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3"/>
  </p:notesMasterIdLst>
  <p:sldIdLst>
    <p:sldId id="256" r:id="rId2"/>
    <p:sldId id="258" r:id="rId3"/>
    <p:sldId id="301" r:id="rId4"/>
    <p:sldId id="300" r:id="rId5"/>
    <p:sldId id="354" r:id="rId6"/>
    <p:sldId id="259" r:id="rId7"/>
    <p:sldId id="355" r:id="rId8"/>
    <p:sldId id="260" r:id="rId9"/>
    <p:sldId id="261" r:id="rId10"/>
    <p:sldId id="262" r:id="rId11"/>
    <p:sldId id="263" r:id="rId12"/>
    <p:sldId id="264" r:id="rId13"/>
    <p:sldId id="266" r:id="rId14"/>
    <p:sldId id="267" r:id="rId15"/>
    <p:sldId id="268" r:id="rId16"/>
    <p:sldId id="269" r:id="rId17"/>
    <p:sldId id="270" r:id="rId18"/>
    <p:sldId id="357" r:id="rId19"/>
    <p:sldId id="358" r:id="rId20"/>
    <p:sldId id="359" r:id="rId21"/>
    <p:sldId id="360" r:id="rId22"/>
    <p:sldId id="271" r:id="rId23"/>
    <p:sldId id="361" r:id="rId24"/>
    <p:sldId id="362" r:id="rId25"/>
    <p:sldId id="363" r:id="rId26"/>
    <p:sldId id="272" r:id="rId27"/>
    <p:sldId id="364" r:id="rId28"/>
    <p:sldId id="273" r:id="rId29"/>
    <p:sldId id="366" r:id="rId30"/>
    <p:sldId id="274" r:id="rId31"/>
    <p:sldId id="367" r:id="rId32"/>
    <p:sldId id="285" r:id="rId33"/>
    <p:sldId id="368" r:id="rId34"/>
    <p:sldId id="369" r:id="rId35"/>
    <p:sldId id="370" r:id="rId36"/>
    <p:sldId id="289" r:id="rId37"/>
    <p:sldId id="275" r:id="rId38"/>
    <p:sldId id="276" r:id="rId39"/>
    <p:sldId id="277" r:id="rId40"/>
    <p:sldId id="278" r:id="rId41"/>
    <p:sldId id="279" r:id="rId42"/>
    <p:sldId id="280" r:id="rId43"/>
    <p:sldId id="281" r:id="rId44"/>
    <p:sldId id="283" r:id="rId45"/>
    <p:sldId id="284" r:id="rId46"/>
    <p:sldId id="282" r:id="rId47"/>
    <p:sldId id="290" r:id="rId48"/>
    <p:sldId id="291" r:id="rId49"/>
    <p:sldId id="292" r:id="rId50"/>
    <p:sldId id="293" r:id="rId51"/>
    <p:sldId id="375" r:id="rId52"/>
    <p:sldId id="295" r:id="rId53"/>
    <p:sldId id="294" r:id="rId54"/>
    <p:sldId id="296" r:id="rId55"/>
    <p:sldId id="298" r:id="rId56"/>
    <p:sldId id="334" r:id="rId57"/>
    <p:sldId id="335" r:id="rId58"/>
    <p:sldId id="336" r:id="rId59"/>
    <p:sldId id="337" r:id="rId60"/>
    <p:sldId id="338" r:id="rId61"/>
    <p:sldId id="302" r:id="rId62"/>
    <p:sldId id="297" r:id="rId63"/>
    <p:sldId id="299" r:id="rId64"/>
    <p:sldId id="303" r:id="rId65"/>
    <p:sldId id="306" r:id="rId66"/>
    <p:sldId id="305" r:id="rId67"/>
    <p:sldId id="304" r:id="rId68"/>
    <p:sldId id="378" r:id="rId69"/>
    <p:sldId id="376" r:id="rId70"/>
    <p:sldId id="377" r:id="rId71"/>
    <p:sldId id="307" r:id="rId72"/>
    <p:sldId id="312" r:id="rId73"/>
    <p:sldId id="379" r:id="rId74"/>
    <p:sldId id="309" r:id="rId75"/>
    <p:sldId id="308" r:id="rId76"/>
    <p:sldId id="310" r:id="rId77"/>
    <p:sldId id="311" r:id="rId78"/>
    <p:sldId id="380" r:id="rId79"/>
    <p:sldId id="313" r:id="rId80"/>
    <p:sldId id="317" r:id="rId81"/>
    <p:sldId id="314" r:id="rId82"/>
    <p:sldId id="315" r:id="rId83"/>
    <p:sldId id="381" r:id="rId84"/>
    <p:sldId id="316" r:id="rId85"/>
    <p:sldId id="318" r:id="rId86"/>
    <p:sldId id="326" r:id="rId87"/>
    <p:sldId id="371" r:id="rId88"/>
    <p:sldId id="373" r:id="rId89"/>
    <p:sldId id="333" r:id="rId90"/>
    <p:sldId id="332" r:id="rId91"/>
    <p:sldId id="331" r:id="rId92"/>
    <p:sldId id="341" r:id="rId93"/>
    <p:sldId id="340" r:id="rId94"/>
    <p:sldId id="342" r:id="rId95"/>
    <p:sldId id="343" r:id="rId96"/>
    <p:sldId id="344" r:id="rId97"/>
    <p:sldId id="345" r:id="rId98"/>
    <p:sldId id="346" r:id="rId99"/>
    <p:sldId id="347" r:id="rId100"/>
    <p:sldId id="348" r:id="rId101"/>
    <p:sldId id="349" r:id="rId102"/>
    <p:sldId id="350" r:id="rId103"/>
    <p:sldId id="319" r:id="rId104"/>
    <p:sldId id="383" r:id="rId105"/>
    <p:sldId id="320" r:id="rId106"/>
    <p:sldId id="382" r:id="rId107"/>
    <p:sldId id="321" r:id="rId108"/>
    <p:sldId id="322" r:id="rId109"/>
    <p:sldId id="323" r:id="rId110"/>
    <p:sldId id="384" r:id="rId111"/>
    <p:sldId id="324" r:id="rId112"/>
    <p:sldId id="385" r:id="rId113"/>
    <p:sldId id="325" r:id="rId114"/>
    <p:sldId id="327" r:id="rId115"/>
    <p:sldId id="372" r:id="rId116"/>
    <p:sldId id="352" r:id="rId117"/>
    <p:sldId id="374" r:id="rId118"/>
    <p:sldId id="388" r:id="rId119"/>
    <p:sldId id="386" r:id="rId120"/>
    <p:sldId id="397" r:id="rId121"/>
    <p:sldId id="398" r:id="rId122"/>
    <p:sldId id="399" r:id="rId123"/>
    <p:sldId id="400" r:id="rId124"/>
    <p:sldId id="389" r:id="rId125"/>
    <p:sldId id="390" r:id="rId126"/>
    <p:sldId id="401" r:id="rId127"/>
    <p:sldId id="403" r:id="rId128"/>
    <p:sldId id="404" r:id="rId129"/>
    <p:sldId id="405" r:id="rId130"/>
    <p:sldId id="402" r:id="rId131"/>
    <p:sldId id="391" r:id="rId132"/>
    <p:sldId id="392" r:id="rId133"/>
    <p:sldId id="394" r:id="rId134"/>
    <p:sldId id="393" r:id="rId135"/>
    <p:sldId id="396" r:id="rId136"/>
    <p:sldId id="395" r:id="rId137"/>
    <p:sldId id="406" r:id="rId138"/>
    <p:sldId id="408" r:id="rId139"/>
    <p:sldId id="409" r:id="rId140"/>
    <p:sldId id="410" r:id="rId141"/>
    <p:sldId id="411" r:id="rId142"/>
    <p:sldId id="412" r:id="rId143"/>
    <p:sldId id="422" r:id="rId144"/>
    <p:sldId id="413" r:id="rId145"/>
    <p:sldId id="438" r:id="rId146"/>
    <p:sldId id="441" r:id="rId147"/>
    <p:sldId id="414" r:id="rId148"/>
    <p:sldId id="416" r:id="rId149"/>
    <p:sldId id="415" r:id="rId150"/>
    <p:sldId id="417" r:id="rId151"/>
    <p:sldId id="423" r:id="rId152"/>
    <p:sldId id="418" r:id="rId153"/>
    <p:sldId id="419" r:id="rId154"/>
    <p:sldId id="443" r:id="rId155"/>
    <p:sldId id="424" r:id="rId156"/>
    <p:sldId id="425" r:id="rId157"/>
    <p:sldId id="429" r:id="rId158"/>
    <p:sldId id="426" r:id="rId159"/>
    <p:sldId id="427" r:id="rId160"/>
    <p:sldId id="428" r:id="rId161"/>
    <p:sldId id="430" r:id="rId162"/>
    <p:sldId id="431" r:id="rId163"/>
    <p:sldId id="432" r:id="rId164"/>
    <p:sldId id="439" r:id="rId165"/>
    <p:sldId id="442" r:id="rId166"/>
    <p:sldId id="433" r:id="rId167"/>
    <p:sldId id="434" r:id="rId168"/>
    <p:sldId id="435" r:id="rId169"/>
    <p:sldId id="436" r:id="rId170"/>
    <p:sldId id="440" r:id="rId171"/>
    <p:sldId id="437"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24C7F2-852C-CE6E-E4E4-BD16BB069704}" v="7600" dt="2024-02-01T21:50:40.367"/>
    <p1510:client id="{5F07D3D5-8418-45C2-B406-D96A03C68F9D}" v="14" dt="2024-02-02T05:48:12.479"/>
    <p1510:client id="{FD49469E-285C-909C-182F-CFA209D6604C}" v="28" dt="2024-02-01T05:56:45.6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93" autoAdjust="0"/>
    <p:restoredTop sz="92047" autoAdjust="0"/>
  </p:normalViewPr>
  <p:slideViewPr>
    <p:cSldViewPr snapToGrid="0">
      <p:cViewPr varScale="1">
        <p:scale>
          <a:sx n="71" d="100"/>
          <a:sy n="71" d="100"/>
        </p:scale>
        <p:origin x="69" y="4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do Matthee" userId="259e028f13680ef9" providerId="LiveId" clId="{5F07D3D5-8418-45C2-B406-D96A03C68F9D}"/>
    <pc:docChg chg="undo custSel modSld">
      <pc:chgData name="Raydo Matthee" userId="259e028f13680ef9" providerId="LiveId" clId="{5F07D3D5-8418-45C2-B406-D96A03C68F9D}" dt="2024-02-02T05:48:12.479" v="130"/>
      <pc:docMkLst>
        <pc:docMk/>
      </pc:docMkLst>
      <pc:sldChg chg="addSp delSp modSp mod">
        <pc:chgData name="Raydo Matthee" userId="259e028f13680ef9" providerId="LiveId" clId="{5F07D3D5-8418-45C2-B406-D96A03C68F9D}" dt="2024-02-02T05:37:39.045" v="98" actId="26606"/>
        <pc:sldMkLst>
          <pc:docMk/>
          <pc:sldMk cId="2099533601" sldId="322"/>
        </pc:sldMkLst>
        <pc:spChg chg="mod">
          <ac:chgData name="Raydo Matthee" userId="259e028f13680ef9" providerId="LiveId" clId="{5F07D3D5-8418-45C2-B406-D96A03C68F9D}" dt="2024-02-02T05:37:39.045" v="98" actId="26606"/>
          <ac:spMkLst>
            <pc:docMk/>
            <pc:sldMk cId="2099533601" sldId="322"/>
            <ac:spMk id="2" creationId="{C5832C1F-D6F8-F666-59A8-202853BD72FF}"/>
          </ac:spMkLst>
        </pc:spChg>
        <pc:spChg chg="mod">
          <ac:chgData name="Raydo Matthee" userId="259e028f13680ef9" providerId="LiveId" clId="{5F07D3D5-8418-45C2-B406-D96A03C68F9D}" dt="2024-02-02T05:37:39.045" v="98" actId="26606"/>
          <ac:spMkLst>
            <pc:docMk/>
            <pc:sldMk cId="2099533601" sldId="322"/>
            <ac:spMk id="3" creationId="{9AF0B31F-135A-7336-5821-42D3E88C020D}"/>
          </ac:spMkLst>
        </pc:spChg>
        <pc:spChg chg="add mod">
          <ac:chgData name="Raydo Matthee" userId="259e028f13680ef9" providerId="LiveId" clId="{5F07D3D5-8418-45C2-B406-D96A03C68F9D}" dt="2024-02-02T05:36:52.581" v="91"/>
          <ac:spMkLst>
            <pc:docMk/>
            <pc:sldMk cId="2099533601" sldId="322"/>
            <ac:spMk id="4" creationId="{0198D711-81E3-96D0-8A3D-8CF55C8C28DF}"/>
          </ac:spMkLst>
        </pc:spChg>
        <pc:spChg chg="add">
          <ac:chgData name="Raydo Matthee" userId="259e028f13680ef9" providerId="LiveId" clId="{5F07D3D5-8418-45C2-B406-D96A03C68F9D}" dt="2024-02-02T05:37:03.325" v="92"/>
          <ac:spMkLst>
            <pc:docMk/>
            <pc:sldMk cId="2099533601" sldId="322"/>
            <ac:spMk id="6" creationId="{6C0AAF5A-2145-5B21-FF89-017390868881}"/>
          </ac:spMkLst>
        </pc:spChg>
        <pc:spChg chg="del">
          <ac:chgData name="Raydo Matthee" userId="259e028f13680ef9" providerId="LiveId" clId="{5F07D3D5-8418-45C2-B406-D96A03C68F9D}" dt="2024-02-02T05:37:39.045" v="98" actId="26606"/>
          <ac:spMkLst>
            <pc:docMk/>
            <pc:sldMk cId="2099533601" sldId="322"/>
            <ac:spMk id="10" creationId="{D009D6D5-DAC2-4A8B-A17A-E206B9012D09}"/>
          </ac:spMkLst>
        </pc:spChg>
        <pc:spChg chg="add">
          <ac:chgData name="Raydo Matthee" userId="259e028f13680ef9" providerId="LiveId" clId="{5F07D3D5-8418-45C2-B406-D96A03C68F9D}" dt="2024-02-02T05:37:39.045" v="98" actId="26606"/>
          <ac:spMkLst>
            <pc:docMk/>
            <pc:sldMk cId="2099533601" sldId="322"/>
            <ac:spMk id="15" creationId="{79BB35BC-D5C2-4C8B-A22A-A71E6191913B}"/>
          </ac:spMkLst>
        </pc:spChg>
        <pc:picChg chg="del mod">
          <ac:chgData name="Raydo Matthee" userId="259e028f13680ef9" providerId="LiveId" clId="{5F07D3D5-8418-45C2-B406-D96A03C68F9D}" dt="2024-02-02T05:37:34.801" v="97" actId="478"/>
          <ac:picMkLst>
            <pc:docMk/>
            <pc:sldMk cId="2099533601" sldId="322"/>
            <ac:picMk id="5" creationId="{4FAEDCEC-CA7A-6CDF-97EA-A29045C2F5FA}"/>
          </ac:picMkLst>
        </pc:picChg>
        <pc:picChg chg="add mod ord">
          <ac:chgData name="Raydo Matthee" userId="259e028f13680ef9" providerId="LiveId" clId="{5F07D3D5-8418-45C2-B406-D96A03C68F9D}" dt="2024-02-02T05:37:39.045" v="98" actId="26606"/>
          <ac:picMkLst>
            <pc:docMk/>
            <pc:sldMk cId="2099533601" sldId="322"/>
            <ac:picMk id="8" creationId="{4F1E01D1-D339-045A-F4F8-E8D0AE021381}"/>
          </ac:picMkLst>
        </pc:picChg>
      </pc:sldChg>
      <pc:sldChg chg="addSp delSp modSp mod addAnim">
        <pc:chgData name="Raydo Matthee" userId="259e028f13680ef9" providerId="LiveId" clId="{5F07D3D5-8418-45C2-B406-D96A03C68F9D}" dt="2024-02-02T05:40:46.707" v="110"/>
        <pc:sldMkLst>
          <pc:docMk/>
          <pc:sldMk cId="3694709192" sldId="327"/>
        </pc:sldMkLst>
        <pc:spChg chg="mod">
          <ac:chgData name="Raydo Matthee" userId="259e028f13680ef9" providerId="LiveId" clId="{5F07D3D5-8418-45C2-B406-D96A03C68F9D}" dt="2024-02-02T05:40:46.706" v="109" actId="26606"/>
          <ac:spMkLst>
            <pc:docMk/>
            <pc:sldMk cId="3694709192" sldId="327"/>
            <ac:spMk id="2" creationId="{D20C10F3-5F42-0F1B-091A-A9D957A9EA74}"/>
          </ac:spMkLst>
        </pc:spChg>
        <pc:spChg chg="mod">
          <ac:chgData name="Raydo Matthee" userId="259e028f13680ef9" providerId="LiveId" clId="{5F07D3D5-8418-45C2-B406-D96A03C68F9D}" dt="2024-02-02T05:40:46.706" v="109" actId="26606"/>
          <ac:spMkLst>
            <pc:docMk/>
            <pc:sldMk cId="3694709192" sldId="327"/>
            <ac:spMk id="3" creationId="{55C42B36-5B4F-05D9-E2B3-D8BCE4375358}"/>
          </ac:spMkLst>
        </pc:spChg>
        <pc:spChg chg="add del">
          <ac:chgData name="Raydo Matthee" userId="259e028f13680ef9" providerId="LiveId" clId="{5F07D3D5-8418-45C2-B406-D96A03C68F9D}" dt="2024-02-02T05:40:46.706" v="109" actId="26606"/>
          <ac:spMkLst>
            <pc:docMk/>
            <pc:sldMk cId="3694709192" sldId="327"/>
            <ac:spMk id="12" creationId="{06DA9DF9-31F7-4056-B42E-878CC92417B8}"/>
          </ac:spMkLst>
        </pc:spChg>
        <pc:spChg chg="add del">
          <ac:chgData name="Raydo Matthee" userId="259e028f13680ef9" providerId="LiveId" clId="{5F07D3D5-8418-45C2-B406-D96A03C68F9D}" dt="2024-02-02T05:40:29.437" v="104" actId="26606"/>
          <ac:spMkLst>
            <pc:docMk/>
            <pc:sldMk cId="3694709192" sldId="327"/>
            <ac:spMk id="17" creationId="{0671A8AE-40A1-4631-A6B8-581AFF065482}"/>
          </ac:spMkLst>
        </pc:spChg>
        <pc:spChg chg="add del">
          <ac:chgData name="Raydo Matthee" userId="259e028f13680ef9" providerId="LiveId" clId="{5F07D3D5-8418-45C2-B406-D96A03C68F9D}" dt="2024-02-02T05:40:29.437" v="104" actId="26606"/>
          <ac:spMkLst>
            <pc:docMk/>
            <pc:sldMk cId="3694709192" sldId="327"/>
            <ac:spMk id="19" creationId="{AB58EF07-17C2-48CF-ABB0-EEF1F17CB8F0}"/>
          </ac:spMkLst>
        </pc:spChg>
        <pc:spChg chg="add del">
          <ac:chgData name="Raydo Matthee" userId="259e028f13680ef9" providerId="LiveId" clId="{5F07D3D5-8418-45C2-B406-D96A03C68F9D}" dt="2024-02-02T05:40:29.437" v="104" actId="26606"/>
          <ac:spMkLst>
            <pc:docMk/>
            <pc:sldMk cId="3694709192" sldId="327"/>
            <ac:spMk id="21" creationId="{AF2F604E-43BE-4DC3-B983-E071523364F8}"/>
          </ac:spMkLst>
        </pc:spChg>
        <pc:spChg chg="add del">
          <ac:chgData name="Raydo Matthee" userId="259e028f13680ef9" providerId="LiveId" clId="{5F07D3D5-8418-45C2-B406-D96A03C68F9D}" dt="2024-02-02T05:40:29.437" v="104" actId="26606"/>
          <ac:spMkLst>
            <pc:docMk/>
            <pc:sldMk cId="3694709192" sldId="327"/>
            <ac:spMk id="23" creationId="{08C9B587-E65E-4B52-B37C-ABEBB6E87928}"/>
          </ac:spMkLst>
        </pc:spChg>
        <pc:spChg chg="add del">
          <ac:chgData name="Raydo Matthee" userId="259e028f13680ef9" providerId="LiveId" clId="{5F07D3D5-8418-45C2-B406-D96A03C68F9D}" dt="2024-02-02T05:40:37.328" v="106" actId="26606"/>
          <ac:spMkLst>
            <pc:docMk/>
            <pc:sldMk cId="3694709192" sldId="327"/>
            <ac:spMk id="25" creationId="{4FB204DF-284E-45F6-A017-79A4DF57BCCB}"/>
          </ac:spMkLst>
        </pc:spChg>
        <pc:spChg chg="add del">
          <ac:chgData name="Raydo Matthee" userId="259e028f13680ef9" providerId="LiveId" clId="{5F07D3D5-8418-45C2-B406-D96A03C68F9D}" dt="2024-02-02T05:40:37.328" v="106" actId="26606"/>
          <ac:spMkLst>
            <pc:docMk/>
            <pc:sldMk cId="3694709192" sldId="327"/>
            <ac:spMk id="26" creationId="{8B646C36-EEEC-4D52-8E8E-206F4CD8A3DA}"/>
          </ac:spMkLst>
        </pc:spChg>
        <pc:spChg chg="add del">
          <ac:chgData name="Raydo Matthee" userId="259e028f13680ef9" providerId="LiveId" clId="{5F07D3D5-8418-45C2-B406-D96A03C68F9D}" dt="2024-02-02T05:40:37.328" v="106" actId="26606"/>
          <ac:spMkLst>
            <pc:docMk/>
            <pc:sldMk cId="3694709192" sldId="327"/>
            <ac:spMk id="27" creationId="{96FD6442-EB7D-4992-8D41-0B7FFDCB43E1}"/>
          </ac:spMkLst>
        </pc:spChg>
        <pc:spChg chg="add del">
          <ac:chgData name="Raydo Matthee" userId="259e028f13680ef9" providerId="LiveId" clId="{5F07D3D5-8418-45C2-B406-D96A03C68F9D}" dt="2024-02-02T05:40:37.328" v="106" actId="26606"/>
          <ac:spMkLst>
            <pc:docMk/>
            <pc:sldMk cId="3694709192" sldId="327"/>
            <ac:spMk id="36" creationId="{4D1A5E71-B6B6-486A-8CDC-C7ABD9B903F6}"/>
          </ac:spMkLst>
        </pc:spChg>
        <pc:spChg chg="add del">
          <ac:chgData name="Raydo Matthee" userId="259e028f13680ef9" providerId="LiveId" clId="{5F07D3D5-8418-45C2-B406-D96A03C68F9D}" dt="2024-02-02T05:40:37.328" v="106" actId="26606"/>
          <ac:spMkLst>
            <pc:docMk/>
            <pc:sldMk cId="3694709192" sldId="327"/>
            <ac:spMk id="37" creationId="{D6CA2F4C-8E9E-4BCD-B6E8-A68A311CA651}"/>
          </ac:spMkLst>
        </pc:spChg>
        <pc:spChg chg="add del">
          <ac:chgData name="Raydo Matthee" userId="259e028f13680ef9" providerId="LiveId" clId="{5F07D3D5-8418-45C2-B406-D96A03C68F9D}" dt="2024-02-02T05:40:37.328" v="106" actId="26606"/>
          <ac:spMkLst>
            <pc:docMk/>
            <pc:sldMk cId="3694709192" sldId="327"/>
            <ac:spMk id="38" creationId="{6004781B-698F-46D5-AADD-8AE9211719D8}"/>
          </ac:spMkLst>
        </pc:spChg>
        <pc:spChg chg="add del">
          <ac:chgData name="Raydo Matthee" userId="259e028f13680ef9" providerId="LiveId" clId="{5F07D3D5-8418-45C2-B406-D96A03C68F9D}" dt="2024-02-02T05:40:46.702" v="108" actId="26606"/>
          <ac:spMkLst>
            <pc:docMk/>
            <pc:sldMk cId="3694709192" sldId="327"/>
            <ac:spMk id="40" creationId="{8870DEF6-46A2-D4F8-8BE6-91165D93ECC4}"/>
          </ac:spMkLst>
        </pc:spChg>
        <pc:spChg chg="add">
          <ac:chgData name="Raydo Matthee" userId="259e028f13680ef9" providerId="LiveId" clId="{5F07D3D5-8418-45C2-B406-D96A03C68F9D}" dt="2024-02-02T05:40:46.706" v="109" actId="26606"/>
          <ac:spMkLst>
            <pc:docMk/>
            <pc:sldMk cId="3694709192" sldId="327"/>
            <ac:spMk id="43" creationId="{D009D6D5-DAC2-4A8B-A17A-E206B9012D09}"/>
          </ac:spMkLst>
        </pc:spChg>
        <pc:grpChg chg="add del">
          <ac:chgData name="Raydo Matthee" userId="259e028f13680ef9" providerId="LiveId" clId="{5F07D3D5-8418-45C2-B406-D96A03C68F9D}" dt="2024-02-02T05:40:37.328" v="106" actId="26606"/>
          <ac:grpSpMkLst>
            <pc:docMk/>
            <pc:sldMk cId="3694709192" sldId="327"/>
            <ac:grpSpMk id="28" creationId="{308C40F4-6A24-4867-B726-B552DB0807B5}"/>
          </ac:grpSpMkLst>
        </pc:grpChg>
        <pc:grpChg chg="add del">
          <ac:chgData name="Raydo Matthee" userId="259e028f13680ef9" providerId="LiveId" clId="{5F07D3D5-8418-45C2-B406-D96A03C68F9D}" dt="2024-02-02T05:40:37.328" v="106" actId="26606"/>
          <ac:grpSpMkLst>
            <pc:docMk/>
            <pc:sldMk cId="3694709192" sldId="327"/>
            <ac:grpSpMk id="29" creationId="{FB9739EB-7F66-433D-841F-AB3CD18700B7}"/>
          </ac:grpSpMkLst>
        </pc:grpChg>
        <pc:picChg chg="del">
          <ac:chgData name="Raydo Matthee" userId="259e028f13680ef9" providerId="LiveId" clId="{5F07D3D5-8418-45C2-B406-D96A03C68F9D}" dt="2024-02-02T05:39:51.579" v="99" actId="478"/>
          <ac:picMkLst>
            <pc:docMk/>
            <pc:sldMk cId="3694709192" sldId="327"/>
            <ac:picMk id="5" creationId="{50267EFA-8BAF-2A9E-E15E-053F30F3A007}"/>
          </ac:picMkLst>
        </pc:picChg>
        <pc:picChg chg="add mod ord">
          <ac:chgData name="Raydo Matthee" userId="259e028f13680ef9" providerId="LiveId" clId="{5F07D3D5-8418-45C2-B406-D96A03C68F9D}" dt="2024-02-02T05:40:46.706" v="109" actId="26606"/>
          <ac:picMkLst>
            <pc:docMk/>
            <pc:sldMk cId="3694709192" sldId="327"/>
            <ac:picMk id="6" creationId="{F82A28BA-0DE3-317E-C225-8FADA8CFD71B}"/>
          </ac:picMkLst>
        </pc:picChg>
        <pc:cxnChg chg="add del">
          <ac:chgData name="Raydo Matthee" userId="259e028f13680ef9" providerId="LiveId" clId="{5F07D3D5-8418-45C2-B406-D96A03C68F9D}" dt="2024-02-02T05:40:46.702" v="108" actId="26606"/>
          <ac:cxnSpMkLst>
            <pc:docMk/>
            <pc:sldMk cId="3694709192" sldId="327"/>
            <ac:cxnSpMk id="41" creationId="{522632D6-DED9-FDEC-FD9F-09FF0A4544CC}"/>
          </ac:cxnSpMkLst>
        </pc:cxnChg>
      </pc:sldChg>
      <pc:sldChg chg="addSp delSp modSp mod setBg addAnim setClrOvrMap">
        <pc:chgData name="Raydo Matthee" userId="259e028f13680ef9" providerId="LiveId" clId="{5F07D3D5-8418-45C2-B406-D96A03C68F9D}" dt="2024-02-02T03:06:05.571" v="7"/>
        <pc:sldMkLst>
          <pc:docMk/>
          <pc:sldMk cId="3641944901" sldId="333"/>
        </pc:sldMkLst>
        <pc:spChg chg="mod">
          <ac:chgData name="Raydo Matthee" userId="259e028f13680ef9" providerId="LiveId" clId="{5F07D3D5-8418-45C2-B406-D96A03C68F9D}" dt="2024-02-02T03:06:05.568" v="5" actId="26606"/>
          <ac:spMkLst>
            <pc:docMk/>
            <pc:sldMk cId="3641944901" sldId="333"/>
            <ac:spMk id="2" creationId="{AF9A8BA9-D0F7-9862-5298-455EC9BEA45F}"/>
          </ac:spMkLst>
        </pc:spChg>
        <pc:spChg chg="mod">
          <ac:chgData name="Raydo Matthee" userId="259e028f13680ef9" providerId="LiveId" clId="{5F07D3D5-8418-45C2-B406-D96A03C68F9D}" dt="2024-02-02T03:06:05.568" v="5" actId="26606"/>
          <ac:spMkLst>
            <pc:docMk/>
            <pc:sldMk cId="3641944901" sldId="333"/>
            <ac:spMk id="3" creationId="{DF4FF4A5-8369-1D1F-350B-B91626ECA782}"/>
          </ac:spMkLst>
        </pc:spChg>
        <pc:spChg chg="del">
          <ac:chgData name="Raydo Matthee" userId="259e028f13680ef9" providerId="LiveId" clId="{5F07D3D5-8418-45C2-B406-D96A03C68F9D}" dt="2024-02-02T03:06:05.568" v="5" actId="26606"/>
          <ac:spMkLst>
            <pc:docMk/>
            <pc:sldMk cId="3641944901" sldId="333"/>
            <ac:spMk id="9" creationId="{C1DD1A8A-57D5-4A81-AD04-532B043C5611}"/>
          </ac:spMkLst>
        </pc:spChg>
        <pc:spChg chg="del">
          <ac:chgData name="Raydo Matthee" userId="259e028f13680ef9" providerId="LiveId" clId="{5F07D3D5-8418-45C2-B406-D96A03C68F9D}" dt="2024-02-02T03:06:05.568" v="5" actId="26606"/>
          <ac:spMkLst>
            <pc:docMk/>
            <pc:sldMk cId="3641944901" sldId="333"/>
            <ac:spMk id="11" creationId="{007891EC-4501-44ED-A8C8-B11B6DB767AB}"/>
          </ac:spMkLst>
        </pc:spChg>
        <pc:spChg chg="add">
          <ac:chgData name="Raydo Matthee" userId="259e028f13680ef9" providerId="LiveId" clId="{5F07D3D5-8418-45C2-B406-D96A03C68F9D}" dt="2024-02-02T03:06:05.568" v="5" actId="26606"/>
          <ac:spMkLst>
            <pc:docMk/>
            <pc:sldMk cId="3641944901" sldId="333"/>
            <ac:spMk id="16" creationId="{71B2258F-86CA-4D4D-8270-BC05FCDEBFB3}"/>
          </ac:spMkLst>
        </pc:spChg>
        <pc:picChg chg="del mod">
          <ac:chgData name="Raydo Matthee" userId="259e028f13680ef9" providerId="LiveId" clId="{5F07D3D5-8418-45C2-B406-D96A03C68F9D}" dt="2024-02-02T03:05:47.549" v="4" actId="478"/>
          <ac:picMkLst>
            <pc:docMk/>
            <pc:sldMk cId="3641944901" sldId="333"/>
            <ac:picMk id="5" creationId="{88706C60-101F-3B81-0D58-142C7045D7BC}"/>
          </ac:picMkLst>
        </pc:picChg>
        <pc:picChg chg="add mod ord">
          <ac:chgData name="Raydo Matthee" userId="259e028f13680ef9" providerId="LiveId" clId="{5F07D3D5-8418-45C2-B406-D96A03C68F9D}" dt="2024-02-02T03:06:05.568" v="5" actId="26606"/>
          <ac:picMkLst>
            <pc:docMk/>
            <pc:sldMk cId="3641944901" sldId="333"/>
            <ac:picMk id="6" creationId="{83164829-5ADB-66D1-8994-2F308DB387BD}"/>
          </ac:picMkLst>
        </pc:picChg>
      </pc:sldChg>
      <pc:sldChg chg="addSp modSp mod">
        <pc:chgData name="Raydo Matthee" userId="259e028f13680ef9" providerId="LiveId" clId="{5F07D3D5-8418-45C2-B406-D96A03C68F9D}" dt="2024-02-02T03:27:55.016" v="69" actId="14100"/>
        <pc:sldMkLst>
          <pc:docMk/>
          <pc:sldMk cId="1825568915" sldId="342"/>
        </pc:sldMkLst>
        <pc:spChg chg="mod">
          <ac:chgData name="Raydo Matthee" userId="259e028f13680ef9" providerId="LiveId" clId="{5F07D3D5-8418-45C2-B406-D96A03C68F9D}" dt="2024-02-02T03:27:55.016" v="69" actId="14100"/>
          <ac:spMkLst>
            <pc:docMk/>
            <pc:sldMk cId="1825568915" sldId="342"/>
            <ac:spMk id="3" creationId="{ED62428D-33B4-C2F0-6B5D-A77DB023ECA6}"/>
          </ac:spMkLst>
        </pc:spChg>
        <pc:spChg chg="add mod">
          <ac:chgData name="Raydo Matthee" userId="259e028f13680ef9" providerId="LiveId" clId="{5F07D3D5-8418-45C2-B406-D96A03C68F9D}" dt="2024-02-02T03:27:30.840" v="65" actId="14100"/>
          <ac:spMkLst>
            <pc:docMk/>
            <pc:sldMk cId="1825568915" sldId="342"/>
            <ac:spMk id="5" creationId="{759D5D85-3D59-3431-89D8-90BD041AAFA8}"/>
          </ac:spMkLst>
        </pc:spChg>
      </pc:sldChg>
      <pc:sldChg chg="addSp delSp modSp mod">
        <pc:chgData name="Raydo Matthee" userId="259e028f13680ef9" providerId="LiveId" clId="{5F07D3D5-8418-45C2-B406-D96A03C68F9D}" dt="2024-02-02T03:36:00.963" v="90" actId="403"/>
        <pc:sldMkLst>
          <pc:docMk/>
          <pc:sldMk cId="3151212078" sldId="343"/>
        </pc:sldMkLst>
        <pc:spChg chg="del mod">
          <ac:chgData name="Raydo Matthee" userId="259e028f13680ef9" providerId="LiveId" clId="{5F07D3D5-8418-45C2-B406-D96A03C68F9D}" dt="2024-02-02T03:26:21.432" v="48" actId="478"/>
          <ac:spMkLst>
            <pc:docMk/>
            <pc:sldMk cId="3151212078" sldId="343"/>
            <ac:spMk id="2" creationId="{468A7CB0-C28B-372D-1D07-3386DECCA0C5}"/>
          </ac:spMkLst>
        </pc:spChg>
        <pc:spChg chg="mod ord">
          <ac:chgData name="Raydo Matthee" userId="259e028f13680ef9" providerId="LiveId" clId="{5F07D3D5-8418-45C2-B406-D96A03C68F9D}" dt="2024-02-02T03:36:00.963" v="90" actId="403"/>
          <ac:spMkLst>
            <pc:docMk/>
            <pc:sldMk cId="3151212078" sldId="343"/>
            <ac:spMk id="3" creationId="{993C4FAE-1738-8C84-1F1E-2D72EA09EF7C}"/>
          </ac:spMkLst>
        </pc:spChg>
        <pc:spChg chg="add del mod">
          <ac:chgData name="Raydo Matthee" userId="259e028f13680ef9" providerId="LiveId" clId="{5F07D3D5-8418-45C2-B406-D96A03C68F9D}" dt="2024-02-02T03:26:30.239" v="50" actId="478"/>
          <ac:spMkLst>
            <pc:docMk/>
            <pc:sldMk cId="3151212078" sldId="343"/>
            <ac:spMk id="7" creationId="{E5F249D6-BDD4-D820-E2D7-5C7308D9A89A}"/>
          </ac:spMkLst>
        </pc:spChg>
        <pc:spChg chg="add del">
          <ac:chgData name="Raydo Matthee" userId="259e028f13680ef9" providerId="LiveId" clId="{5F07D3D5-8418-45C2-B406-D96A03C68F9D}" dt="2024-02-02T03:17:59.720" v="24" actId="26606"/>
          <ac:spMkLst>
            <pc:docMk/>
            <pc:sldMk cId="3151212078" sldId="343"/>
            <ac:spMk id="18" creationId="{04812C46-200A-4DEB-A05E-3ED6C68C2387}"/>
          </ac:spMkLst>
        </pc:spChg>
        <pc:spChg chg="add del">
          <ac:chgData name="Raydo Matthee" userId="259e028f13680ef9" providerId="LiveId" clId="{5F07D3D5-8418-45C2-B406-D96A03C68F9D}" dt="2024-02-02T03:17:59.720" v="24" actId="26606"/>
          <ac:spMkLst>
            <pc:docMk/>
            <pc:sldMk cId="3151212078" sldId="343"/>
            <ac:spMk id="20" creationId="{D1EA859B-E555-4109-94F3-6700E046E008}"/>
          </ac:spMkLst>
        </pc:spChg>
        <pc:spChg chg="add del">
          <ac:chgData name="Raydo Matthee" userId="259e028f13680ef9" providerId="LiveId" clId="{5F07D3D5-8418-45C2-B406-D96A03C68F9D}" dt="2024-02-02T03:17:32.179" v="16" actId="26606"/>
          <ac:spMkLst>
            <pc:docMk/>
            <pc:sldMk cId="3151212078" sldId="343"/>
            <ac:spMk id="22" creationId="{0D7B6173-1D58-48E2-83CF-37350F315F75}"/>
          </ac:spMkLst>
        </pc:spChg>
        <pc:spChg chg="add del">
          <ac:chgData name="Raydo Matthee" userId="259e028f13680ef9" providerId="LiveId" clId="{5F07D3D5-8418-45C2-B406-D96A03C68F9D}" dt="2024-02-02T03:17:32.179" v="16" actId="26606"/>
          <ac:spMkLst>
            <pc:docMk/>
            <pc:sldMk cId="3151212078" sldId="343"/>
            <ac:spMk id="23" creationId="{2F36CA75-CFBF-4844-B719-8FE9EBADA9AF}"/>
          </ac:spMkLst>
        </pc:spChg>
        <pc:spChg chg="add del">
          <ac:chgData name="Raydo Matthee" userId="259e028f13680ef9" providerId="LiveId" clId="{5F07D3D5-8418-45C2-B406-D96A03C68F9D}" dt="2024-02-02T03:17:59.699" v="23" actId="26606"/>
          <ac:spMkLst>
            <pc:docMk/>
            <pc:sldMk cId="3151212078" sldId="343"/>
            <ac:spMk id="24" creationId="{04812C46-200A-4DEB-A05E-3ED6C68C2387}"/>
          </ac:spMkLst>
        </pc:spChg>
        <pc:spChg chg="add del">
          <ac:chgData name="Raydo Matthee" userId="259e028f13680ef9" providerId="LiveId" clId="{5F07D3D5-8418-45C2-B406-D96A03C68F9D}" dt="2024-02-02T03:17:24.194" v="14" actId="26606"/>
          <ac:spMkLst>
            <pc:docMk/>
            <pc:sldMk cId="3151212078" sldId="343"/>
            <ac:spMk id="25" creationId="{2172A0AC-3DCE-4672-BCAF-28FEF91F6020}"/>
          </ac:spMkLst>
        </pc:spChg>
        <pc:spChg chg="add del">
          <ac:chgData name="Raydo Matthee" userId="259e028f13680ef9" providerId="LiveId" clId="{5F07D3D5-8418-45C2-B406-D96A03C68F9D}" dt="2024-02-02T03:17:59.699" v="23" actId="26606"/>
          <ac:spMkLst>
            <pc:docMk/>
            <pc:sldMk cId="3151212078" sldId="343"/>
            <ac:spMk id="26" creationId="{D1EA859B-E555-4109-94F3-6700E046E008}"/>
          </ac:spMkLst>
        </pc:spChg>
        <pc:spChg chg="add del">
          <ac:chgData name="Raydo Matthee" userId="259e028f13680ef9" providerId="LiveId" clId="{5F07D3D5-8418-45C2-B406-D96A03C68F9D}" dt="2024-02-02T03:17:24.194" v="14" actId="26606"/>
          <ac:spMkLst>
            <pc:docMk/>
            <pc:sldMk cId="3151212078" sldId="343"/>
            <ac:spMk id="27" creationId="{AE6F1C77-EDC9-4C5F-8C1C-62DD46BDA3C3}"/>
          </ac:spMkLst>
        </pc:spChg>
        <pc:spChg chg="add del">
          <ac:chgData name="Raydo Matthee" userId="259e028f13680ef9" providerId="LiveId" clId="{5F07D3D5-8418-45C2-B406-D96A03C68F9D}" dt="2024-02-02T03:35:02.204" v="80" actId="26606"/>
          <ac:spMkLst>
            <pc:docMk/>
            <pc:sldMk cId="3151212078" sldId="343"/>
            <ac:spMk id="28" creationId="{327D73B4-9F5C-4A64-A179-51B9500CB8B5}"/>
          </ac:spMkLst>
        </pc:spChg>
        <pc:spChg chg="add del">
          <ac:chgData name="Raydo Matthee" userId="259e028f13680ef9" providerId="LiveId" clId="{5F07D3D5-8418-45C2-B406-D96A03C68F9D}" dt="2024-02-02T03:17:32.179" v="16" actId="26606"/>
          <ac:spMkLst>
            <pc:docMk/>
            <pc:sldMk cId="3151212078" sldId="343"/>
            <ac:spMk id="29" creationId="{3D4A84B9-E564-4DD0-97F8-DBF1C460C28A}"/>
          </ac:spMkLst>
        </pc:spChg>
        <pc:spChg chg="add del">
          <ac:chgData name="Raydo Matthee" userId="259e028f13680ef9" providerId="LiveId" clId="{5F07D3D5-8418-45C2-B406-D96A03C68F9D}" dt="2024-02-02T03:35:02.204" v="80" actId="26606"/>
          <ac:spMkLst>
            <pc:docMk/>
            <pc:sldMk cId="3151212078" sldId="343"/>
            <ac:spMk id="30" creationId="{C1F06963-6374-4B48-844F-071A9BAAAE02}"/>
          </ac:spMkLst>
        </pc:spChg>
        <pc:spChg chg="add del">
          <ac:chgData name="Raydo Matthee" userId="259e028f13680ef9" providerId="LiveId" clId="{5F07D3D5-8418-45C2-B406-D96A03C68F9D}" dt="2024-02-02T03:35:02.204" v="80" actId="26606"/>
          <ac:spMkLst>
            <pc:docMk/>
            <pc:sldMk cId="3151212078" sldId="343"/>
            <ac:spMk id="32" creationId="{6CB927A4-E432-4310-9CD5-E89FF5063179}"/>
          </ac:spMkLst>
        </pc:spChg>
        <pc:spChg chg="add del">
          <ac:chgData name="Raydo Matthee" userId="259e028f13680ef9" providerId="LiveId" clId="{5F07D3D5-8418-45C2-B406-D96A03C68F9D}" dt="2024-02-02T03:17:32.179" v="16" actId="26606"/>
          <ac:spMkLst>
            <pc:docMk/>
            <pc:sldMk cId="3151212078" sldId="343"/>
            <ac:spMk id="33" creationId="{102382E0-0A09-46AE-B955-B911CAFE7F00}"/>
          </ac:spMkLst>
        </pc:spChg>
        <pc:spChg chg="add del">
          <ac:chgData name="Raydo Matthee" userId="259e028f13680ef9" providerId="LiveId" clId="{5F07D3D5-8418-45C2-B406-D96A03C68F9D}" dt="2024-02-02T03:35:02.204" v="80" actId="26606"/>
          <ac:spMkLst>
            <pc:docMk/>
            <pc:sldMk cId="3151212078" sldId="343"/>
            <ac:spMk id="34" creationId="{1453BF6C-B012-48B7-B4E8-6D7AC7C27D02}"/>
          </ac:spMkLst>
        </pc:spChg>
        <pc:spChg chg="add del">
          <ac:chgData name="Raydo Matthee" userId="259e028f13680ef9" providerId="LiveId" clId="{5F07D3D5-8418-45C2-B406-D96A03C68F9D}" dt="2024-02-02T03:17:32.179" v="16" actId="26606"/>
          <ac:spMkLst>
            <pc:docMk/>
            <pc:sldMk cId="3151212078" sldId="343"/>
            <ac:spMk id="35" creationId="{7DE75D4A-0965-4973-BE75-DECCAC9A9614}"/>
          </ac:spMkLst>
        </pc:spChg>
        <pc:spChg chg="add del">
          <ac:chgData name="Raydo Matthee" userId="259e028f13680ef9" providerId="LiveId" clId="{5F07D3D5-8418-45C2-B406-D96A03C68F9D}" dt="2024-02-02T03:35:02.204" v="80" actId="26606"/>
          <ac:spMkLst>
            <pc:docMk/>
            <pc:sldMk cId="3151212078" sldId="343"/>
            <ac:spMk id="36" creationId="{E3020543-B24B-4EC4-8FFC-8DD88EEA91A8}"/>
          </ac:spMkLst>
        </pc:spChg>
        <pc:spChg chg="add del">
          <ac:chgData name="Raydo Matthee" userId="259e028f13680ef9" providerId="LiveId" clId="{5F07D3D5-8418-45C2-B406-D96A03C68F9D}" dt="2024-02-02T03:17:33.923" v="18" actId="26606"/>
          <ac:spMkLst>
            <pc:docMk/>
            <pc:sldMk cId="3151212078" sldId="343"/>
            <ac:spMk id="37" creationId="{2172A0AC-3DCE-4672-BCAF-28FEF91F6020}"/>
          </ac:spMkLst>
        </pc:spChg>
        <pc:spChg chg="add del">
          <ac:chgData name="Raydo Matthee" userId="259e028f13680ef9" providerId="LiveId" clId="{5F07D3D5-8418-45C2-B406-D96A03C68F9D}" dt="2024-02-02T03:17:33.923" v="18" actId="26606"/>
          <ac:spMkLst>
            <pc:docMk/>
            <pc:sldMk cId="3151212078" sldId="343"/>
            <ac:spMk id="38" creationId="{AE6F1C77-EDC9-4C5F-8C1C-62DD46BDA3C3}"/>
          </ac:spMkLst>
        </pc:spChg>
        <pc:spChg chg="add del">
          <ac:chgData name="Raydo Matthee" userId="259e028f13680ef9" providerId="LiveId" clId="{5F07D3D5-8418-45C2-B406-D96A03C68F9D}" dt="2024-02-02T03:17:39.187" v="20" actId="26606"/>
          <ac:spMkLst>
            <pc:docMk/>
            <pc:sldMk cId="3151212078" sldId="343"/>
            <ac:spMk id="40" creationId="{AAB8EDC3-1C0D-4505-A2C7-839A5161FB53}"/>
          </ac:spMkLst>
        </pc:spChg>
        <pc:spChg chg="add del">
          <ac:chgData name="Raydo Matthee" userId="259e028f13680ef9" providerId="LiveId" clId="{5F07D3D5-8418-45C2-B406-D96A03C68F9D}" dt="2024-02-02T03:17:39.187" v="20" actId="26606"/>
          <ac:spMkLst>
            <pc:docMk/>
            <pc:sldMk cId="3151212078" sldId="343"/>
            <ac:spMk id="41" creationId="{2069E294-3813-4588-9E9C-AEA08F9C4DA1}"/>
          </ac:spMkLst>
        </pc:spChg>
        <pc:spChg chg="add del">
          <ac:chgData name="Raydo Matthee" userId="259e028f13680ef9" providerId="LiveId" clId="{5F07D3D5-8418-45C2-B406-D96A03C68F9D}" dt="2024-02-02T03:35:52.176" v="85" actId="26606"/>
          <ac:spMkLst>
            <pc:docMk/>
            <pc:sldMk cId="3151212078" sldId="343"/>
            <ac:spMk id="44" creationId="{79BB35BC-D5C2-4C8B-A22A-A71E6191913B}"/>
          </ac:spMkLst>
        </pc:spChg>
        <pc:picChg chg="add mod ord">
          <ac:chgData name="Raydo Matthee" userId="259e028f13680ef9" providerId="LiveId" clId="{5F07D3D5-8418-45C2-B406-D96A03C68F9D}" dt="2024-02-02T03:35:52.176" v="85" actId="26606"/>
          <ac:picMkLst>
            <pc:docMk/>
            <pc:sldMk cId="3151212078" sldId="343"/>
            <ac:picMk id="5" creationId="{D5766431-23B7-52CB-B687-4C6E813AF75A}"/>
          </ac:picMkLst>
        </pc:picChg>
        <pc:picChg chg="add del mod ord">
          <ac:chgData name="Raydo Matthee" userId="259e028f13680ef9" providerId="LiveId" clId="{5F07D3D5-8418-45C2-B406-D96A03C68F9D}" dt="2024-02-02T03:17:41.589" v="21" actId="478"/>
          <ac:picMkLst>
            <pc:docMk/>
            <pc:sldMk cId="3151212078" sldId="343"/>
            <ac:picMk id="13" creationId="{B74B60A9-B496-B10A-BD91-962DB752981D}"/>
          </ac:picMkLst>
        </pc:picChg>
        <pc:picChg chg="add del">
          <ac:chgData name="Raydo Matthee" userId="259e028f13680ef9" providerId="LiveId" clId="{5F07D3D5-8418-45C2-B406-D96A03C68F9D}" dt="2024-02-02T03:17:32.179" v="16" actId="26606"/>
          <ac:picMkLst>
            <pc:docMk/>
            <pc:sldMk cId="3151212078" sldId="343"/>
            <ac:picMk id="31" creationId="{4A599609-F5C2-4A0B-A992-913F814A631A}"/>
          </ac:picMkLst>
        </pc:picChg>
        <pc:cxnChg chg="add del">
          <ac:chgData name="Raydo Matthee" userId="259e028f13680ef9" providerId="LiveId" clId="{5F07D3D5-8418-45C2-B406-D96A03C68F9D}" dt="2024-02-02T03:35:02.204" v="80" actId="26606"/>
          <ac:cxnSpMkLst>
            <pc:docMk/>
            <pc:sldMk cId="3151212078" sldId="343"/>
            <ac:cxnSpMk id="39" creationId="{C49DA8F6-BCC1-4447-B54C-57856834B94B}"/>
          </ac:cxnSpMkLst>
        </pc:cxnChg>
        <pc:cxnChg chg="add">
          <ac:chgData name="Raydo Matthee" userId="259e028f13680ef9" providerId="LiveId" clId="{5F07D3D5-8418-45C2-B406-D96A03C68F9D}" dt="2024-02-02T03:35:52.176" v="85" actId="26606"/>
          <ac:cxnSpMkLst>
            <pc:docMk/>
            <pc:sldMk cId="3151212078" sldId="343"/>
            <ac:cxnSpMk id="49" creationId="{249EDD1B-F94D-B4E6-ACAA-566B9A26FDE3}"/>
          </ac:cxnSpMkLst>
        </pc:cxnChg>
      </pc:sldChg>
      <pc:sldChg chg="addSp delSp modSp mod">
        <pc:chgData name="Raydo Matthee" userId="259e028f13680ef9" providerId="LiveId" clId="{5F07D3D5-8418-45C2-B406-D96A03C68F9D}" dt="2024-02-02T03:26:01.947" v="43" actId="403"/>
        <pc:sldMkLst>
          <pc:docMk/>
          <pc:sldMk cId="4050829756" sldId="344"/>
        </pc:sldMkLst>
        <pc:spChg chg="del mod">
          <ac:chgData name="Raydo Matthee" userId="259e028f13680ef9" providerId="LiveId" clId="{5F07D3D5-8418-45C2-B406-D96A03C68F9D}" dt="2024-02-02T03:24:28.342" v="30" actId="478"/>
          <ac:spMkLst>
            <pc:docMk/>
            <pc:sldMk cId="4050829756" sldId="344"/>
            <ac:spMk id="2" creationId="{EB1C25A1-7271-6418-42F5-7E3A258A85FA}"/>
          </ac:spMkLst>
        </pc:spChg>
        <pc:spChg chg="mod ord">
          <ac:chgData name="Raydo Matthee" userId="259e028f13680ef9" providerId="LiveId" clId="{5F07D3D5-8418-45C2-B406-D96A03C68F9D}" dt="2024-02-02T03:26:01.947" v="43" actId="403"/>
          <ac:spMkLst>
            <pc:docMk/>
            <pc:sldMk cId="4050829756" sldId="344"/>
            <ac:spMk id="3" creationId="{14034A61-F5D7-5D7A-16EF-0C50297CD500}"/>
          </ac:spMkLst>
        </pc:spChg>
        <pc:spChg chg="del">
          <ac:chgData name="Raydo Matthee" userId="259e028f13680ef9" providerId="LiveId" clId="{5F07D3D5-8418-45C2-B406-D96A03C68F9D}" dt="2024-02-02T03:24:15.109" v="28" actId="26606"/>
          <ac:spMkLst>
            <pc:docMk/>
            <pc:sldMk cId="4050829756" sldId="344"/>
            <ac:spMk id="15" creationId="{04812C46-200A-4DEB-A05E-3ED6C68C2387}"/>
          </ac:spMkLst>
        </pc:spChg>
        <pc:spChg chg="del">
          <ac:chgData name="Raydo Matthee" userId="259e028f13680ef9" providerId="LiveId" clId="{5F07D3D5-8418-45C2-B406-D96A03C68F9D}" dt="2024-02-02T03:24:15.109" v="28" actId="26606"/>
          <ac:spMkLst>
            <pc:docMk/>
            <pc:sldMk cId="4050829756" sldId="344"/>
            <ac:spMk id="17" creationId="{D1EA859B-E555-4109-94F3-6700E046E008}"/>
          </ac:spMkLst>
        </pc:spChg>
        <pc:picChg chg="add mod modCrop">
          <ac:chgData name="Raydo Matthee" userId="259e028f13680ef9" providerId="LiveId" clId="{5F07D3D5-8418-45C2-B406-D96A03C68F9D}" dt="2024-02-02T03:25:07.368" v="40" actId="732"/>
          <ac:picMkLst>
            <pc:docMk/>
            <pc:sldMk cId="4050829756" sldId="344"/>
            <ac:picMk id="5" creationId="{6B34BC1E-A857-2953-7BB5-DA28605244C0}"/>
          </ac:picMkLst>
        </pc:picChg>
        <pc:picChg chg="del">
          <ac:chgData name="Raydo Matthee" userId="259e028f13680ef9" providerId="LiveId" clId="{5F07D3D5-8418-45C2-B406-D96A03C68F9D}" dt="2024-02-02T03:23:53.476" v="26" actId="478"/>
          <ac:picMkLst>
            <pc:docMk/>
            <pc:sldMk cId="4050829756" sldId="344"/>
            <ac:picMk id="8" creationId="{034EB232-2A12-919F-BFA1-6F4A989BB95C}"/>
          </ac:picMkLst>
        </pc:picChg>
        <pc:cxnChg chg="add">
          <ac:chgData name="Raydo Matthee" userId="259e028f13680ef9" providerId="LiveId" clId="{5F07D3D5-8418-45C2-B406-D96A03C68F9D}" dt="2024-02-02T03:24:15.109" v="28" actId="26606"/>
          <ac:cxnSpMkLst>
            <pc:docMk/>
            <pc:sldMk cId="4050829756" sldId="344"/>
            <ac:cxnSpMk id="22" creationId="{249EDD1B-F94D-B4E6-ACAA-566B9A26FDE3}"/>
          </ac:cxnSpMkLst>
        </pc:cxnChg>
      </pc:sldChg>
      <pc:sldChg chg="addSp delSp modSp mod">
        <pc:chgData name="Raydo Matthee" userId="259e028f13680ef9" providerId="LiveId" clId="{5F07D3D5-8418-45C2-B406-D96A03C68F9D}" dt="2024-02-02T03:32:22.605" v="79" actId="403"/>
        <pc:sldMkLst>
          <pc:docMk/>
          <pc:sldMk cId="3686158180" sldId="345"/>
        </pc:sldMkLst>
        <pc:spChg chg="del">
          <ac:chgData name="Raydo Matthee" userId="259e028f13680ef9" providerId="LiveId" clId="{5F07D3D5-8418-45C2-B406-D96A03C68F9D}" dt="2024-02-02T03:32:13.522" v="72" actId="478"/>
          <ac:spMkLst>
            <pc:docMk/>
            <pc:sldMk cId="3686158180" sldId="345"/>
            <ac:spMk id="2" creationId="{F36E1931-ABFC-FA2D-793E-B3F9578DB21A}"/>
          </ac:spMkLst>
        </pc:spChg>
        <pc:spChg chg="mod">
          <ac:chgData name="Raydo Matthee" userId="259e028f13680ef9" providerId="LiveId" clId="{5F07D3D5-8418-45C2-B406-D96A03C68F9D}" dt="2024-02-02T03:32:22.605" v="79" actId="403"/>
          <ac:spMkLst>
            <pc:docMk/>
            <pc:sldMk cId="3686158180" sldId="345"/>
            <ac:spMk id="3" creationId="{01E98F63-7480-9793-D043-935A80E65690}"/>
          </ac:spMkLst>
        </pc:spChg>
        <pc:spChg chg="add del mod">
          <ac:chgData name="Raydo Matthee" userId="259e028f13680ef9" providerId="LiveId" clId="{5F07D3D5-8418-45C2-B406-D96A03C68F9D}" dt="2024-02-02T03:32:14.942" v="73" actId="478"/>
          <ac:spMkLst>
            <pc:docMk/>
            <pc:sldMk cId="3686158180" sldId="345"/>
            <ac:spMk id="5" creationId="{31D57711-8C5C-AF85-F396-3DF7F82275A8}"/>
          </ac:spMkLst>
        </pc:spChg>
      </pc:sldChg>
      <pc:sldChg chg="addSp delSp modSp mod">
        <pc:chgData name="Raydo Matthee" userId="259e028f13680ef9" providerId="LiveId" clId="{5F07D3D5-8418-45C2-B406-D96A03C68F9D}" dt="2024-02-02T03:29:36.570" v="71" actId="478"/>
        <pc:sldMkLst>
          <pc:docMk/>
          <pc:sldMk cId="2069882032" sldId="350"/>
        </pc:sldMkLst>
        <pc:spChg chg="del">
          <ac:chgData name="Raydo Matthee" userId="259e028f13680ef9" providerId="LiveId" clId="{5F07D3D5-8418-45C2-B406-D96A03C68F9D}" dt="2024-02-02T03:29:32.479" v="70" actId="478"/>
          <ac:spMkLst>
            <pc:docMk/>
            <pc:sldMk cId="2069882032" sldId="350"/>
            <ac:spMk id="2" creationId="{8B7DE3C4-935D-BD56-BB1F-385BC429C01A}"/>
          </ac:spMkLst>
        </pc:spChg>
        <pc:spChg chg="add del mod">
          <ac:chgData name="Raydo Matthee" userId="259e028f13680ef9" providerId="LiveId" clId="{5F07D3D5-8418-45C2-B406-D96A03C68F9D}" dt="2024-02-02T03:29:36.570" v="71" actId="478"/>
          <ac:spMkLst>
            <pc:docMk/>
            <pc:sldMk cId="2069882032" sldId="350"/>
            <ac:spMk id="6" creationId="{D8D50E04-D535-4783-4F15-9BE39980B05A}"/>
          </ac:spMkLst>
        </pc:spChg>
      </pc:sldChg>
      <pc:sldChg chg="addSp delSp modSp mod setBg setClrOvrMap">
        <pc:chgData name="Raydo Matthee" userId="259e028f13680ef9" providerId="LiveId" clId="{5F07D3D5-8418-45C2-B406-D96A03C68F9D}" dt="2024-02-02T05:40:57.002" v="111" actId="26606"/>
        <pc:sldMkLst>
          <pc:docMk/>
          <pc:sldMk cId="3601412678" sldId="372"/>
        </pc:sldMkLst>
        <pc:spChg chg="mod ord">
          <ac:chgData name="Raydo Matthee" userId="259e028f13680ef9" providerId="LiveId" clId="{5F07D3D5-8418-45C2-B406-D96A03C68F9D}" dt="2024-02-02T05:40:57.002" v="111" actId="26606"/>
          <ac:spMkLst>
            <pc:docMk/>
            <pc:sldMk cId="3601412678" sldId="372"/>
            <ac:spMk id="2" creationId="{513435AC-56DB-BA72-2B4E-3B64209CCCD4}"/>
          </ac:spMkLst>
        </pc:spChg>
        <pc:spChg chg="del">
          <ac:chgData name="Raydo Matthee" userId="259e028f13680ef9" providerId="LiveId" clId="{5F07D3D5-8418-45C2-B406-D96A03C68F9D}" dt="2024-02-02T05:40:57.002" v="111" actId="26606"/>
          <ac:spMkLst>
            <pc:docMk/>
            <pc:sldMk cId="3601412678" sldId="372"/>
            <ac:spMk id="8" creationId="{9DFF1194-E12F-6D60-C28A-FE8ED37B3586}"/>
          </ac:spMkLst>
        </pc:spChg>
        <pc:spChg chg="add">
          <ac:chgData name="Raydo Matthee" userId="259e028f13680ef9" providerId="LiveId" clId="{5F07D3D5-8418-45C2-B406-D96A03C68F9D}" dt="2024-02-02T05:40:57.002" v="111" actId="26606"/>
          <ac:spMkLst>
            <pc:docMk/>
            <pc:sldMk cId="3601412678" sldId="372"/>
            <ac:spMk id="13" creationId="{71B2258F-86CA-4D4D-8270-BC05FCDEBFB3}"/>
          </ac:spMkLst>
        </pc:spChg>
        <pc:picChg chg="mod">
          <ac:chgData name="Raydo Matthee" userId="259e028f13680ef9" providerId="LiveId" clId="{5F07D3D5-8418-45C2-B406-D96A03C68F9D}" dt="2024-02-02T05:40:57.002" v="111" actId="26606"/>
          <ac:picMkLst>
            <pc:docMk/>
            <pc:sldMk cId="3601412678" sldId="372"/>
            <ac:picMk id="4" creationId="{33A9DAFE-074D-511F-6D5C-CE831C5EC5AE}"/>
          </ac:picMkLst>
        </pc:picChg>
      </pc:sldChg>
      <pc:sldChg chg="addSp delSp modSp mod">
        <pc:chgData name="Raydo Matthee" userId="259e028f13680ef9" providerId="LiveId" clId="{5F07D3D5-8418-45C2-B406-D96A03C68F9D}" dt="2024-02-02T05:43:40.387" v="119" actId="26606"/>
        <pc:sldMkLst>
          <pc:docMk/>
          <pc:sldMk cId="2410050049" sldId="388"/>
        </pc:sldMkLst>
        <pc:spChg chg="mod">
          <ac:chgData name="Raydo Matthee" userId="259e028f13680ef9" providerId="LiveId" clId="{5F07D3D5-8418-45C2-B406-D96A03C68F9D}" dt="2024-02-02T05:43:40.387" v="119" actId="26606"/>
          <ac:spMkLst>
            <pc:docMk/>
            <pc:sldMk cId="2410050049" sldId="388"/>
            <ac:spMk id="2" creationId="{4DC73535-CE56-6F86-8318-A73D30095C01}"/>
          </ac:spMkLst>
        </pc:spChg>
        <pc:spChg chg="mod">
          <ac:chgData name="Raydo Matthee" userId="259e028f13680ef9" providerId="LiveId" clId="{5F07D3D5-8418-45C2-B406-D96A03C68F9D}" dt="2024-02-02T05:43:40.387" v="119" actId="26606"/>
          <ac:spMkLst>
            <pc:docMk/>
            <pc:sldMk cId="2410050049" sldId="388"/>
            <ac:spMk id="3" creationId="{31EC2E83-397F-A2C9-C63B-87E7C0676A41}"/>
          </ac:spMkLst>
        </pc:spChg>
        <pc:spChg chg="add mod">
          <ac:chgData name="Raydo Matthee" userId="259e028f13680ef9" providerId="LiveId" clId="{5F07D3D5-8418-45C2-B406-D96A03C68F9D}" dt="2024-02-02T05:42:44.594" v="112"/>
          <ac:spMkLst>
            <pc:docMk/>
            <pc:sldMk cId="2410050049" sldId="388"/>
            <ac:spMk id="4" creationId="{A4146DC4-69F8-C1B2-8944-0C4F9BE288BC}"/>
          </ac:spMkLst>
        </pc:spChg>
        <pc:spChg chg="add">
          <ac:chgData name="Raydo Matthee" userId="259e028f13680ef9" providerId="LiveId" clId="{5F07D3D5-8418-45C2-B406-D96A03C68F9D}" dt="2024-02-02T05:43:40.387" v="119" actId="26606"/>
          <ac:spMkLst>
            <pc:docMk/>
            <pc:sldMk cId="2410050049" sldId="388"/>
            <ac:spMk id="36" creationId="{ECC07320-C2CA-4E29-8481-9D9E143C7788}"/>
          </ac:spMkLst>
        </pc:spChg>
        <pc:spChg chg="add">
          <ac:chgData name="Raydo Matthee" userId="259e028f13680ef9" providerId="LiveId" clId="{5F07D3D5-8418-45C2-B406-D96A03C68F9D}" dt="2024-02-02T05:43:40.387" v="119" actId="26606"/>
          <ac:spMkLst>
            <pc:docMk/>
            <pc:sldMk cId="2410050049" sldId="388"/>
            <ac:spMk id="38" creationId="{178FB36B-5BFE-42CA-BC60-1115E0D95EEC}"/>
          </ac:spMkLst>
        </pc:spChg>
        <pc:grpChg chg="del">
          <ac:chgData name="Raydo Matthee" userId="259e028f13680ef9" providerId="LiveId" clId="{5F07D3D5-8418-45C2-B406-D96A03C68F9D}" dt="2024-02-02T05:43:40.387" v="119" actId="26606"/>
          <ac:grpSpMkLst>
            <pc:docMk/>
            <pc:sldMk cId="2410050049" sldId="388"/>
            <ac:grpSpMk id="28" creationId="{F2C2385A-6F3A-07EF-D18E-AA9E680CE4BC}"/>
          </ac:grpSpMkLst>
        </pc:grpChg>
        <pc:picChg chg="add mod ord">
          <ac:chgData name="Raydo Matthee" userId="259e028f13680ef9" providerId="LiveId" clId="{5F07D3D5-8418-45C2-B406-D96A03C68F9D}" dt="2024-02-02T05:43:40.387" v="119" actId="26606"/>
          <ac:picMkLst>
            <pc:docMk/>
            <pc:sldMk cId="2410050049" sldId="388"/>
            <ac:picMk id="6" creationId="{DC86B406-09FA-1F6D-DAF8-1564C7D47F04}"/>
          </ac:picMkLst>
        </pc:picChg>
        <pc:picChg chg="del mod">
          <ac:chgData name="Raydo Matthee" userId="259e028f13680ef9" providerId="LiveId" clId="{5F07D3D5-8418-45C2-B406-D96A03C68F9D}" dt="2024-02-02T05:43:30.187" v="118" actId="478"/>
          <ac:picMkLst>
            <pc:docMk/>
            <pc:sldMk cId="2410050049" sldId="388"/>
            <ac:picMk id="27" creationId="{E2D5C558-4518-FC14-01BF-311C2E4E3D75}"/>
          </ac:picMkLst>
        </pc:picChg>
      </pc:sldChg>
      <pc:sldChg chg="addSp delSp modSp mod">
        <pc:chgData name="Raydo Matthee" userId="259e028f13680ef9" providerId="LiveId" clId="{5F07D3D5-8418-45C2-B406-D96A03C68F9D}" dt="2024-02-02T05:48:12.479" v="130"/>
        <pc:sldMkLst>
          <pc:docMk/>
          <pc:sldMk cId="2114068423" sldId="398"/>
        </pc:sldMkLst>
        <pc:spChg chg="mod">
          <ac:chgData name="Raydo Matthee" userId="259e028f13680ef9" providerId="LiveId" clId="{5F07D3D5-8418-45C2-B406-D96A03C68F9D}" dt="2024-02-02T05:47:36.880" v="125" actId="26606"/>
          <ac:spMkLst>
            <pc:docMk/>
            <pc:sldMk cId="2114068423" sldId="398"/>
            <ac:spMk id="2" creationId="{18038B1C-4F5F-5514-71D1-2A174BE99FFE}"/>
          </ac:spMkLst>
        </pc:spChg>
        <pc:spChg chg="mod">
          <ac:chgData name="Raydo Matthee" userId="259e028f13680ef9" providerId="LiveId" clId="{5F07D3D5-8418-45C2-B406-D96A03C68F9D}" dt="2024-02-02T05:48:12.479" v="130"/>
          <ac:spMkLst>
            <pc:docMk/>
            <pc:sldMk cId="2114068423" sldId="398"/>
            <ac:spMk id="3" creationId="{3DEADE3F-5C08-571F-C2C6-F41356F157AF}"/>
          </ac:spMkLst>
        </pc:spChg>
        <pc:spChg chg="del">
          <ac:chgData name="Raydo Matthee" userId="259e028f13680ef9" providerId="LiveId" clId="{5F07D3D5-8418-45C2-B406-D96A03C68F9D}" dt="2024-02-02T05:47:36.880" v="125" actId="26606"/>
          <ac:spMkLst>
            <pc:docMk/>
            <pc:sldMk cId="2114068423" sldId="398"/>
            <ac:spMk id="10" creationId="{EDDBB197-D710-4A4F-A9CA-FD2177498BE8}"/>
          </ac:spMkLst>
        </pc:spChg>
        <pc:spChg chg="del">
          <ac:chgData name="Raydo Matthee" userId="259e028f13680ef9" providerId="LiveId" clId="{5F07D3D5-8418-45C2-B406-D96A03C68F9D}" dt="2024-02-02T05:47:36.880" v="125" actId="26606"/>
          <ac:spMkLst>
            <pc:docMk/>
            <pc:sldMk cId="2114068423" sldId="398"/>
            <ac:spMk id="12" creationId="{975D1CFA-2CDB-4B64-BD9F-85744E8DA12F}"/>
          </ac:spMkLst>
        </pc:spChg>
        <pc:spChg chg="add">
          <ac:chgData name="Raydo Matthee" userId="259e028f13680ef9" providerId="LiveId" clId="{5F07D3D5-8418-45C2-B406-D96A03C68F9D}" dt="2024-02-02T05:47:36.880" v="125" actId="26606"/>
          <ac:spMkLst>
            <pc:docMk/>
            <pc:sldMk cId="2114068423" sldId="398"/>
            <ac:spMk id="23" creationId="{330D6772-5550-42D5-B8BC-CDE28365623B}"/>
          </ac:spMkLst>
        </pc:spChg>
        <pc:spChg chg="add">
          <ac:chgData name="Raydo Matthee" userId="259e028f13680ef9" providerId="LiveId" clId="{5F07D3D5-8418-45C2-B406-D96A03C68F9D}" dt="2024-02-02T05:47:36.880" v="125" actId="26606"/>
          <ac:spMkLst>
            <pc:docMk/>
            <pc:sldMk cId="2114068423" sldId="398"/>
            <ac:spMk id="25" creationId="{97DB0DD1-0F30-4B7E-A6DC-3DDA7D5B351C}"/>
          </ac:spMkLst>
        </pc:spChg>
        <pc:grpChg chg="del">
          <ac:chgData name="Raydo Matthee" userId="259e028f13680ef9" providerId="LiveId" clId="{5F07D3D5-8418-45C2-B406-D96A03C68F9D}" dt="2024-02-02T05:47:36.880" v="125" actId="26606"/>
          <ac:grpSpMkLst>
            <pc:docMk/>
            <pc:sldMk cId="2114068423" sldId="398"/>
            <ac:grpSpMk id="14" creationId="{25EE5136-01F1-466C-962D-BA9B4C6757AA}"/>
          </ac:grpSpMkLst>
        </pc:grpChg>
        <pc:picChg chg="add mod ord">
          <ac:chgData name="Raydo Matthee" userId="259e028f13680ef9" providerId="LiveId" clId="{5F07D3D5-8418-45C2-B406-D96A03C68F9D}" dt="2024-02-02T05:47:36.880" v="125" actId="26606"/>
          <ac:picMkLst>
            <pc:docMk/>
            <pc:sldMk cId="2114068423" sldId="398"/>
            <ac:picMk id="5" creationId="{F2D4E2A2-A514-C4C6-98DA-1D84DEF832B0}"/>
          </ac:picMkLst>
        </pc:picChg>
        <pc:picChg chg="del">
          <ac:chgData name="Raydo Matthee" userId="259e028f13680ef9" providerId="LiveId" clId="{5F07D3D5-8418-45C2-B406-D96A03C68F9D}" dt="2024-02-02T05:46:36.685" v="124" actId="21"/>
          <ac:picMkLst>
            <pc:docMk/>
            <pc:sldMk cId="2114068423" sldId="398"/>
            <ac:picMk id="7" creationId="{4A0B17E9-7927-4A74-2B71-BAF7F31FE87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AEE36C-0B70-40C2-9B69-67E5784D7A86}" type="doc">
      <dgm:prSet loTypeId="urn:microsoft.com/office/officeart/2005/8/layout/default" loCatId="list" qsTypeId="urn:microsoft.com/office/officeart/2005/8/quickstyle/simple5" qsCatId="simple" csTypeId="urn:microsoft.com/office/officeart/2005/8/colors/colorful5" csCatId="colorful"/>
      <dgm:spPr/>
      <dgm:t>
        <a:bodyPr/>
        <a:lstStyle/>
        <a:p>
          <a:endParaRPr lang="en-US"/>
        </a:p>
      </dgm:t>
    </dgm:pt>
    <dgm:pt modelId="{8B35AF9D-43C5-435D-ADBA-E2DAF319EB3F}">
      <dgm:prSet/>
      <dgm:spPr/>
      <dgm:t>
        <a:bodyPr/>
        <a:lstStyle/>
        <a:p>
          <a:r>
            <a:rPr lang="en-US"/>
            <a:t>Sometimes, instead of modifying the properties of a base object, we will want to use an object wrapper, the same way we might put a 'valid' or 'invalid' stamp or sticker on an application.</a:t>
          </a:r>
        </a:p>
      </dgm:t>
    </dgm:pt>
    <dgm:pt modelId="{FE3A5A53-65EB-4BAE-94D6-661BBAF63FE4}" type="parTrans" cxnId="{B245111A-D1E6-440E-A7B3-7A5EAF660615}">
      <dgm:prSet/>
      <dgm:spPr/>
      <dgm:t>
        <a:bodyPr/>
        <a:lstStyle/>
        <a:p>
          <a:endParaRPr lang="en-US"/>
        </a:p>
      </dgm:t>
    </dgm:pt>
    <dgm:pt modelId="{F6888906-45B6-444F-8EBB-A0E7C4267D51}" type="sibTrans" cxnId="{B245111A-D1E6-440E-A7B3-7A5EAF660615}">
      <dgm:prSet/>
      <dgm:spPr/>
      <dgm:t>
        <a:bodyPr/>
        <a:lstStyle/>
        <a:p>
          <a:endParaRPr lang="en-US"/>
        </a:p>
      </dgm:t>
    </dgm:pt>
    <dgm:pt modelId="{0E87EFA7-8C8E-400D-8F66-C881550BBE14}">
      <dgm:prSet/>
      <dgm:spPr/>
      <dgm:t>
        <a:bodyPr/>
        <a:lstStyle/>
        <a:p>
          <a:r>
            <a:rPr lang="en-US"/>
            <a:t>Fact objects are often preferred over directly editing the properties of base objects for several reasons:</a:t>
          </a:r>
        </a:p>
      </dgm:t>
    </dgm:pt>
    <dgm:pt modelId="{15BCA03C-0455-46CC-AADE-5D1164BC426B}" type="parTrans" cxnId="{3B51F194-1AC6-43B1-93F7-843927E055CA}">
      <dgm:prSet/>
      <dgm:spPr/>
      <dgm:t>
        <a:bodyPr/>
        <a:lstStyle/>
        <a:p>
          <a:endParaRPr lang="en-US"/>
        </a:p>
      </dgm:t>
    </dgm:pt>
    <dgm:pt modelId="{3DF29E10-EA09-4BB1-B399-0D90CB27B530}" type="sibTrans" cxnId="{3B51F194-1AC6-43B1-93F7-843927E055CA}">
      <dgm:prSet/>
      <dgm:spPr/>
      <dgm:t>
        <a:bodyPr/>
        <a:lstStyle/>
        <a:p>
          <a:endParaRPr lang="en-US"/>
        </a:p>
      </dgm:t>
    </dgm:pt>
    <dgm:pt modelId="{9348FC75-7899-43F0-8D7E-DCC148D9F850}">
      <dgm:prSet/>
      <dgm:spPr/>
      <dgm:t>
        <a:bodyPr/>
        <a:lstStyle/>
        <a:p>
          <a:r>
            <a:rPr lang="en-US" b="1"/>
            <a:t>Immutability and State Management</a:t>
          </a:r>
          <a:r>
            <a:rPr lang="en-US"/>
            <a:t>: Using Fact objects helps in maintaining immutability, preventing unwanted side effects and ensuring consistency</a:t>
          </a:r>
        </a:p>
      </dgm:t>
    </dgm:pt>
    <dgm:pt modelId="{76071635-D939-4DF9-A5E4-04B13D0FE2E0}" type="parTrans" cxnId="{1AB532C8-E96C-4977-8052-D9AD6F94639A}">
      <dgm:prSet/>
      <dgm:spPr/>
      <dgm:t>
        <a:bodyPr/>
        <a:lstStyle/>
        <a:p>
          <a:endParaRPr lang="en-US"/>
        </a:p>
      </dgm:t>
    </dgm:pt>
    <dgm:pt modelId="{74D623CD-15D7-4FCC-8EFD-CED397FD5775}" type="sibTrans" cxnId="{1AB532C8-E96C-4977-8052-D9AD6F94639A}">
      <dgm:prSet/>
      <dgm:spPr/>
      <dgm:t>
        <a:bodyPr/>
        <a:lstStyle/>
        <a:p>
          <a:endParaRPr lang="en-US"/>
        </a:p>
      </dgm:t>
    </dgm:pt>
    <dgm:pt modelId="{E03699D8-47EF-4E83-8EDE-82C08E8A555B}">
      <dgm:prSet/>
      <dgm:spPr/>
      <dgm:t>
        <a:bodyPr/>
        <a:lstStyle/>
        <a:p>
          <a:r>
            <a:rPr lang="en-US" b="1"/>
            <a:t>Clarity and Maintainability</a:t>
          </a:r>
          <a:r>
            <a:rPr lang="en-US"/>
            <a:t>: By using Fact objects, you create a clear separation between the raw data (base objects) and the processed or contextual data (Fact objects)</a:t>
          </a:r>
        </a:p>
      </dgm:t>
    </dgm:pt>
    <dgm:pt modelId="{D847940E-8E5A-47DD-B303-494AF2DF1A27}" type="parTrans" cxnId="{B7DC4F15-7B0D-404B-BBA1-5DF06B97EC42}">
      <dgm:prSet/>
      <dgm:spPr/>
      <dgm:t>
        <a:bodyPr/>
        <a:lstStyle/>
        <a:p>
          <a:endParaRPr lang="en-US"/>
        </a:p>
      </dgm:t>
    </dgm:pt>
    <dgm:pt modelId="{051989AF-3B58-4592-BFF0-7C156CC99041}" type="sibTrans" cxnId="{B7DC4F15-7B0D-404B-BBA1-5DF06B97EC42}">
      <dgm:prSet/>
      <dgm:spPr/>
      <dgm:t>
        <a:bodyPr/>
        <a:lstStyle/>
        <a:p>
          <a:endParaRPr lang="en-US"/>
        </a:p>
      </dgm:t>
    </dgm:pt>
    <dgm:pt modelId="{23C83BBF-72D2-447D-A23C-090E692AFE3C}">
      <dgm:prSet/>
      <dgm:spPr/>
      <dgm:t>
        <a:bodyPr/>
        <a:lstStyle/>
        <a:p>
          <a:r>
            <a:rPr lang="en-US" b="1"/>
            <a:t>Performance</a:t>
          </a:r>
          <a:r>
            <a:rPr lang="en-US"/>
            <a:t>: Drools is designed to work with fact objects in its working memory. By inserting, updating, or retracting Fact objects instead of modifying base objects directly, The rule engine can more efficiently detect changes and react to them.</a:t>
          </a:r>
        </a:p>
      </dgm:t>
    </dgm:pt>
    <dgm:pt modelId="{34E06961-542D-4567-8784-5CDDCA7B8F78}" type="parTrans" cxnId="{71C7A89E-A2EC-4C36-ACB9-50B3FE627DD9}">
      <dgm:prSet/>
      <dgm:spPr/>
      <dgm:t>
        <a:bodyPr/>
        <a:lstStyle/>
        <a:p>
          <a:endParaRPr lang="en-US"/>
        </a:p>
      </dgm:t>
    </dgm:pt>
    <dgm:pt modelId="{CF8B4DBD-DE86-4FBF-AC14-0725AFAB8DAC}" type="sibTrans" cxnId="{71C7A89E-A2EC-4C36-ACB9-50B3FE627DD9}">
      <dgm:prSet/>
      <dgm:spPr/>
      <dgm:t>
        <a:bodyPr/>
        <a:lstStyle/>
        <a:p>
          <a:endParaRPr lang="en-US"/>
        </a:p>
      </dgm:t>
    </dgm:pt>
    <dgm:pt modelId="{3B36323F-8F11-4E03-858E-793C23EFC5F2}">
      <dgm:prSet/>
      <dgm:spPr/>
      <dgm:t>
        <a:bodyPr/>
        <a:lstStyle/>
        <a:p>
          <a:r>
            <a:rPr lang="en-US" b="1"/>
            <a:t>Audit Trail and Transparency</a:t>
          </a:r>
          <a:r>
            <a:rPr lang="en-US"/>
            <a:t>: When using Fact objects, it’s easier to maintain an audit trail of what changes were made, when, and by which rule.</a:t>
          </a:r>
        </a:p>
      </dgm:t>
    </dgm:pt>
    <dgm:pt modelId="{8E9F6DDD-02BA-4FD3-AE68-3D058A90160C}" type="parTrans" cxnId="{33D1A6A0-3C2A-4704-9318-4140FCF70719}">
      <dgm:prSet/>
      <dgm:spPr/>
      <dgm:t>
        <a:bodyPr/>
        <a:lstStyle/>
        <a:p>
          <a:endParaRPr lang="en-US"/>
        </a:p>
      </dgm:t>
    </dgm:pt>
    <dgm:pt modelId="{F7FFF747-95D7-41B6-81C0-970778A6BE74}" type="sibTrans" cxnId="{33D1A6A0-3C2A-4704-9318-4140FCF70719}">
      <dgm:prSet/>
      <dgm:spPr/>
      <dgm:t>
        <a:bodyPr/>
        <a:lstStyle/>
        <a:p>
          <a:endParaRPr lang="en-US"/>
        </a:p>
      </dgm:t>
    </dgm:pt>
    <dgm:pt modelId="{62A9B3CB-A6DE-477C-A266-081F9399F4F1}" type="pres">
      <dgm:prSet presAssocID="{35AEE36C-0B70-40C2-9B69-67E5784D7A86}" presName="diagram" presStyleCnt="0">
        <dgm:presLayoutVars>
          <dgm:dir/>
          <dgm:resizeHandles val="exact"/>
        </dgm:presLayoutVars>
      </dgm:prSet>
      <dgm:spPr/>
    </dgm:pt>
    <dgm:pt modelId="{E802FB59-A8F2-4FAB-BDC5-769927FD31F8}" type="pres">
      <dgm:prSet presAssocID="{8B35AF9D-43C5-435D-ADBA-E2DAF319EB3F}" presName="node" presStyleLbl="node1" presStyleIdx="0" presStyleCnt="6">
        <dgm:presLayoutVars>
          <dgm:bulletEnabled val="1"/>
        </dgm:presLayoutVars>
      </dgm:prSet>
      <dgm:spPr/>
    </dgm:pt>
    <dgm:pt modelId="{BF5A78CB-64C2-4C58-9E65-4C31C22C8E0B}" type="pres">
      <dgm:prSet presAssocID="{F6888906-45B6-444F-8EBB-A0E7C4267D51}" presName="sibTrans" presStyleCnt="0"/>
      <dgm:spPr/>
    </dgm:pt>
    <dgm:pt modelId="{8D57E443-9158-4AC6-889E-FCAF5B499D59}" type="pres">
      <dgm:prSet presAssocID="{0E87EFA7-8C8E-400D-8F66-C881550BBE14}" presName="node" presStyleLbl="node1" presStyleIdx="1" presStyleCnt="6">
        <dgm:presLayoutVars>
          <dgm:bulletEnabled val="1"/>
        </dgm:presLayoutVars>
      </dgm:prSet>
      <dgm:spPr/>
    </dgm:pt>
    <dgm:pt modelId="{86BAC042-1675-4DBE-923F-844285E56DEB}" type="pres">
      <dgm:prSet presAssocID="{3DF29E10-EA09-4BB1-B399-0D90CB27B530}" presName="sibTrans" presStyleCnt="0"/>
      <dgm:spPr/>
    </dgm:pt>
    <dgm:pt modelId="{64DEF53F-288C-4A6F-98E5-439B37A6E259}" type="pres">
      <dgm:prSet presAssocID="{9348FC75-7899-43F0-8D7E-DCC148D9F850}" presName="node" presStyleLbl="node1" presStyleIdx="2" presStyleCnt="6">
        <dgm:presLayoutVars>
          <dgm:bulletEnabled val="1"/>
        </dgm:presLayoutVars>
      </dgm:prSet>
      <dgm:spPr/>
    </dgm:pt>
    <dgm:pt modelId="{C9DD8FE8-D87B-4CFA-A48E-C166D20A38DC}" type="pres">
      <dgm:prSet presAssocID="{74D623CD-15D7-4FCC-8EFD-CED397FD5775}" presName="sibTrans" presStyleCnt="0"/>
      <dgm:spPr/>
    </dgm:pt>
    <dgm:pt modelId="{B3E2C1C6-7101-4443-A0BE-3C7208CE5244}" type="pres">
      <dgm:prSet presAssocID="{E03699D8-47EF-4E83-8EDE-82C08E8A555B}" presName="node" presStyleLbl="node1" presStyleIdx="3" presStyleCnt="6">
        <dgm:presLayoutVars>
          <dgm:bulletEnabled val="1"/>
        </dgm:presLayoutVars>
      </dgm:prSet>
      <dgm:spPr/>
    </dgm:pt>
    <dgm:pt modelId="{6E7D7DAE-C448-42E9-88E5-DCBF28D023F1}" type="pres">
      <dgm:prSet presAssocID="{051989AF-3B58-4592-BFF0-7C156CC99041}" presName="sibTrans" presStyleCnt="0"/>
      <dgm:spPr/>
    </dgm:pt>
    <dgm:pt modelId="{C95528DB-C96A-4E24-9E44-8650BB53C818}" type="pres">
      <dgm:prSet presAssocID="{23C83BBF-72D2-447D-A23C-090E692AFE3C}" presName="node" presStyleLbl="node1" presStyleIdx="4" presStyleCnt="6">
        <dgm:presLayoutVars>
          <dgm:bulletEnabled val="1"/>
        </dgm:presLayoutVars>
      </dgm:prSet>
      <dgm:spPr/>
    </dgm:pt>
    <dgm:pt modelId="{6FABA316-478E-4033-B453-7B2378418E67}" type="pres">
      <dgm:prSet presAssocID="{CF8B4DBD-DE86-4FBF-AC14-0725AFAB8DAC}" presName="sibTrans" presStyleCnt="0"/>
      <dgm:spPr/>
    </dgm:pt>
    <dgm:pt modelId="{687B36DC-B434-4525-AB87-ADF916C38C7C}" type="pres">
      <dgm:prSet presAssocID="{3B36323F-8F11-4E03-858E-793C23EFC5F2}" presName="node" presStyleLbl="node1" presStyleIdx="5" presStyleCnt="6">
        <dgm:presLayoutVars>
          <dgm:bulletEnabled val="1"/>
        </dgm:presLayoutVars>
      </dgm:prSet>
      <dgm:spPr/>
    </dgm:pt>
  </dgm:ptLst>
  <dgm:cxnLst>
    <dgm:cxn modelId="{8EC58D01-B229-451B-9A9D-9A557962F490}" type="presOf" srcId="{E03699D8-47EF-4E83-8EDE-82C08E8A555B}" destId="{B3E2C1C6-7101-4443-A0BE-3C7208CE5244}" srcOrd="0" destOrd="0" presId="urn:microsoft.com/office/officeart/2005/8/layout/default"/>
    <dgm:cxn modelId="{B7DC4F15-7B0D-404B-BBA1-5DF06B97EC42}" srcId="{35AEE36C-0B70-40C2-9B69-67E5784D7A86}" destId="{E03699D8-47EF-4E83-8EDE-82C08E8A555B}" srcOrd="3" destOrd="0" parTransId="{D847940E-8E5A-47DD-B303-494AF2DF1A27}" sibTransId="{051989AF-3B58-4592-BFF0-7C156CC99041}"/>
    <dgm:cxn modelId="{62E2C619-7F8C-437F-8FED-EF28D089816F}" type="presOf" srcId="{0E87EFA7-8C8E-400D-8F66-C881550BBE14}" destId="{8D57E443-9158-4AC6-889E-FCAF5B499D59}" srcOrd="0" destOrd="0" presId="urn:microsoft.com/office/officeart/2005/8/layout/default"/>
    <dgm:cxn modelId="{B245111A-D1E6-440E-A7B3-7A5EAF660615}" srcId="{35AEE36C-0B70-40C2-9B69-67E5784D7A86}" destId="{8B35AF9D-43C5-435D-ADBA-E2DAF319EB3F}" srcOrd="0" destOrd="0" parTransId="{FE3A5A53-65EB-4BAE-94D6-661BBAF63FE4}" sibTransId="{F6888906-45B6-444F-8EBB-A0E7C4267D51}"/>
    <dgm:cxn modelId="{AA170929-298E-4887-BC9F-22C0A774C9F3}" type="presOf" srcId="{35AEE36C-0B70-40C2-9B69-67E5784D7A86}" destId="{62A9B3CB-A6DE-477C-A266-081F9399F4F1}" srcOrd="0" destOrd="0" presId="urn:microsoft.com/office/officeart/2005/8/layout/default"/>
    <dgm:cxn modelId="{5E285A4C-F810-4C96-B3A2-90EFB2F4BC4F}" type="presOf" srcId="{9348FC75-7899-43F0-8D7E-DCC148D9F850}" destId="{64DEF53F-288C-4A6F-98E5-439B37A6E259}" srcOrd="0" destOrd="0" presId="urn:microsoft.com/office/officeart/2005/8/layout/default"/>
    <dgm:cxn modelId="{1FEAEF76-ED42-4985-81A2-3EFAF86F323C}" type="presOf" srcId="{8B35AF9D-43C5-435D-ADBA-E2DAF319EB3F}" destId="{E802FB59-A8F2-4FAB-BDC5-769927FD31F8}" srcOrd="0" destOrd="0" presId="urn:microsoft.com/office/officeart/2005/8/layout/default"/>
    <dgm:cxn modelId="{3B51F194-1AC6-43B1-93F7-843927E055CA}" srcId="{35AEE36C-0B70-40C2-9B69-67E5784D7A86}" destId="{0E87EFA7-8C8E-400D-8F66-C881550BBE14}" srcOrd="1" destOrd="0" parTransId="{15BCA03C-0455-46CC-AADE-5D1164BC426B}" sibTransId="{3DF29E10-EA09-4BB1-B399-0D90CB27B530}"/>
    <dgm:cxn modelId="{71C7A89E-A2EC-4C36-ACB9-50B3FE627DD9}" srcId="{35AEE36C-0B70-40C2-9B69-67E5784D7A86}" destId="{23C83BBF-72D2-447D-A23C-090E692AFE3C}" srcOrd="4" destOrd="0" parTransId="{34E06961-542D-4567-8784-5CDDCA7B8F78}" sibTransId="{CF8B4DBD-DE86-4FBF-AC14-0725AFAB8DAC}"/>
    <dgm:cxn modelId="{33D1A6A0-3C2A-4704-9318-4140FCF70719}" srcId="{35AEE36C-0B70-40C2-9B69-67E5784D7A86}" destId="{3B36323F-8F11-4E03-858E-793C23EFC5F2}" srcOrd="5" destOrd="0" parTransId="{8E9F6DDD-02BA-4FD3-AE68-3D058A90160C}" sibTransId="{F7FFF747-95D7-41B6-81C0-970778A6BE74}"/>
    <dgm:cxn modelId="{5C82DFA5-26DA-4601-A178-EC8868855DEF}" type="presOf" srcId="{23C83BBF-72D2-447D-A23C-090E692AFE3C}" destId="{C95528DB-C96A-4E24-9E44-8650BB53C818}" srcOrd="0" destOrd="0" presId="urn:microsoft.com/office/officeart/2005/8/layout/default"/>
    <dgm:cxn modelId="{1AB532C8-E96C-4977-8052-D9AD6F94639A}" srcId="{35AEE36C-0B70-40C2-9B69-67E5784D7A86}" destId="{9348FC75-7899-43F0-8D7E-DCC148D9F850}" srcOrd="2" destOrd="0" parTransId="{76071635-D939-4DF9-A5E4-04B13D0FE2E0}" sibTransId="{74D623CD-15D7-4FCC-8EFD-CED397FD5775}"/>
    <dgm:cxn modelId="{E303A3F2-987E-4060-96D6-F6F62809485B}" type="presOf" srcId="{3B36323F-8F11-4E03-858E-793C23EFC5F2}" destId="{687B36DC-B434-4525-AB87-ADF916C38C7C}" srcOrd="0" destOrd="0" presId="urn:microsoft.com/office/officeart/2005/8/layout/default"/>
    <dgm:cxn modelId="{5CE5C552-1445-4ABC-A069-1160A7F89AEC}" type="presParOf" srcId="{62A9B3CB-A6DE-477C-A266-081F9399F4F1}" destId="{E802FB59-A8F2-4FAB-BDC5-769927FD31F8}" srcOrd="0" destOrd="0" presId="urn:microsoft.com/office/officeart/2005/8/layout/default"/>
    <dgm:cxn modelId="{8F41D4E1-51E7-4BAC-8972-E61BCBE7301D}" type="presParOf" srcId="{62A9B3CB-A6DE-477C-A266-081F9399F4F1}" destId="{BF5A78CB-64C2-4C58-9E65-4C31C22C8E0B}" srcOrd="1" destOrd="0" presId="urn:microsoft.com/office/officeart/2005/8/layout/default"/>
    <dgm:cxn modelId="{8BE56E80-EDF3-4319-84B6-746B545489B6}" type="presParOf" srcId="{62A9B3CB-A6DE-477C-A266-081F9399F4F1}" destId="{8D57E443-9158-4AC6-889E-FCAF5B499D59}" srcOrd="2" destOrd="0" presId="urn:microsoft.com/office/officeart/2005/8/layout/default"/>
    <dgm:cxn modelId="{25EBFD74-51B0-4456-A6EE-3AEF1C7B8374}" type="presParOf" srcId="{62A9B3CB-A6DE-477C-A266-081F9399F4F1}" destId="{86BAC042-1675-4DBE-923F-844285E56DEB}" srcOrd="3" destOrd="0" presId="urn:microsoft.com/office/officeart/2005/8/layout/default"/>
    <dgm:cxn modelId="{934C70E7-6D77-4415-8566-BBBB0F34C071}" type="presParOf" srcId="{62A9B3CB-A6DE-477C-A266-081F9399F4F1}" destId="{64DEF53F-288C-4A6F-98E5-439B37A6E259}" srcOrd="4" destOrd="0" presId="urn:microsoft.com/office/officeart/2005/8/layout/default"/>
    <dgm:cxn modelId="{73ECCDF0-4B34-4D3D-A3CF-93B4B5ACC4EA}" type="presParOf" srcId="{62A9B3CB-A6DE-477C-A266-081F9399F4F1}" destId="{C9DD8FE8-D87B-4CFA-A48E-C166D20A38DC}" srcOrd="5" destOrd="0" presId="urn:microsoft.com/office/officeart/2005/8/layout/default"/>
    <dgm:cxn modelId="{39FE6EBF-934B-4C52-AF8F-346EEE33A969}" type="presParOf" srcId="{62A9B3CB-A6DE-477C-A266-081F9399F4F1}" destId="{B3E2C1C6-7101-4443-A0BE-3C7208CE5244}" srcOrd="6" destOrd="0" presId="urn:microsoft.com/office/officeart/2005/8/layout/default"/>
    <dgm:cxn modelId="{DFAC2A4A-31FE-49F2-9C0A-DB7660ABFAC1}" type="presParOf" srcId="{62A9B3CB-A6DE-477C-A266-081F9399F4F1}" destId="{6E7D7DAE-C448-42E9-88E5-DCBF28D023F1}" srcOrd="7" destOrd="0" presId="urn:microsoft.com/office/officeart/2005/8/layout/default"/>
    <dgm:cxn modelId="{8F7378CD-6579-45DF-91BE-2F870E60862D}" type="presParOf" srcId="{62A9B3CB-A6DE-477C-A266-081F9399F4F1}" destId="{C95528DB-C96A-4E24-9E44-8650BB53C818}" srcOrd="8" destOrd="0" presId="urn:microsoft.com/office/officeart/2005/8/layout/default"/>
    <dgm:cxn modelId="{FD7FAC7C-4C86-4303-9679-7C9A7F421B2B}" type="presParOf" srcId="{62A9B3CB-A6DE-477C-A266-081F9399F4F1}" destId="{6FABA316-478E-4033-B453-7B2378418E67}" srcOrd="9" destOrd="0" presId="urn:microsoft.com/office/officeart/2005/8/layout/default"/>
    <dgm:cxn modelId="{60F3589F-6FC6-4422-BEEC-E19201B395E5}" type="presParOf" srcId="{62A9B3CB-A6DE-477C-A266-081F9399F4F1}" destId="{687B36DC-B434-4525-AB87-ADF916C38C7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2FB59-A8F2-4FAB-BDC5-769927FD31F8}">
      <dsp:nvSpPr>
        <dsp:cNvPr id="0" name=""/>
        <dsp:cNvSpPr/>
      </dsp:nvSpPr>
      <dsp:spPr>
        <a:xfrm>
          <a:off x="0"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Sometimes, instead of modifying the properties of a base object, we will want to use an object wrapper, the same way we might put a 'valid' or 'invalid' stamp or sticker on an application.</a:t>
          </a:r>
        </a:p>
      </dsp:txBody>
      <dsp:txXfrm>
        <a:off x="0" y="39687"/>
        <a:ext cx="3286125" cy="1971675"/>
      </dsp:txXfrm>
    </dsp:sp>
    <dsp:sp modelId="{8D57E443-9158-4AC6-889E-FCAF5B499D59}">
      <dsp:nvSpPr>
        <dsp:cNvPr id="0" name=""/>
        <dsp:cNvSpPr/>
      </dsp:nvSpPr>
      <dsp:spPr>
        <a:xfrm>
          <a:off x="3614737" y="39687"/>
          <a:ext cx="3286125" cy="1971675"/>
        </a:xfrm>
        <a:prstGeom prst="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Fact objects are often preferred over directly editing the properties of base objects for several reasons:</a:t>
          </a:r>
        </a:p>
      </dsp:txBody>
      <dsp:txXfrm>
        <a:off x="3614737" y="39687"/>
        <a:ext cx="3286125" cy="1971675"/>
      </dsp:txXfrm>
    </dsp:sp>
    <dsp:sp modelId="{64DEF53F-288C-4A6F-98E5-439B37A6E259}">
      <dsp:nvSpPr>
        <dsp:cNvPr id="0" name=""/>
        <dsp:cNvSpPr/>
      </dsp:nvSpPr>
      <dsp:spPr>
        <a:xfrm>
          <a:off x="7229475" y="39687"/>
          <a:ext cx="3286125" cy="1971675"/>
        </a:xfrm>
        <a:prstGeom prst="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Immutability and State Management</a:t>
          </a:r>
          <a:r>
            <a:rPr lang="en-US" sz="1600" kern="1200"/>
            <a:t>: Using Fact objects helps in maintaining immutability, preventing unwanted side effects and ensuring consistency</a:t>
          </a:r>
        </a:p>
      </dsp:txBody>
      <dsp:txXfrm>
        <a:off x="7229475" y="39687"/>
        <a:ext cx="3286125" cy="1971675"/>
      </dsp:txXfrm>
    </dsp:sp>
    <dsp:sp modelId="{B3E2C1C6-7101-4443-A0BE-3C7208CE5244}">
      <dsp:nvSpPr>
        <dsp:cNvPr id="0" name=""/>
        <dsp:cNvSpPr/>
      </dsp:nvSpPr>
      <dsp:spPr>
        <a:xfrm>
          <a:off x="0" y="2339975"/>
          <a:ext cx="3286125" cy="1971675"/>
        </a:xfrm>
        <a:prstGeom prst="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Clarity and Maintainability</a:t>
          </a:r>
          <a:r>
            <a:rPr lang="en-US" sz="1600" kern="1200"/>
            <a:t>: By using Fact objects, you create a clear separation between the raw data (base objects) and the processed or contextual data (Fact objects)</a:t>
          </a:r>
        </a:p>
      </dsp:txBody>
      <dsp:txXfrm>
        <a:off x="0" y="2339975"/>
        <a:ext cx="3286125" cy="1971675"/>
      </dsp:txXfrm>
    </dsp:sp>
    <dsp:sp modelId="{C95528DB-C96A-4E24-9E44-8650BB53C818}">
      <dsp:nvSpPr>
        <dsp:cNvPr id="0" name=""/>
        <dsp:cNvSpPr/>
      </dsp:nvSpPr>
      <dsp:spPr>
        <a:xfrm>
          <a:off x="3614737" y="2339975"/>
          <a:ext cx="3286125" cy="1971675"/>
        </a:xfrm>
        <a:prstGeom prst="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Performance</a:t>
          </a:r>
          <a:r>
            <a:rPr lang="en-US" sz="1600" kern="1200"/>
            <a:t>: Drools is designed to work with fact objects in its working memory. By inserting, updating, or retracting Fact objects instead of modifying base objects directly, The rule engine can more efficiently detect changes and react to them.</a:t>
          </a:r>
        </a:p>
      </dsp:txBody>
      <dsp:txXfrm>
        <a:off x="3614737" y="2339975"/>
        <a:ext cx="3286125" cy="1971675"/>
      </dsp:txXfrm>
    </dsp:sp>
    <dsp:sp modelId="{687B36DC-B434-4525-AB87-ADF916C38C7C}">
      <dsp:nvSpPr>
        <dsp:cNvPr id="0" name=""/>
        <dsp:cNvSpPr/>
      </dsp:nvSpPr>
      <dsp:spPr>
        <a:xfrm>
          <a:off x="7229475" y="2339975"/>
          <a:ext cx="3286125" cy="1971675"/>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Audit Trail and Transparency</a:t>
          </a:r>
          <a:r>
            <a:rPr lang="en-US" sz="1600" kern="1200"/>
            <a:t>: When using Fact objects, it’s easier to maintain an audit trail of what changes were made, when, and by which rule.</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EF4A0-187D-4C76-BD74-F5733404827A}" type="datetimeFigureOut">
              <a:rPr lang="en-US" smtClean="0"/>
              <a:t>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5C0F8-F7E6-461A-A0B3-BEBA61C392FB}" type="slidenum">
              <a:rPr lang="en-US" smtClean="0"/>
              <a:t>‹#›</a:t>
            </a:fld>
            <a:endParaRPr lang="en-US"/>
          </a:p>
        </p:txBody>
      </p:sp>
    </p:spTree>
    <p:extLst>
      <p:ext uri="{BB962C8B-B14F-4D97-AF65-F5344CB8AC3E}">
        <p14:creationId xmlns:p14="http://schemas.microsoft.com/office/powerpoint/2010/main" val="58095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5C0F8-F7E6-461A-A0B3-BEBA61C392FB}" type="slidenum">
              <a:rPr lang="en-US" smtClean="0"/>
              <a:t>94</a:t>
            </a:fld>
            <a:endParaRPr lang="en-US"/>
          </a:p>
        </p:txBody>
      </p:sp>
    </p:spTree>
    <p:extLst>
      <p:ext uri="{BB962C8B-B14F-4D97-AF65-F5344CB8AC3E}">
        <p14:creationId xmlns:p14="http://schemas.microsoft.com/office/powerpoint/2010/main" val="279219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5C0F8-F7E6-461A-A0B3-BEBA61C392FB}" type="slidenum">
              <a:rPr lang="en-US" smtClean="0"/>
              <a:t>95</a:t>
            </a:fld>
            <a:endParaRPr lang="en-US"/>
          </a:p>
        </p:txBody>
      </p:sp>
    </p:spTree>
    <p:extLst>
      <p:ext uri="{BB962C8B-B14F-4D97-AF65-F5344CB8AC3E}">
        <p14:creationId xmlns:p14="http://schemas.microsoft.com/office/powerpoint/2010/main" val="127059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5C0F8-F7E6-461A-A0B3-BEBA61C392FB}" type="slidenum">
              <a:rPr lang="en-US" smtClean="0"/>
              <a:t>96</a:t>
            </a:fld>
            <a:endParaRPr lang="en-US"/>
          </a:p>
        </p:txBody>
      </p:sp>
    </p:spTree>
    <p:extLst>
      <p:ext uri="{BB962C8B-B14F-4D97-AF65-F5344CB8AC3E}">
        <p14:creationId xmlns:p14="http://schemas.microsoft.com/office/powerpoint/2010/main" val="344372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5C0F8-F7E6-461A-A0B3-BEBA61C392FB}" type="slidenum">
              <a:rPr lang="en-US" smtClean="0"/>
              <a:t>114</a:t>
            </a:fld>
            <a:endParaRPr lang="en-US"/>
          </a:p>
        </p:txBody>
      </p:sp>
    </p:spTree>
    <p:extLst>
      <p:ext uri="{BB962C8B-B14F-4D97-AF65-F5344CB8AC3E}">
        <p14:creationId xmlns:p14="http://schemas.microsoft.com/office/powerpoint/2010/main" val="2062607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5C0F8-F7E6-461A-A0B3-BEBA61C392FB}" type="slidenum">
              <a:rPr lang="en-US" smtClean="0"/>
              <a:t>118</a:t>
            </a:fld>
            <a:endParaRPr lang="en-US"/>
          </a:p>
        </p:txBody>
      </p:sp>
    </p:spTree>
    <p:extLst>
      <p:ext uri="{BB962C8B-B14F-4D97-AF65-F5344CB8AC3E}">
        <p14:creationId xmlns:p14="http://schemas.microsoft.com/office/powerpoint/2010/main" val="264775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5C0F8-F7E6-461A-A0B3-BEBA61C392FB}" type="slidenum">
              <a:rPr lang="en-US" smtClean="0"/>
              <a:t>121</a:t>
            </a:fld>
            <a:endParaRPr lang="en-US"/>
          </a:p>
        </p:txBody>
      </p:sp>
    </p:spTree>
    <p:extLst>
      <p:ext uri="{BB962C8B-B14F-4D97-AF65-F5344CB8AC3E}">
        <p14:creationId xmlns:p14="http://schemas.microsoft.com/office/powerpoint/2010/main" val="3526444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5C0F8-F7E6-461A-A0B3-BEBA61C392FB}" type="slidenum">
              <a:rPr lang="en-US" smtClean="0"/>
              <a:t>146</a:t>
            </a:fld>
            <a:endParaRPr lang="en-US"/>
          </a:p>
        </p:txBody>
      </p:sp>
    </p:spTree>
    <p:extLst>
      <p:ext uri="{BB962C8B-B14F-4D97-AF65-F5344CB8AC3E}">
        <p14:creationId xmlns:p14="http://schemas.microsoft.com/office/powerpoint/2010/main" val="321087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5C0F8-F7E6-461A-A0B3-BEBA61C392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199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earlruby.org/2021/06/fixing-vscode-when-it-keeps-dropping-ssh-connections/"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earlruby.org/2021/06/fixing-vscode-when-it-keeps-dropping-ssh-connections/"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earlruby.org/2021/06/fixing-vscode-when-it-keeps-dropping-ssh-connections/"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earlruby.org/2021/06/fixing-vscode-when-it-keeps-dropping-ssh-connections/"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earlruby.org/2021/06/fixing-vscode-when-it-keeps-dropping-ssh-connections/"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hyperlink" Target="http://pngimg.com/download/2747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pngimg.com/download/25730"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scirp.org/journal/paperinformation.aspx?paperid=86252"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freebie.photography/home/slides/house_key.htm" TargetMode="External"/><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freebie.photography/home/slides/house_key.htm" TargetMode="External"/><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freebie.photography/home/slides/house_key.htm" TargetMode="External"/><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pngimg.com/download/27477" TargetMode="External"/></Relationships>
</file>

<file path=ppt/slides/_rels/slide1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freebie.photography/home/slides/house_key.htm" TargetMode="External"/><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pngimg.com/download/27477" TargetMode="External"/></Relationships>
</file>

<file path=ppt/slides/_rels/slide16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freebie.photography/home/slides/house_key.htm" TargetMode="External"/><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owl.excelsior.edu/writing-process/prewriting-strategies/prewriting-strategies-noting-pros-cons/"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owl.excelsior.edu/writing-process/prewriting-strategies/prewriting-strategies-noting-pros-cons/"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owl.excelsior.edu/writing-process/prewriting-strategies/prewriting-strategies-noting-pros-cons/"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owl.excelsior.edu/writing-process/prewriting-strategies/prewriting-strategies-noting-pros-cons/"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owl.excelsior.edu/writing-process/prewriting-strategies/prewriting-strategies-noting-pros-cons/"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ngimg.com/download/25699"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pngimg.com/download/25699"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pngimg.com/download/25699"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pngimg.com/download/25699"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antojoentucocina.com/receta/sadwich-pollo-facil-saludable"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dude4food.blogspot.com/2016/06/sandwich-sabado-at-mr-grahams-sandwich.html"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pngimg.com/download/2747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mastermarf.com/2009/03/motivational-monday-limitations.html"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freepngimg.com/png/31738-coder-clipart"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cosvernauta.com/2019/02/weblogic-12c-vs-jboss-7-quien-es-mejor-y-cual-debo-elegir-parte-2.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ochobitshacenunbyte.com/2019/07/10/como-escanear-una-nueva-lun-en-sistemas-red-hat/"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pngall.com/task-png/"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pngimg.com/download/2747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echnofaq.org/posts/2016/09/mobile-banking-app-what-makes-it-usefu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editorconfig.org/"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editorconfig.org/"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editorconfig.org/"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editorconfig.org/"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pngimg.com/download/2747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journalistsresource.org/tip-sheets/research/knowledge-based-reporting/"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journalistsresource.org/tip-sheets/research/knowledge-based-reporting/"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Shiny engine parts">
            <a:extLst>
              <a:ext uri="{FF2B5EF4-FFF2-40B4-BE49-F238E27FC236}">
                <a16:creationId xmlns:a16="http://schemas.microsoft.com/office/drawing/2014/main" id="{2C47F3D5-244D-3613-C4AC-CC4A1B4F0E2E}"/>
              </a:ext>
            </a:extLst>
          </p:cNvPr>
          <p:cNvPicPr>
            <a:picLocks noChangeAspect="1"/>
          </p:cNvPicPr>
          <p:nvPr/>
        </p:nvPicPr>
        <p:blipFill rotWithShape="1">
          <a:blip r:embed="rId2">
            <a:alphaModFix amt="50000"/>
          </a:blip>
          <a:srcRect t="2031" r="-2" b="13323"/>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sz="3300" b="1" cap="all">
                <a:solidFill>
                  <a:srgbClr val="FFFFFF"/>
                </a:solidFill>
                <a:latin typeface="TW Cen MT"/>
                <a:cs typeface="Calibri Light"/>
              </a:rPr>
              <a:t>DROOLS 8</a:t>
            </a:r>
            <a:br>
              <a:rPr lang="en-US" sz="3300" b="1" cap="all">
                <a:solidFill>
                  <a:srgbClr val="FFFFFF"/>
                </a:solidFill>
                <a:latin typeface="TW Cen MT"/>
                <a:cs typeface="Calibri Light"/>
              </a:rPr>
            </a:br>
            <a:br>
              <a:rPr lang="en-US" sz="3300" b="1" cap="all">
                <a:solidFill>
                  <a:srgbClr val="FFFFFF"/>
                </a:solidFill>
                <a:latin typeface="TW Cen MT"/>
                <a:cs typeface="Calibri Light"/>
              </a:rPr>
            </a:br>
            <a:r>
              <a:rPr lang="en-US" sz="3300" b="1" cap="all">
                <a:solidFill>
                  <a:srgbClr val="FFFFFF"/>
                </a:solidFill>
                <a:latin typeface="TW Cen MT"/>
                <a:cs typeface="Calibri Light"/>
              </a:rPr>
              <a:t>MODULE 01:</a:t>
            </a:r>
            <a:br>
              <a:rPr lang="en-US" sz="3300" b="1" cap="all">
                <a:solidFill>
                  <a:srgbClr val="FFFFFF"/>
                </a:solidFill>
                <a:latin typeface="TW Cen MT"/>
                <a:cs typeface="Calibri Light"/>
              </a:rPr>
            </a:br>
            <a:r>
              <a:rPr lang="en-US" sz="3300" b="1" cap="all">
                <a:solidFill>
                  <a:srgbClr val="FFFFFF"/>
                </a:solidFill>
                <a:latin typeface="TW Cen MT"/>
                <a:cs typeface="Calibri Light"/>
              </a:rPr>
              <a:t>DROOLS OVERVIEW</a:t>
            </a:r>
            <a:br>
              <a:rPr lang="en-US" sz="3300" b="1" cap="all">
                <a:solidFill>
                  <a:srgbClr val="FFFFFF"/>
                </a:solidFill>
                <a:latin typeface="TW Cen MT"/>
                <a:cs typeface="Calibri Light"/>
              </a:rPr>
            </a:br>
            <a:br>
              <a:rPr lang="en-US" sz="3300" b="1" cap="all">
                <a:solidFill>
                  <a:srgbClr val="FFFFFF"/>
                </a:solidFill>
                <a:latin typeface="TW Cen MT"/>
                <a:cs typeface="Calibri Light"/>
              </a:rPr>
            </a:br>
            <a:r>
              <a:rPr lang="en-US" sz="3300" b="1" cap="all">
                <a:solidFill>
                  <a:srgbClr val="FFFFFF"/>
                </a:solidFill>
                <a:latin typeface="TW Cen MT"/>
                <a:cs typeface="Calibri Light"/>
              </a:rPr>
              <a:t>INTRODUCTION TO RULES ENGINES</a:t>
            </a:r>
            <a:endParaRPr lang="en-US" sz="3300">
              <a:solidFill>
                <a:srgbClr val="FFFFFF"/>
              </a:solidFill>
              <a:latin typeface="TW Cen MT"/>
              <a:cs typeface="Calibri Light"/>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ormAutofit/>
          </a:bodyPr>
          <a:lstStyle/>
          <a:p>
            <a:r>
              <a:rPr lang="en-US" b="1">
                <a:solidFill>
                  <a:srgbClr val="FFFFFF"/>
                </a:solidFill>
                <a:cs typeface="Calibri"/>
              </a:rPr>
              <a:t>Presented by John Paul Franke</a:t>
            </a:r>
            <a:endParaRPr lang="en-US">
              <a:solidFill>
                <a:srgbClr val="FFFFFF"/>
              </a:solidFill>
              <a:cs typeface="Calibri"/>
            </a:endParaRPr>
          </a:p>
          <a:p>
            <a:endParaRPr lang="en-US">
              <a:solidFill>
                <a:srgbClr val="FFFFFF"/>
              </a:solidFill>
              <a:cs typeface="Calibri"/>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6E412B-214E-2AB8-D5F2-EAFE6E0CE37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ears of a machine">
            <a:extLst>
              <a:ext uri="{FF2B5EF4-FFF2-40B4-BE49-F238E27FC236}">
                <a16:creationId xmlns:a16="http://schemas.microsoft.com/office/drawing/2014/main" id="{E0BD6EA1-1727-E555-CB17-CB3D5DB6BEE0}"/>
              </a:ext>
            </a:extLst>
          </p:cNvPr>
          <p:cNvPicPr>
            <a:picLocks noChangeAspect="1"/>
          </p:cNvPicPr>
          <p:nvPr/>
        </p:nvPicPr>
        <p:blipFill rotWithShape="1">
          <a:blip r:embed="rId2"/>
          <a:srcRect l="5844" r="8575" b="-5"/>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C3C271-E1ED-7C4C-8361-82B8D2F07835}"/>
              </a:ext>
            </a:extLst>
          </p:cNvPr>
          <p:cNvSpPr>
            <a:spLocks noGrp="1"/>
          </p:cNvSpPr>
          <p:nvPr>
            <p:ph type="title"/>
          </p:nvPr>
        </p:nvSpPr>
        <p:spPr>
          <a:xfrm>
            <a:off x="838200" y="365125"/>
            <a:ext cx="3822189" cy="1899912"/>
          </a:xfrm>
        </p:spPr>
        <p:txBody>
          <a:bodyPr>
            <a:normAutofit/>
          </a:bodyPr>
          <a:lstStyle/>
          <a:p>
            <a:r>
              <a:rPr lang="en-US" sz="4000">
                <a:cs typeface="Calibri Light"/>
              </a:rPr>
              <a:t>Understanding Rule Engines</a:t>
            </a:r>
          </a:p>
        </p:txBody>
      </p:sp>
      <p:sp>
        <p:nvSpPr>
          <p:cNvPr id="3" name="Content Placeholder 2">
            <a:extLst>
              <a:ext uri="{FF2B5EF4-FFF2-40B4-BE49-F238E27FC236}">
                <a16:creationId xmlns:a16="http://schemas.microsoft.com/office/drawing/2014/main" id="{16A30EC2-4913-8488-3894-84CE6F83A54C}"/>
              </a:ext>
            </a:extLst>
          </p:cNvPr>
          <p:cNvSpPr>
            <a:spLocks noGrp="1"/>
          </p:cNvSpPr>
          <p:nvPr>
            <p:ph idx="1"/>
          </p:nvPr>
        </p:nvSpPr>
        <p:spPr>
          <a:xfrm>
            <a:off x="838200" y="2434201"/>
            <a:ext cx="3822189" cy="3742762"/>
          </a:xfrm>
        </p:spPr>
        <p:txBody>
          <a:bodyPr vert="horz" lIns="91440" tIns="45720" rIns="91440" bIns="45720" rtlCol="0">
            <a:normAutofit/>
          </a:bodyPr>
          <a:lstStyle/>
          <a:p>
            <a:pPr marL="0" indent="0">
              <a:buNone/>
            </a:pPr>
            <a:r>
              <a:rPr lang="en-US" sz="2000" b="1">
                <a:ea typeface="+mn-lt"/>
                <a:cs typeface="+mn-lt"/>
              </a:rPr>
              <a:t>Automation and Efficiency:</a:t>
            </a:r>
            <a:r>
              <a:rPr lang="en-US" sz="2000">
                <a:ea typeface="+mn-lt"/>
                <a:cs typeface="+mn-lt"/>
              </a:rPr>
              <a:t> A rule engine automates these business rules. Without a rule engine, these rules might be hardcoded into various software applications, making them hard to change or manage. A rule engine centralizes these rules and applies them consistently across different applications and systems.</a:t>
            </a:r>
          </a:p>
        </p:txBody>
      </p:sp>
    </p:spTree>
    <p:extLst>
      <p:ext uri="{BB962C8B-B14F-4D97-AF65-F5344CB8AC3E}">
        <p14:creationId xmlns:p14="http://schemas.microsoft.com/office/powerpoint/2010/main" val="19855617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9C069E-C1A3-D424-2BD6-ABF8FA06FE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3DB2D6-FCF9-3E23-AB22-1787046A807C}"/>
              </a:ext>
            </a:extLst>
          </p:cNvPr>
          <p:cNvSpPr>
            <a:spLocks noGrp="1"/>
          </p:cNvSpPr>
          <p:nvPr>
            <p:ph type="title"/>
          </p:nvPr>
        </p:nvSpPr>
        <p:spPr>
          <a:xfrm>
            <a:off x="6417733" y="490537"/>
            <a:ext cx="5291663" cy="1628775"/>
          </a:xfrm>
        </p:spPr>
        <p:txBody>
          <a:bodyPr anchor="b">
            <a:normAutofit/>
          </a:bodyPr>
          <a:lstStyle/>
          <a:p>
            <a:r>
              <a:rPr lang="en-US" sz="4000">
                <a:cs typeface="Calibri Light"/>
              </a:rPr>
              <a:t>Understanding KIE Sessions</a:t>
            </a:r>
            <a:endParaRPr lang="en-US" sz="4000"/>
          </a:p>
        </p:txBody>
      </p:sp>
      <p:pic>
        <p:nvPicPr>
          <p:cNvPr id="8" name="Picture 7" descr="Sign Stop Halt · Free vector graphic on Pixabay">
            <a:extLst>
              <a:ext uri="{FF2B5EF4-FFF2-40B4-BE49-F238E27FC236}">
                <a16:creationId xmlns:a16="http://schemas.microsoft.com/office/drawing/2014/main" id="{20FD860D-C38D-EB29-2A7B-5199D5E66199}"/>
              </a:ext>
            </a:extLst>
          </p:cNvPr>
          <p:cNvPicPr>
            <a:picLocks noChangeAspect="1"/>
          </p:cNvPicPr>
          <p:nvPr/>
        </p:nvPicPr>
        <p:blipFill rotWithShape="1">
          <a:blip r:embed="rId2"/>
          <a:srcRect l="5644" r="5446"/>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A042290C-B8C5-A54F-8FA6-AB2B8C3AD7C4}"/>
              </a:ext>
            </a:extLst>
          </p:cNvPr>
          <p:cNvSpPr>
            <a:spLocks noGrp="1"/>
          </p:cNvSpPr>
          <p:nvPr>
            <p:ph idx="1"/>
          </p:nvPr>
        </p:nvSpPr>
        <p:spPr>
          <a:xfrm>
            <a:off x="6417734" y="2614612"/>
            <a:ext cx="5291663" cy="3752849"/>
          </a:xfrm>
        </p:spPr>
        <p:txBody>
          <a:bodyPr vert="horz" lIns="91440" tIns="45720" rIns="91440" bIns="45720" rtlCol="0">
            <a:normAutofit/>
          </a:bodyPr>
          <a:lstStyle/>
          <a:p>
            <a:pPr marL="0" indent="0">
              <a:buNone/>
            </a:pPr>
            <a:r>
              <a:rPr lang="en-US" sz="1800" b="1">
                <a:ea typeface="+mn-lt"/>
                <a:cs typeface="+mn-lt"/>
              </a:rPr>
              <a:t>Step 7:</a:t>
            </a:r>
            <a:endParaRPr lang="en-US" sz="1800">
              <a:ea typeface="+mn-lt"/>
              <a:cs typeface="+mn-lt"/>
            </a:endParaRPr>
          </a:p>
          <a:p>
            <a:pPr marL="0" indent="0">
              <a:buNone/>
            </a:pPr>
            <a:r>
              <a:rPr lang="en-US" sz="1800" b="1">
                <a:ea typeface="+mn-lt"/>
                <a:cs typeface="+mn-lt"/>
              </a:rPr>
              <a:t>Halt the Session (if needed)</a:t>
            </a:r>
            <a:r>
              <a:rPr lang="en-US" sz="1800">
                <a:ea typeface="+mn-lt"/>
                <a:cs typeface="+mn-lt"/>
              </a:rPr>
              <a:t>: In some scenarios, you might want to programmatically stop the session from processing further. This can be done by calling a method to halt the session within the actions of a rule.</a:t>
            </a:r>
          </a:p>
          <a:p>
            <a:pPr marL="0" indent="0">
              <a:buNone/>
            </a:pPr>
            <a:endParaRPr lang="en-US" sz="1800">
              <a:ea typeface="+mn-lt"/>
              <a:cs typeface="+mn-lt"/>
            </a:endParaRPr>
          </a:p>
        </p:txBody>
      </p:sp>
    </p:spTree>
    <p:extLst>
      <p:ext uri="{BB962C8B-B14F-4D97-AF65-F5344CB8AC3E}">
        <p14:creationId xmlns:p14="http://schemas.microsoft.com/office/powerpoint/2010/main" val="1236277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E9DDFA-55DB-63BE-BBC0-0BCC66738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D1502-85F2-2E83-6CAF-A17FF62F2302}"/>
              </a:ext>
            </a:extLst>
          </p:cNvPr>
          <p:cNvSpPr>
            <a:spLocks noGrp="1"/>
          </p:cNvSpPr>
          <p:nvPr>
            <p:ph type="title"/>
          </p:nvPr>
        </p:nvSpPr>
        <p:spPr>
          <a:xfrm>
            <a:off x="7058137" y="490537"/>
            <a:ext cx="4651259" cy="1628775"/>
          </a:xfrm>
        </p:spPr>
        <p:txBody>
          <a:bodyPr anchor="b">
            <a:normAutofit/>
          </a:bodyPr>
          <a:lstStyle/>
          <a:p>
            <a:r>
              <a:rPr lang="en-US" sz="4000">
                <a:cs typeface="Calibri Light"/>
              </a:rPr>
              <a:t>Understanding KIE Sessions</a:t>
            </a:r>
            <a:endParaRPr lang="en-US" sz="4000"/>
          </a:p>
        </p:txBody>
      </p:sp>
      <p:pic>
        <p:nvPicPr>
          <p:cNvPr id="4" name="Picture 3" descr="A hand holding a plastic bag in a trash can&#10;&#10;Description automatically generated">
            <a:extLst>
              <a:ext uri="{FF2B5EF4-FFF2-40B4-BE49-F238E27FC236}">
                <a16:creationId xmlns:a16="http://schemas.microsoft.com/office/drawing/2014/main" id="{C522826B-F925-072A-F367-73E3583DD8EC}"/>
              </a:ext>
            </a:extLst>
          </p:cNvPr>
          <p:cNvPicPr>
            <a:picLocks noChangeAspect="1"/>
          </p:cNvPicPr>
          <p:nvPr/>
        </p:nvPicPr>
        <p:blipFill rotWithShape="1">
          <a:blip r:embed="rId2"/>
          <a:srcRect l="30599" r="1939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C792E551-950A-2649-BD47-37D426995950}"/>
              </a:ext>
            </a:extLst>
          </p:cNvPr>
          <p:cNvSpPr>
            <a:spLocks noGrp="1"/>
          </p:cNvSpPr>
          <p:nvPr>
            <p:ph idx="1"/>
          </p:nvPr>
        </p:nvSpPr>
        <p:spPr>
          <a:xfrm>
            <a:off x="7058138" y="2614612"/>
            <a:ext cx="4651259" cy="3752849"/>
          </a:xfrm>
        </p:spPr>
        <p:txBody>
          <a:bodyPr vert="horz" lIns="91440" tIns="45720" rIns="91440" bIns="45720" rtlCol="0" anchor="t">
            <a:normAutofit/>
          </a:bodyPr>
          <a:lstStyle/>
          <a:p>
            <a:pPr marL="0" indent="0">
              <a:buNone/>
            </a:pPr>
            <a:r>
              <a:rPr lang="en-US" sz="1900" b="1" dirty="0">
                <a:ea typeface="+mn-lt"/>
                <a:cs typeface="+mn-lt"/>
              </a:rPr>
              <a:t>Step 8:</a:t>
            </a:r>
            <a:endParaRPr lang="en-US" sz="1900" dirty="0">
              <a:ea typeface="+mn-lt"/>
              <a:cs typeface="+mn-lt"/>
            </a:endParaRPr>
          </a:p>
          <a:p>
            <a:pPr marL="0" indent="0">
              <a:buNone/>
            </a:pPr>
            <a:r>
              <a:rPr lang="en-US" sz="1900" b="1" dirty="0">
                <a:ea typeface="+mn-lt"/>
                <a:cs typeface="+mn-lt"/>
              </a:rPr>
              <a:t>Dispose of the Session</a:t>
            </a:r>
            <a:r>
              <a:rPr lang="en-US" sz="1900" dirty="0">
                <a:ea typeface="+mn-lt"/>
                <a:cs typeface="+mn-lt"/>
              </a:rPr>
              <a:t>: Once all the rules have been processed and no more rules are eligible to fire, it's a good practice to dispose of the session. Disposing of the session releases the resources associated with it and mitigates the risk of memory leaks.</a:t>
            </a:r>
          </a:p>
          <a:p>
            <a:pPr marL="0" indent="0">
              <a:buNone/>
            </a:pPr>
            <a:endParaRPr lang="en-US" sz="1800">
              <a:ea typeface="+mn-lt"/>
              <a:cs typeface="+mn-lt"/>
            </a:endParaRPr>
          </a:p>
        </p:txBody>
      </p:sp>
    </p:spTree>
    <p:extLst>
      <p:ext uri="{BB962C8B-B14F-4D97-AF65-F5344CB8AC3E}">
        <p14:creationId xmlns:p14="http://schemas.microsoft.com/office/powerpoint/2010/main" val="18199403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7C9E35-4C59-22AE-F9F4-E424235674F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rane lifting a blue word&#10;&#10;Description automatically generated">
            <a:extLst>
              <a:ext uri="{FF2B5EF4-FFF2-40B4-BE49-F238E27FC236}">
                <a16:creationId xmlns:a16="http://schemas.microsoft.com/office/drawing/2014/main" id="{0BB740D5-9A2C-1801-96C3-43458B844CCC}"/>
              </a:ext>
            </a:extLst>
          </p:cNvPr>
          <p:cNvPicPr>
            <a:picLocks noChangeAspect="1"/>
          </p:cNvPicPr>
          <p:nvPr/>
        </p:nvPicPr>
        <p:blipFill rotWithShape="1">
          <a:blip r:embed="rId2"/>
          <a:srcRect l="5363" r="8276"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9D718D-6083-C3BD-D90B-0444DEBC4DDC}"/>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2000" b="1" dirty="0">
                <a:ea typeface="+mn-lt"/>
                <a:cs typeface="+mn-lt"/>
              </a:rPr>
              <a:t>Step 9:</a:t>
            </a:r>
            <a:endParaRPr lang="en-US" sz="2000" dirty="0">
              <a:ea typeface="+mn-lt"/>
              <a:cs typeface="+mn-lt"/>
            </a:endParaRPr>
          </a:p>
          <a:p>
            <a:pPr marL="0" indent="0">
              <a:buNone/>
            </a:pPr>
            <a:r>
              <a:rPr lang="en-US" sz="2000" b="1" dirty="0">
                <a:ea typeface="+mn-lt"/>
                <a:cs typeface="+mn-lt"/>
              </a:rPr>
              <a:t>Extract Results</a:t>
            </a:r>
            <a:r>
              <a:rPr lang="en-US" sz="2000" dirty="0">
                <a:ea typeface="+mn-lt"/>
                <a:cs typeface="+mn-lt"/>
              </a:rPr>
              <a:t>: After the session is completed, you can extract the results of the rule execution, which could be in the form of modified facts, new facts, or any other outcomes defined by your rules.</a:t>
            </a:r>
          </a:p>
          <a:p>
            <a:pPr marL="0" indent="0">
              <a:buNone/>
            </a:pPr>
            <a:endParaRPr lang="en-US" sz="2000" dirty="0">
              <a:ea typeface="+mn-lt"/>
              <a:cs typeface="+mn-lt"/>
            </a:endParaRPr>
          </a:p>
          <a:p>
            <a:pPr marL="0" indent="0">
              <a:buNone/>
            </a:pPr>
            <a:endParaRPr lang="en-US" sz="2000" dirty="0">
              <a:ea typeface="+mn-lt"/>
              <a:cs typeface="+mn-lt"/>
            </a:endParaRPr>
          </a:p>
          <a:p>
            <a:pPr marL="0" indent="0">
              <a:buNone/>
            </a:pPr>
            <a:endParaRPr lang="en-US" sz="2000" dirty="0">
              <a:ea typeface="+mn-lt"/>
              <a:cs typeface="+mn-lt"/>
            </a:endParaRPr>
          </a:p>
        </p:txBody>
      </p:sp>
    </p:spTree>
    <p:extLst>
      <p:ext uri="{BB962C8B-B14F-4D97-AF65-F5344CB8AC3E}">
        <p14:creationId xmlns:p14="http://schemas.microsoft.com/office/powerpoint/2010/main" val="20698820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FAC6C5-D820-157B-2C9B-4A18AE9D199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FD9D89-7071-A0C4-17CD-A1A0F524E5BC}"/>
              </a:ext>
            </a:extLst>
          </p:cNvPr>
          <p:cNvSpPr>
            <a:spLocks noGrp="1"/>
          </p:cNvSpPr>
          <p:nvPr>
            <p:ph type="title"/>
          </p:nvPr>
        </p:nvSpPr>
        <p:spPr>
          <a:xfrm>
            <a:off x="836679" y="723898"/>
            <a:ext cx="6002110" cy="1495425"/>
          </a:xfrm>
        </p:spPr>
        <p:txBody>
          <a:bodyPr>
            <a:normAutofit/>
          </a:bodyPr>
          <a:lstStyle/>
          <a:p>
            <a:r>
              <a:rPr lang="en-US" sz="4000">
                <a:cs typeface="Calibri Light"/>
              </a:rPr>
              <a:t>Intro: Lab 05 – Drools Project Setup</a:t>
            </a:r>
            <a:endParaRPr lang="en-US" sz="4000"/>
          </a:p>
        </p:txBody>
      </p:sp>
      <p:sp>
        <p:nvSpPr>
          <p:cNvPr id="3" name="Content Placeholder 2">
            <a:extLst>
              <a:ext uri="{FF2B5EF4-FFF2-40B4-BE49-F238E27FC236}">
                <a16:creationId xmlns:a16="http://schemas.microsoft.com/office/drawing/2014/main" id="{631276E5-47F0-8004-B835-5347F633442E}"/>
              </a:ext>
            </a:extLst>
          </p:cNvPr>
          <p:cNvSpPr>
            <a:spLocks noGrp="1"/>
          </p:cNvSpPr>
          <p:nvPr>
            <p:ph idx="1"/>
          </p:nvPr>
        </p:nvSpPr>
        <p:spPr>
          <a:xfrm>
            <a:off x="836680" y="2405067"/>
            <a:ext cx="6002110" cy="3729034"/>
          </a:xfrm>
        </p:spPr>
        <p:txBody>
          <a:bodyPr vert="horz" lIns="91440" tIns="45720" rIns="91440" bIns="45720" rtlCol="0" anchor="t">
            <a:normAutofit/>
          </a:bodyPr>
          <a:lstStyle/>
          <a:p>
            <a:pPr>
              <a:buNone/>
            </a:pPr>
            <a:r>
              <a:rPr lang="en-US" sz="2000" b="1" dirty="0">
                <a:ea typeface="+mn-lt"/>
                <a:cs typeface="+mn-lt"/>
              </a:rPr>
              <a:t>Welcome to Lab Exercise 05: Drools Project Setup!</a:t>
            </a:r>
            <a:endParaRPr lang="en-US" sz="2000"/>
          </a:p>
          <a:p>
            <a:pPr marL="0" indent="0">
              <a:buNone/>
            </a:pPr>
            <a:r>
              <a:rPr lang="en-US" sz="2000" dirty="0">
                <a:ea typeface="+mn-lt"/>
                <a:cs typeface="+mn-lt"/>
              </a:rPr>
              <a:t>Now that you have Java, Maven, and IntelliJ IDEA installed, it’s time to venture into the core of this course - setting up your first Drools project. This lab is where things really get started, as you'll be taking your first steps in Drools development.</a:t>
            </a:r>
          </a:p>
          <a:p>
            <a:pPr marL="0" indent="0">
              <a:buNone/>
            </a:pPr>
            <a:endParaRPr lang="en-US" sz="2000">
              <a:ea typeface="+mn-lt"/>
              <a:cs typeface="+mn-lt"/>
            </a:endParaRPr>
          </a:p>
        </p:txBody>
      </p:sp>
      <p:pic>
        <p:nvPicPr>
          <p:cNvPr id="4" name="Picture 3" descr="A rocket launching from a launch pad with Kennedy Space Center in the background&#10;&#10;Description automatically generated">
            <a:extLst>
              <a:ext uri="{FF2B5EF4-FFF2-40B4-BE49-F238E27FC236}">
                <a16:creationId xmlns:a16="http://schemas.microsoft.com/office/drawing/2014/main" id="{A305F540-7F18-6BDF-6E36-8D430BFC3181}"/>
              </a:ext>
            </a:extLst>
          </p:cNvPr>
          <p:cNvPicPr>
            <a:picLocks noChangeAspect="1"/>
          </p:cNvPicPr>
          <p:nvPr/>
        </p:nvPicPr>
        <p:blipFill rotWithShape="1">
          <a:blip r:embed="rId2"/>
          <a:srcRect t="8309" r="1" b="1"/>
          <a:stretch/>
        </p:blipFill>
        <p:spPr>
          <a:xfrm>
            <a:off x="7199440" y="10"/>
            <a:ext cx="4992560" cy="6857990"/>
          </a:xfrm>
          <a:prstGeom prst="rect">
            <a:avLst/>
          </a:prstGeom>
          <a:effectLst/>
        </p:spPr>
      </p:pic>
    </p:spTree>
    <p:extLst>
      <p:ext uri="{BB962C8B-B14F-4D97-AF65-F5344CB8AC3E}">
        <p14:creationId xmlns:p14="http://schemas.microsoft.com/office/powerpoint/2010/main" val="32000108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409AE3-6DAC-37FA-66DE-05747209D83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FFC93DC-9FE5-0FE9-1BFA-234893D2C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B4BC9A-5141-2AE2-A7EA-92849C5F2B60}"/>
              </a:ext>
            </a:extLst>
          </p:cNvPr>
          <p:cNvSpPr>
            <a:spLocks noGrp="1"/>
          </p:cNvSpPr>
          <p:nvPr>
            <p:ph type="title"/>
          </p:nvPr>
        </p:nvSpPr>
        <p:spPr>
          <a:xfrm>
            <a:off x="836679" y="723898"/>
            <a:ext cx="6002110" cy="1495425"/>
          </a:xfrm>
        </p:spPr>
        <p:txBody>
          <a:bodyPr>
            <a:normAutofit/>
          </a:bodyPr>
          <a:lstStyle/>
          <a:p>
            <a:r>
              <a:rPr lang="en-US" sz="4000">
                <a:cs typeface="Calibri Light"/>
              </a:rPr>
              <a:t>Intro: Lab 05 – Drools Project Setup</a:t>
            </a:r>
            <a:endParaRPr lang="en-US" sz="4000"/>
          </a:p>
        </p:txBody>
      </p:sp>
      <p:sp>
        <p:nvSpPr>
          <p:cNvPr id="3" name="Content Placeholder 2">
            <a:extLst>
              <a:ext uri="{FF2B5EF4-FFF2-40B4-BE49-F238E27FC236}">
                <a16:creationId xmlns:a16="http://schemas.microsoft.com/office/drawing/2014/main" id="{1028B758-19A6-A06B-4AD0-5ACC5981903F}"/>
              </a:ext>
            </a:extLst>
          </p:cNvPr>
          <p:cNvSpPr>
            <a:spLocks noGrp="1"/>
          </p:cNvSpPr>
          <p:nvPr>
            <p:ph idx="1"/>
          </p:nvPr>
        </p:nvSpPr>
        <p:spPr>
          <a:xfrm>
            <a:off x="836680" y="2405067"/>
            <a:ext cx="6002110" cy="3729034"/>
          </a:xfrm>
        </p:spPr>
        <p:txBody>
          <a:bodyPr vert="horz" lIns="91440" tIns="45720" rIns="91440" bIns="45720" rtlCol="0" anchor="t">
            <a:normAutofit/>
          </a:bodyPr>
          <a:lstStyle/>
          <a:p>
            <a:pPr marL="0" indent="0">
              <a:buNone/>
            </a:pPr>
            <a:r>
              <a:rPr lang="en-US" sz="2000" b="1">
                <a:ea typeface="+mn-lt"/>
                <a:cs typeface="+mn-lt"/>
              </a:rPr>
              <a:t>Objective:</a:t>
            </a:r>
            <a:r>
              <a:rPr lang="en-US" sz="2000">
                <a:ea typeface="+mn-lt"/>
                <a:cs typeface="+mn-lt"/>
              </a:rPr>
              <a:t> In this lab, you will learn how to create a basic Drools project using IntelliJ IDEA. We'll go through the process of configuring a Drools project, creating a simple rule, and verifying the setup. This exercise is your first hands-on introduction to working with Drools rules and the Drools engine.</a:t>
            </a:r>
            <a:endParaRPr lang="en-US"/>
          </a:p>
          <a:p>
            <a:pPr marL="0" indent="0">
              <a:buNone/>
            </a:pPr>
            <a:endParaRPr lang="en-US" sz="2000">
              <a:ea typeface="+mn-lt"/>
              <a:cs typeface="+mn-lt"/>
            </a:endParaRPr>
          </a:p>
        </p:txBody>
      </p:sp>
      <p:pic>
        <p:nvPicPr>
          <p:cNvPr id="4" name="Picture 3" descr="A rocket launching from a launch pad with Kennedy Space Center in the background&#10;&#10;Description automatically generated">
            <a:extLst>
              <a:ext uri="{FF2B5EF4-FFF2-40B4-BE49-F238E27FC236}">
                <a16:creationId xmlns:a16="http://schemas.microsoft.com/office/drawing/2014/main" id="{A6CD8EB6-4FED-D392-49A9-B6F59306C17F}"/>
              </a:ext>
            </a:extLst>
          </p:cNvPr>
          <p:cNvPicPr>
            <a:picLocks noChangeAspect="1"/>
          </p:cNvPicPr>
          <p:nvPr/>
        </p:nvPicPr>
        <p:blipFill rotWithShape="1">
          <a:blip r:embed="rId2"/>
          <a:srcRect t="8309" r="1" b="1"/>
          <a:stretch/>
        </p:blipFill>
        <p:spPr>
          <a:xfrm>
            <a:off x="7199440" y="10"/>
            <a:ext cx="4992560" cy="6857990"/>
          </a:xfrm>
          <a:prstGeom prst="rect">
            <a:avLst/>
          </a:prstGeom>
          <a:effectLst/>
        </p:spPr>
      </p:pic>
    </p:spTree>
    <p:extLst>
      <p:ext uri="{BB962C8B-B14F-4D97-AF65-F5344CB8AC3E}">
        <p14:creationId xmlns:p14="http://schemas.microsoft.com/office/powerpoint/2010/main" val="7823153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740A85-E5F2-452E-8FB7-72322BBF1F8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46F64-8E99-6B58-8F20-2E42B97B0AAC}"/>
              </a:ext>
            </a:extLst>
          </p:cNvPr>
          <p:cNvSpPr>
            <a:spLocks noGrp="1"/>
          </p:cNvSpPr>
          <p:nvPr>
            <p:ph type="title"/>
          </p:nvPr>
        </p:nvSpPr>
        <p:spPr>
          <a:xfrm>
            <a:off x="836679" y="723898"/>
            <a:ext cx="6002110" cy="1495425"/>
          </a:xfrm>
        </p:spPr>
        <p:txBody>
          <a:bodyPr>
            <a:normAutofit/>
          </a:bodyPr>
          <a:lstStyle/>
          <a:p>
            <a:r>
              <a:rPr lang="en-US" sz="4000">
                <a:cs typeface="Calibri Light"/>
              </a:rPr>
              <a:t>Intro: Lab 05 – Drools Project Setup</a:t>
            </a:r>
            <a:endParaRPr lang="en-US" sz="4000"/>
          </a:p>
        </p:txBody>
      </p:sp>
      <p:sp>
        <p:nvSpPr>
          <p:cNvPr id="3" name="Content Placeholder 2">
            <a:extLst>
              <a:ext uri="{FF2B5EF4-FFF2-40B4-BE49-F238E27FC236}">
                <a16:creationId xmlns:a16="http://schemas.microsoft.com/office/drawing/2014/main" id="{4159821B-3206-D052-D363-40B4E0E399FE}"/>
              </a:ext>
            </a:extLst>
          </p:cNvPr>
          <p:cNvSpPr>
            <a:spLocks noGrp="1"/>
          </p:cNvSpPr>
          <p:nvPr>
            <p:ph idx="1"/>
          </p:nvPr>
        </p:nvSpPr>
        <p:spPr>
          <a:xfrm>
            <a:off x="836680" y="2405067"/>
            <a:ext cx="6002110" cy="3729034"/>
          </a:xfrm>
        </p:spPr>
        <p:txBody>
          <a:bodyPr vert="horz" lIns="91440" tIns="45720" rIns="91440" bIns="45720" rtlCol="0" anchor="t">
            <a:normAutofit/>
          </a:bodyPr>
          <a:lstStyle/>
          <a:p>
            <a:pPr>
              <a:buNone/>
            </a:pPr>
            <a:r>
              <a:rPr lang="en-US" sz="1100" b="1" dirty="0">
                <a:ea typeface="+mn-lt"/>
                <a:cs typeface="+mn-lt"/>
              </a:rPr>
              <a:t>Prerequisites:</a:t>
            </a:r>
            <a:endParaRPr lang="en-US" sz="1100" dirty="0"/>
          </a:p>
          <a:p>
            <a:pPr>
              <a:buFont typeface="Arial,Sans-Serif"/>
              <a:buChar char="•"/>
            </a:pPr>
            <a:r>
              <a:rPr lang="en-US" sz="1100" dirty="0">
                <a:ea typeface="+mn-lt"/>
                <a:cs typeface="+mn-lt"/>
              </a:rPr>
              <a:t>A Windows-based computer (Windows 7 or later).</a:t>
            </a:r>
          </a:p>
          <a:p>
            <a:pPr>
              <a:buFont typeface="Arial,Sans-Serif"/>
              <a:buChar char="•"/>
            </a:pPr>
            <a:r>
              <a:rPr lang="en-US" sz="1100" dirty="0">
                <a:ea typeface="+mn-lt"/>
                <a:cs typeface="+mn-lt"/>
              </a:rPr>
              <a:t>An internet connection to download IntelliJ IDEA.</a:t>
            </a:r>
          </a:p>
          <a:p>
            <a:pPr>
              <a:buFont typeface="Arial,Sans-Serif"/>
              <a:buChar char="•"/>
            </a:pPr>
            <a:r>
              <a:rPr lang="en-US" sz="1100" dirty="0">
                <a:ea typeface="+mn-lt"/>
                <a:cs typeface="+mn-lt"/>
              </a:rPr>
              <a:t>Corresponding files `SetupCodes.docx` and `dependencies.docx`</a:t>
            </a:r>
          </a:p>
          <a:p>
            <a:pPr>
              <a:buFont typeface="Arial,Sans-Serif"/>
              <a:buChar char="•"/>
            </a:pPr>
            <a:r>
              <a:rPr lang="en-US" sz="1100" dirty="0">
                <a:ea typeface="+mn-lt"/>
                <a:cs typeface="+mn-lt"/>
              </a:rPr>
              <a:t>Basic familiarity with operating a Windows computer and navigating the internet.</a:t>
            </a:r>
          </a:p>
          <a:p>
            <a:pPr>
              <a:buNone/>
            </a:pPr>
            <a:endParaRPr lang="en-US" sz="1100" b="1">
              <a:ea typeface="+mn-lt"/>
              <a:cs typeface="+mn-lt"/>
            </a:endParaRPr>
          </a:p>
          <a:p>
            <a:pPr>
              <a:buNone/>
            </a:pPr>
            <a:endParaRPr lang="en-US" sz="1100">
              <a:ea typeface="+mn-lt"/>
              <a:cs typeface="+mn-lt"/>
            </a:endParaRPr>
          </a:p>
        </p:txBody>
      </p:sp>
      <p:pic>
        <p:nvPicPr>
          <p:cNvPr id="4" name="Picture 3" descr="A rocket launching from a launch pad with Kennedy Space Center in the background&#10;&#10;Description automatically generated">
            <a:extLst>
              <a:ext uri="{FF2B5EF4-FFF2-40B4-BE49-F238E27FC236}">
                <a16:creationId xmlns:a16="http://schemas.microsoft.com/office/drawing/2014/main" id="{9ABB201C-3A8C-216C-257F-FA9A3AED9AF4}"/>
              </a:ext>
            </a:extLst>
          </p:cNvPr>
          <p:cNvPicPr>
            <a:picLocks noChangeAspect="1"/>
          </p:cNvPicPr>
          <p:nvPr/>
        </p:nvPicPr>
        <p:blipFill rotWithShape="1">
          <a:blip r:embed="rId2"/>
          <a:srcRect t="8309" r="1" b="1"/>
          <a:stretch/>
        </p:blipFill>
        <p:spPr>
          <a:xfrm>
            <a:off x="7199440" y="10"/>
            <a:ext cx="4992560" cy="6857990"/>
          </a:xfrm>
          <a:prstGeom prst="rect">
            <a:avLst/>
          </a:prstGeom>
          <a:effectLst/>
        </p:spPr>
      </p:pic>
    </p:spTree>
    <p:extLst>
      <p:ext uri="{BB962C8B-B14F-4D97-AF65-F5344CB8AC3E}">
        <p14:creationId xmlns:p14="http://schemas.microsoft.com/office/powerpoint/2010/main" val="33961113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8CF4C7-B9C9-9F6F-10C9-F597472BB1A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16034C-EBC6-CF34-1B36-CA52A62DB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0CB9B-454E-81C9-4576-C0856103E651}"/>
              </a:ext>
            </a:extLst>
          </p:cNvPr>
          <p:cNvSpPr>
            <a:spLocks noGrp="1"/>
          </p:cNvSpPr>
          <p:nvPr>
            <p:ph type="title"/>
          </p:nvPr>
        </p:nvSpPr>
        <p:spPr>
          <a:xfrm>
            <a:off x="836679" y="723898"/>
            <a:ext cx="6002110" cy="1495425"/>
          </a:xfrm>
        </p:spPr>
        <p:txBody>
          <a:bodyPr>
            <a:normAutofit/>
          </a:bodyPr>
          <a:lstStyle/>
          <a:p>
            <a:r>
              <a:rPr lang="en-US" sz="4000">
                <a:cs typeface="Calibri Light"/>
              </a:rPr>
              <a:t>Intro: Lab 05 – Drools Project Setup</a:t>
            </a:r>
            <a:endParaRPr lang="en-US" sz="4000"/>
          </a:p>
        </p:txBody>
      </p:sp>
      <p:sp>
        <p:nvSpPr>
          <p:cNvPr id="3" name="Content Placeholder 2">
            <a:extLst>
              <a:ext uri="{FF2B5EF4-FFF2-40B4-BE49-F238E27FC236}">
                <a16:creationId xmlns:a16="http://schemas.microsoft.com/office/drawing/2014/main" id="{A3E02528-1F0C-E79F-796A-DEEA0D283188}"/>
              </a:ext>
            </a:extLst>
          </p:cNvPr>
          <p:cNvSpPr>
            <a:spLocks noGrp="1"/>
          </p:cNvSpPr>
          <p:nvPr>
            <p:ph idx="1"/>
          </p:nvPr>
        </p:nvSpPr>
        <p:spPr>
          <a:xfrm>
            <a:off x="836680" y="2405067"/>
            <a:ext cx="6002110" cy="3729034"/>
          </a:xfrm>
        </p:spPr>
        <p:txBody>
          <a:bodyPr vert="horz" lIns="91440" tIns="45720" rIns="91440" bIns="45720" rtlCol="0" anchor="t">
            <a:normAutofit/>
          </a:bodyPr>
          <a:lstStyle/>
          <a:p>
            <a:pPr marL="0" indent="0">
              <a:buNone/>
            </a:pPr>
            <a:r>
              <a:rPr lang="en-US" sz="1100" b="1" dirty="0">
                <a:ea typeface="+mn-lt"/>
                <a:cs typeface="+mn-lt"/>
              </a:rPr>
              <a:t>What You Will Learn:</a:t>
            </a:r>
            <a:endParaRPr lang="en-US" sz="1100" dirty="0">
              <a:ea typeface="+mn-lt"/>
              <a:cs typeface="+mn-lt"/>
            </a:endParaRPr>
          </a:p>
          <a:p>
            <a:pPr>
              <a:buFont typeface="Arial"/>
              <a:buChar char="•"/>
            </a:pPr>
            <a:r>
              <a:rPr lang="en-US" sz="1100" dirty="0">
                <a:ea typeface="+mn-lt"/>
                <a:cs typeface="+mn-lt"/>
              </a:rPr>
              <a:t>How to create a new project in IntelliJ IDEA with Maven configuration for Drools.</a:t>
            </a:r>
            <a:endParaRPr lang="en-US" sz="1100" dirty="0"/>
          </a:p>
          <a:p>
            <a:pPr>
              <a:buFont typeface="Arial"/>
              <a:buChar char="•"/>
            </a:pPr>
            <a:r>
              <a:rPr lang="en-US" sz="1100" dirty="0">
                <a:ea typeface="+mn-lt"/>
                <a:cs typeface="+mn-lt"/>
              </a:rPr>
              <a:t>Setting up the </a:t>
            </a:r>
            <a:r>
              <a:rPr lang="en-US" sz="1100" dirty="0">
                <a:latin typeface="Consolas"/>
                <a:ea typeface="+mn-lt"/>
                <a:cs typeface="+mn-lt"/>
              </a:rPr>
              <a:t>pom.xml</a:t>
            </a:r>
            <a:r>
              <a:rPr lang="en-US" sz="1100" dirty="0">
                <a:ea typeface="+mn-lt"/>
                <a:cs typeface="+mn-lt"/>
              </a:rPr>
              <a:t> file with necessary Drools dependencies.</a:t>
            </a:r>
          </a:p>
          <a:p>
            <a:pPr>
              <a:buFont typeface="Arial"/>
              <a:buChar char="•"/>
            </a:pPr>
            <a:r>
              <a:rPr lang="en-US" sz="1100" dirty="0">
                <a:ea typeface="+mn-lt"/>
                <a:cs typeface="+mn-lt"/>
              </a:rPr>
              <a:t>Creating the directory structure and files required for a Drools project, including a basic Drools rule file.</a:t>
            </a:r>
            <a:endParaRPr lang="en-US" sz="1100" dirty="0">
              <a:cs typeface="Calibri"/>
            </a:endParaRPr>
          </a:p>
          <a:p>
            <a:pPr>
              <a:buFont typeface="Arial"/>
              <a:buChar char="•"/>
            </a:pPr>
            <a:r>
              <a:rPr lang="en-US" sz="1100" dirty="0">
                <a:ea typeface="+mn-lt"/>
                <a:cs typeface="+mn-lt"/>
              </a:rPr>
              <a:t>Understanding the function and configuration of the </a:t>
            </a:r>
            <a:r>
              <a:rPr lang="en-US" sz="1100" dirty="0">
                <a:latin typeface="Consolas"/>
                <a:ea typeface="+mn-lt"/>
                <a:cs typeface="+mn-lt"/>
              </a:rPr>
              <a:t>kmodule.xml</a:t>
            </a:r>
            <a:r>
              <a:rPr lang="en-US" sz="1100" dirty="0">
                <a:ea typeface="+mn-lt"/>
                <a:cs typeface="+mn-lt"/>
              </a:rPr>
              <a:t> file.</a:t>
            </a:r>
          </a:p>
          <a:p>
            <a:pPr>
              <a:buFont typeface="Arial"/>
              <a:buChar char="•"/>
            </a:pPr>
            <a:r>
              <a:rPr lang="en-US" sz="1100" dirty="0">
                <a:ea typeface="+mn-lt"/>
                <a:cs typeface="+mn-lt"/>
              </a:rPr>
              <a:t>Writing and running a simple Java class to execute a Drools session and verify the setup.</a:t>
            </a:r>
          </a:p>
          <a:p>
            <a:pPr>
              <a:buNone/>
            </a:pPr>
            <a:endParaRPr lang="en-US" sz="1100" b="1">
              <a:ea typeface="+mn-lt"/>
              <a:cs typeface="+mn-lt"/>
            </a:endParaRPr>
          </a:p>
        </p:txBody>
      </p:sp>
      <p:pic>
        <p:nvPicPr>
          <p:cNvPr id="4" name="Picture 3" descr="A rocket launching from a launch pad with Kennedy Space Center in the background&#10;&#10;Description automatically generated">
            <a:extLst>
              <a:ext uri="{FF2B5EF4-FFF2-40B4-BE49-F238E27FC236}">
                <a16:creationId xmlns:a16="http://schemas.microsoft.com/office/drawing/2014/main" id="{F6C45382-29FD-3C2C-9D03-D15548E30EE7}"/>
              </a:ext>
            </a:extLst>
          </p:cNvPr>
          <p:cNvPicPr>
            <a:picLocks noChangeAspect="1"/>
          </p:cNvPicPr>
          <p:nvPr/>
        </p:nvPicPr>
        <p:blipFill rotWithShape="1">
          <a:blip r:embed="rId2"/>
          <a:srcRect t="8309" r="1" b="1"/>
          <a:stretch/>
        </p:blipFill>
        <p:spPr>
          <a:xfrm>
            <a:off x="7199440" y="10"/>
            <a:ext cx="4992560" cy="6857990"/>
          </a:xfrm>
          <a:prstGeom prst="rect">
            <a:avLst/>
          </a:prstGeom>
          <a:effectLst/>
        </p:spPr>
      </p:pic>
    </p:spTree>
    <p:extLst>
      <p:ext uri="{BB962C8B-B14F-4D97-AF65-F5344CB8AC3E}">
        <p14:creationId xmlns:p14="http://schemas.microsoft.com/office/powerpoint/2010/main" val="42192430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9577B4-426E-6E12-3A2F-3DC94EFFDFE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91DAD-99F6-91F4-4EFF-0FFED074B4F2}"/>
              </a:ext>
            </a:extLst>
          </p:cNvPr>
          <p:cNvSpPr>
            <a:spLocks noGrp="1"/>
          </p:cNvSpPr>
          <p:nvPr>
            <p:ph type="title"/>
          </p:nvPr>
        </p:nvSpPr>
        <p:spPr>
          <a:xfrm>
            <a:off x="836679" y="723898"/>
            <a:ext cx="6002110" cy="1495425"/>
          </a:xfrm>
        </p:spPr>
        <p:txBody>
          <a:bodyPr>
            <a:normAutofit/>
          </a:bodyPr>
          <a:lstStyle/>
          <a:p>
            <a:r>
              <a:rPr lang="en-US" sz="4000">
                <a:cs typeface="Calibri Light"/>
              </a:rPr>
              <a:t>Intro: Lab 05 – Drools Project Setup</a:t>
            </a:r>
            <a:endParaRPr lang="en-US" sz="4000"/>
          </a:p>
        </p:txBody>
      </p:sp>
      <p:sp>
        <p:nvSpPr>
          <p:cNvPr id="3" name="Content Placeholder 2">
            <a:extLst>
              <a:ext uri="{FF2B5EF4-FFF2-40B4-BE49-F238E27FC236}">
                <a16:creationId xmlns:a16="http://schemas.microsoft.com/office/drawing/2014/main" id="{2CA7823D-9E59-DB68-C454-1057B1FF362E}"/>
              </a:ext>
            </a:extLst>
          </p:cNvPr>
          <p:cNvSpPr>
            <a:spLocks noGrp="1"/>
          </p:cNvSpPr>
          <p:nvPr>
            <p:ph idx="1"/>
          </p:nvPr>
        </p:nvSpPr>
        <p:spPr>
          <a:xfrm>
            <a:off x="836680" y="2405067"/>
            <a:ext cx="6002110" cy="3729034"/>
          </a:xfrm>
        </p:spPr>
        <p:txBody>
          <a:bodyPr vert="horz" lIns="91440" tIns="45720" rIns="91440" bIns="45720" rtlCol="0">
            <a:normAutofit/>
          </a:bodyPr>
          <a:lstStyle/>
          <a:p>
            <a:pPr marL="0" indent="0">
              <a:buNone/>
            </a:pPr>
            <a:r>
              <a:rPr lang="en-US" sz="2000" b="1">
                <a:ea typeface="+mn-lt"/>
                <a:cs typeface="+mn-lt"/>
              </a:rPr>
              <a:t>Why This Exercise?</a:t>
            </a:r>
            <a:r>
              <a:rPr lang="en-US" sz="2000">
                <a:ea typeface="+mn-lt"/>
                <a:cs typeface="+mn-lt"/>
              </a:rPr>
              <a:t> Setting up a Drools project correctly is crucial for all future work in this course. This exercise will familiarize you with the basic structure of a Drools project, how Drools rules are defined and executed, and how Java interacts with Drools.</a:t>
            </a:r>
          </a:p>
          <a:p>
            <a:pPr marL="0" indent="0">
              <a:buNone/>
            </a:pPr>
            <a:r>
              <a:rPr lang="en-US" sz="2000" b="1">
                <a:ea typeface="+mn-lt"/>
                <a:cs typeface="+mn-lt"/>
              </a:rPr>
              <a:t>Outcomes:</a:t>
            </a:r>
            <a:r>
              <a:rPr lang="en-US" sz="2000">
                <a:ea typeface="+mn-lt"/>
                <a:cs typeface="+mn-lt"/>
              </a:rPr>
              <a:t> By completing this lab, you'll have a foundational Drools project ready on your system. You will gain the confidence and skills to start exploring more complex aspects of Drools in the subsequent modules.</a:t>
            </a:r>
          </a:p>
          <a:p>
            <a:pPr marL="0" indent="0">
              <a:buNone/>
            </a:pPr>
            <a:endParaRPr lang="en-US" sz="2000" b="1">
              <a:ea typeface="+mn-lt"/>
              <a:cs typeface="+mn-lt"/>
            </a:endParaRPr>
          </a:p>
        </p:txBody>
      </p:sp>
      <p:pic>
        <p:nvPicPr>
          <p:cNvPr id="4" name="Picture 3" descr="A rocket launching from a launch pad with Kennedy Space Center in the background&#10;&#10;Description automatically generated">
            <a:extLst>
              <a:ext uri="{FF2B5EF4-FFF2-40B4-BE49-F238E27FC236}">
                <a16:creationId xmlns:a16="http://schemas.microsoft.com/office/drawing/2014/main" id="{C588BCEB-B1F3-68D2-F408-BC29B3EFA9A9}"/>
              </a:ext>
            </a:extLst>
          </p:cNvPr>
          <p:cNvPicPr>
            <a:picLocks noChangeAspect="1"/>
          </p:cNvPicPr>
          <p:nvPr/>
        </p:nvPicPr>
        <p:blipFill rotWithShape="1">
          <a:blip r:embed="rId2"/>
          <a:srcRect t="8309" r="1" b="1"/>
          <a:stretch/>
        </p:blipFill>
        <p:spPr>
          <a:xfrm>
            <a:off x="7199440" y="10"/>
            <a:ext cx="4992560" cy="6857990"/>
          </a:xfrm>
          <a:prstGeom prst="rect">
            <a:avLst/>
          </a:prstGeom>
          <a:effectLst/>
        </p:spPr>
      </p:pic>
    </p:spTree>
    <p:extLst>
      <p:ext uri="{BB962C8B-B14F-4D97-AF65-F5344CB8AC3E}">
        <p14:creationId xmlns:p14="http://schemas.microsoft.com/office/powerpoint/2010/main" val="21479593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05C507-087A-501B-B335-7C46617A1B33}"/>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32C1F-D6F8-F666-59A8-202853BD72FF}"/>
              </a:ext>
            </a:extLst>
          </p:cNvPr>
          <p:cNvSpPr>
            <a:spLocks noGrp="1"/>
          </p:cNvSpPr>
          <p:nvPr>
            <p:ph type="title"/>
          </p:nvPr>
        </p:nvSpPr>
        <p:spPr>
          <a:xfrm>
            <a:off x="6513788" y="365125"/>
            <a:ext cx="4840010" cy="1807305"/>
          </a:xfrm>
        </p:spPr>
        <p:txBody>
          <a:bodyPr>
            <a:normAutofit/>
          </a:bodyPr>
          <a:lstStyle/>
          <a:p>
            <a:r>
              <a:rPr lang="en-US" dirty="0">
                <a:cs typeface="Calibri Light"/>
              </a:rPr>
              <a:t>Intro: Lab 05 – Drools Project Setup</a:t>
            </a:r>
            <a:endParaRPr lang="en-US" dirty="0"/>
          </a:p>
        </p:txBody>
      </p:sp>
      <p:pic>
        <p:nvPicPr>
          <p:cNvPr id="8" name="Picture 7" descr="A group of people in a race&#10;&#10;Description automatically generated">
            <a:extLst>
              <a:ext uri="{FF2B5EF4-FFF2-40B4-BE49-F238E27FC236}">
                <a16:creationId xmlns:a16="http://schemas.microsoft.com/office/drawing/2014/main" id="{4F1E01D1-D339-045A-F4F8-E8D0AE021381}"/>
              </a:ext>
            </a:extLst>
          </p:cNvPr>
          <p:cNvPicPr>
            <a:picLocks noChangeAspect="1"/>
          </p:cNvPicPr>
          <p:nvPr/>
        </p:nvPicPr>
        <p:blipFill rotWithShape="1">
          <a:blip r:embed="rId2">
            <a:extLst>
              <a:ext uri="{28A0092B-C50C-407E-A947-70E740481C1C}">
                <a14:useLocalDpi xmlns:a14="http://schemas.microsoft.com/office/drawing/2010/main" val="0"/>
              </a:ext>
            </a:extLst>
          </a:blip>
          <a:srcRect l="245" r="1056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AF0B31F-135A-7336-5821-42D3E88C020D}"/>
              </a:ext>
            </a:extLst>
          </p:cNvPr>
          <p:cNvSpPr>
            <a:spLocks noGrp="1"/>
          </p:cNvSpPr>
          <p:nvPr>
            <p:ph idx="1"/>
          </p:nvPr>
        </p:nvSpPr>
        <p:spPr>
          <a:xfrm>
            <a:off x="6513788" y="2333297"/>
            <a:ext cx="4840010" cy="3843666"/>
          </a:xfrm>
        </p:spPr>
        <p:txBody>
          <a:bodyPr vert="horz" lIns="91440" tIns="45720" rIns="91440" bIns="45720" rtlCol="0">
            <a:normAutofit/>
          </a:bodyPr>
          <a:lstStyle/>
          <a:p>
            <a:pPr marL="0" indent="0">
              <a:buNone/>
            </a:pPr>
            <a:r>
              <a:rPr lang="en-US" sz="2000" b="1" dirty="0">
                <a:cs typeface="Calibri"/>
              </a:rPr>
              <a:t>Roll up those sleeves! </a:t>
            </a:r>
            <a:r>
              <a:rPr lang="en-US" sz="2000" dirty="0">
                <a:cs typeface="Calibri"/>
              </a:rPr>
              <a:t>Open and complete Lab Exercise 05 – Drools Project Setup</a:t>
            </a:r>
            <a:endParaRPr lang="en-US" sz="2000" b="1" dirty="0">
              <a:cs typeface="Calibri"/>
            </a:endParaRPr>
          </a:p>
          <a:p>
            <a:pPr marL="0" indent="0">
              <a:buNone/>
            </a:pPr>
            <a:endParaRPr lang="en-US" sz="2000" b="1" dirty="0">
              <a:ea typeface="+mn-lt"/>
              <a:cs typeface="+mn-lt"/>
            </a:endParaRPr>
          </a:p>
        </p:txBody>
      </p:sp>
      <p:sp>
        <p:nvSpPr>
          <p:cNvPr id="4" name="AutoShape 2" descr="Create an image that depicts a conceptual and dynamic scene of diverse people in business attire rolling up their sleeves and preparing to engage in a software project. The background should represent a digital environment, with abstract representations of code and digital data. The people should be standing in a starting block position like athletes ready to sprint, symbolizing eagerness and readiness to start a challenging tech project. The setting should be bright and energetic, conveying a sense of motivation and initiative.">
            <a:extLst>
              <a:ext uri="{FF2B5EF4-FFF2-40B4-BE49-F238E27FC236}">
                <a16:creationId xmlns:a16="http://schemas.microsoft.com/office/drawing/2014/main" id="{0198D711-81E3-96D0-8A3D-8CF55C8C28DF}"/>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95336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EFEF4C-7521-3766-49C2-E07F4B5B0AA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C7967-02F9-A6A7-7941-8333FCC07659}"/>
              </a:ext>
            </a:extLst>
          </p:cNvPr>
          <p:cNvSpPr>
            <a:spLocks noGrp="1"/>
          </p:cNvSpPr>
          <p:nvPr>
            <p:ph type="title"/>
          </p:nvPr>
        </p:nvSpPr>
        <p:spPr>
          <a:xfrm>
            <a:off x="838201" y="365125"/>
            <a:ext cx="5251316" cy="1807305"/>
          </a:xfrm>
        </p:spPr>
        <p:txBody>
          <a:bodyPr>
            <a:normAutofit/>
          </a:bodyPr>
          <a:lstStyle/>
          <a:p>
            <a:r>
              <a:rPr lang="en-US" dirty="0">
                <a:cs typeface="Calibri Light"/>
              </a:rPr>
              <a:t>Intro: Lab 06 – Drools Setup with </a:t>
            </a:r>
            <a:r>
              <a:rPr lang="en-US" dirty="0" err="1">
                <a:cs typeface="Calibri Light"/>
              </a:rPr>
              <a:t>VSCode</a:t>
            </a:r>
            <a:endParaRPr lang="en-US" dirty="0" err="1"/>
          </a:p>
        </p:txBody>
      </p:sp>
      <p:sp>
        <p:nvSpPr>
          <p:cNvPr id="3" name="Content Placeholder 2">
            <a:extLst>
              <a:ext uri="{FF2B5EF4-FFF2-40B4-BE49-F238E27FC236}">
                <a16:creationId xmlns:a16="http://schemas.microsoft.com/office/drawing/2014/main" id="{ECF7EB1B-8141-E6B3-6542-CBB2E3200BF9}"/>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b="1" dirty="0">
                <a:ea typeface="+mn-lt"/>
                <a:cs typeface="+mn-lt"/>
              </a:rPr>
              <a:t>Welcome to Lab Exercise 06: Drools Setup with Visual Studio Code (</a:t>
            </a:r>
            <a:r>
              <a:rPr lang="en-US" sz="2000" b="1" dirty="0" err="1">
                <a:ea typeface="+mn-lt"/>
                <a:cs typeface="+mn-lt"/>
              </a:rPr>
              <a:t>VSCode</a:t>
            </a:r>
            <a:r>
              <a:rPr lang="en-US" sz="2000" b="1" dirty="0">
                <a:ea typeface="+mn-lt"/>
                <a:cs typeface="+mn-lt"/>
              </a:rPr>
              <a:t>)</a:t>
            </a:r>
            <a:endParaRPr lang="en-US" sz="2000" dirty="0">
              <a:ea typeface="Calibri" panose="020F0502020204030204"/>
              <a:cs typeface="Calibri" panose="020F0502020204030204"/>
            </a:endParaRPr>
          </a:p>
          <a:p>
            <a:pPr marL="0" indent="0">
              <a:buNone/>
            </a:pPr>
            <a:r>
              <a:rPr lang="en-US" sz="2000" dirty="0">
                <a:ea typeface="+mn-lt"/>
                <a:cs typeface="+mn-lt"/>
              </a:rPr>
              <a:t>After exploring IntelliJ IDEA, we turn our attention to another popular Integrated Development Environment (IDE) - Visual Studio Code (</a:t>
            </a:r>
            <a:r>
              <a:rPr lang="en-US" sz="2000" dirty="0" err="1">
                <a:ea typeface="+mn-lt"/>
                <a:cs typeface="+mn-lt"/>
              </a:rPr>
              <a:t>VSCode</a:t>
            </a:r>
            <a:r>
              <a:rPr lang="en-US" sz="2000" dirty="0">
                <a:ea typeface="+mn-lt"/>
                <a:cs typeface="+mn-lt"/>
              </a:rPr>
              <a:t>). In this lab, you'll learn how to set up a Drools project using </a:t>
            </a:r>
            <a:r>
              <a:rPr lang="en-US" sz="2000" dirty="0" err="1">
                <a:ea typeface="+mn-lt"/>
                <a:cs typeface="+mn-lt"/>
              </a:rPr>
              <a:t>VSCode</a:t>
            </a:r>
            <a:r>
              <a:rPr lang="en-US" sz="2000" dirty="0">
                <a:ea typeface="+mn-lt"/>
                <a:cs typeface="+mn-lt"/>
              </a:rPr>
              <a:t>, a lightweight, powerful, and highly customizable IDE. This exercise will demonstrate that Drools development can be effectively managed in various development environments.</a:t>
            </a:r>
            <a:endParaRPr lang="en-US" sz="2000" dirty="0">
              <a:cs typeface="Calibri" panose="020F0502020204030204"/>
            </a:endParaRPr>
          </a:p>
        </p:txBody>
      </p:sp>
      <p:pic>
        <p:nvPicPr>
          <p:cNvPr id="7" name="Picture 6" descr="A blue square with a white x and a black background&#10;&#10;Description automatically generated">
            <a:extLst>
              <a:ext uri="{FF2B5EF4-FFF2-40B4-BE49-F238E27FC236}">
                <a16:creationId xmlns:a16="http://schemas.microsoft.com/office/drawing/2014/main" id="{551D0C53-60EB-E28F-DDE7-8C97C999976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258" r="37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7090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913A1D-62BE-0C52-CB39-1024769AE72F}"/>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1EED1-3BBE-2EDA-67BF-03C0CE58E056}"/>
              </a:ext>
            </a:extLst>
          </p:cNvPr>
          <p:cNvSpPr>
            <a:spLocks noGrp="1"/>
          </p:cNvSpPr>
          <p:nvPr>
            <p:ph type="title"/>
          </p:nvPr>
        </p:nvSpPr>
        <p:spPr>
          <a:xfrm>
            <a:off x="838200" y="365125"/>
            <a:ext cx="10515600" cy="1306443"/>
          </a:xfrm>
        </p:spPr>
        <p:txBody>
          <a:bodyPr>
            <a:normAutofit/>
          </a:bodyPr>
          <a:lstStyle/>
          <a:p>
            <a:r>
              <a:rPr lang="en-US" sz="4000">
                <a:cs typeface="Calibri Light"/>
              </a:rPr>
              <a:t>Understanding Rule Engines</a:t>
            </a:r>
            <a:endParaRPr lang="en-US" sz="4000"/>
          </a:p>
        </p:txBody>
      </p:sp>
      <p:sp>
        <p:nvSpPr>
          <p:cNvPr id="3" name="Content Placeholder 2">
            <a:extLst>
              <a:ext uri="{FF2B5EF4-FFF2-40B4-BE49-F238E27FC236}">
                <a16:creationId xmlns:a16="http://schemas.microsoft.com/office/drawing/2014/main" id="{54286A5C-42AE-4DE5-58FE-02E0D850B755}"/>
              </a:ext>
            </a:extLst>
          </p:cNvPr>
          <p:cNvSpPr>
            <a:spLocks noGrp="1"/>
          </p:cNvSpPr>
          <p:nvPr>
            <p:ph idx="1"/>
          </p:nvPr>
        </p:nvSpPr>
        <p:spPr>
          <a:xfrm>
            <a:off x="838200" y="1825625"/>
            <a:ext cx="4152774" cy="4303464"/>
          </a:xfrm>
        </p:spPr>
        <p:txBody>
          <a:bodyPr vert="horz" lIns="91440" tIns="45720" rIns="91440" bIns="45720" rtlCol="0">
            <a:normAutofit/>
          </a:bodyPr>
          <a:lstStyle/>
          <a:p>
            <a:pPr marL="0" indent="0">
              <a:buNone/>
            </a:pPr>
            <a:r>
              <a:rPr lang="en-US" sz="2000" b="1">
                <a:ea typeface="+mn-lt"/>
                <a:cs typeface="+mn-lt"/>
              </a:rPr>
              <a:t>Complex Logic Handling:</a:t>
            </a:r>
            <a:r>
              <a:rPr lang="en-US" sz="2000">
                <a:ea typeface="+mn-lt"/>
                <a:cs typeface="+mn-lt"/>
              </a:rPr>
              <a:t> Rule engines are particularly useful in scenarios where there is complex decision logic involving multiple business rules. They can efficiently process large sets of conditions and rules to provide accurate outcomes.</a:t>
            </a:r>
          </a:p>
        </p:txBody>
      </p:sp>
      <p:pic>
        <p:nvPicPr>
          <p:cNvPr id="4" name="Picture 3" descr="Free illustration: Labyrinth, Problem, Perplexity - Free Image on ...">
            <a:extLst>
              <a:ext uri="{FF2B5EF4-FFF2-40B4-BE49-F238E27FC236}">
                <a16:creationId xmlns:a16="http://schemas.microsoft.com/office/drawing/2014/main" id="{0AC8139A-EAC8-C2CA-BF9F-FAA11CDBF449}"/>
              </a:ext>
            </a:extLst>
          </p:cNvPr>
          <p:cNvPicPr>
            <a:picLocks noChangeAspect="1"/>
          </p:cNvPicPr>
          <p:nvPr/>
        </p:nvPicPr>
        <p:blipFill rotWithShape="1">
          <a:blip r:embed="rId2"/>
          <a:srcRect r="2" b="8708"/>
          <a:stretch/>
        </p:blipFill>
        <p:spPr>
          <a:xfrm>
            <a:off x="5183500" y="1904282"/>
            <a:ext cx="6170299" cy="4224808"/>
          </a:xfrm>
          <a:prstGeom prst="rect">
            <a:avLst/>
          </a:prstGeom>
        </p:spPr>
      </p:pic>
    </p:spTree>
    <p:extLst>
      <p:ext uri="{BB962C8B-B14F-4D97-AF65-F5344CB8AC3E}">
        <p14:creationId xmlns:p14="http://schemas.microsoft.com/office/powerpoint/2010/main" val="34988380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06C3CD-5975-A8C5-1686-8097ED5C7D9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B31ED-9D42-2D28-5399-35119E70257E}"/>
              </a:ext>
            </a:extLst>
          </p:cNvPr>
          <p:cNvSpPr>
            <a:spLocks noGrp="1"/>
          </p:cNvSpPr>
          <p:nvPr>
            <p:ph type="title"/>
          </p:nvPr>
        </p:nvSpPr>
        <p:spPr>
          <a:xfrm>
            <a:off x="838201" y="365125"/>
            <a:ext cx="5251316" cy="1807305"/>
          </a:xfrm>
        </p:spPr>
        <p:txBody>
          <a:bodyPr>
            <a:normAutofit/>
          </a:bodyPr>
          <a:lstStyle/>
          <a:p>
            <a:r>
              <a:rPr lang="en-US">
                <a:cs typeface="Calibri Light"/>
              </a:rPr>
              <a:t>Intro: Lab 06 – Drools Setup with </a:t>
            </a:r>
            <a:r>
              <a:rPr lang="en-US" err="1">
                <a:cs typeface="Calibri Light"/>
              </a:rPr>
              <a:t>VSCode</a:t>
            </a:r>
            <a:endParaRPr lang="en-US" err="1"/>
          </a:p>
        </p:txBody>
      </p:sp>
      <p:sp>
        <p:nvSpPr>
          <p:cNvPr id="3" name="Content Placeholder 2">
            <a:extLst>
              <a:ext uri="{FF2B5EF4-FFF2-40B4-BE49-F238E27FC236}">
                <a16:creationId xmlns:a16="http://schemas.microsoft.com/office/drawing/2014/main" id="{7144226C-C3EF-DB85-B0FD-D939CFD6DE9B}"/>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b="1">
                <a:ea typeface="+mn-lt"/>
                <a:cs typeface="+mn-lt"/>
              </a:rPr>
              <a:t>Objective:</a:t>
            </a:r>
            <a:r>
              <a:rPr lang="en-US" sz="2000">
                <a:ea typeface="+mn-lt"/>
                <a:cs typeface="+mn-lt"/>
              </a:rPr>
              <a:t> This lab guides you through the process of setting up a Drools project in VSCode. You'll configure your project using Maven, install necessary extensions, and test a basic Drools rule to ensure everything is working correctly.</a:t>
            </a:r>
            <a:endParaRPr lang="en-US" sz="2000">
              <a:cs typeface="Calibri" panose="020F0502020204030204"/>
            </a:endParaRPr>
          </a:p>
        </p:txBody>
      </p:sp>
      <p:pic>
        <p:nvPicPr>
          <p:cNvPr id="7" name="Picture 6" descr="A blue square with a white x and a black background&#10;&#10;Description automatically generated">
            <a:extLst>
              <a:ext uri="{FF2B5EF4-FFF2-40B4-BE49-F238E27FC236}">
                <a16:creationId xmlns:a16="http://schemas.microsoft.com/office/drawing/2014/main" id="{B1D8C08A-D97D-3423-5235-6204AE583DF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258" r="37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703141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9CB255-EF68-C9D8-C2B3-8AFE71DAB15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7CD5B-D4C6-AFB1-7B4B-D1889F87D4C9}"/>
              </a:ext>
            </a:extLst>
          </p:cNvPr>
          <p:cNvSpPr>
            <a:spLocks noGrp="1"/>
          </p:cNvSpPr>
          <p:nvPr>
            <p:ph type="title"/>
          </p:nvPr>
        </p:nvSpPr>
        <p:spPr>
          <a:xfrm>
            <a:off x="838201" y="365125"/>
            <a:ext cx="5251316" cy="1807305"/>
          </a:xfrm>
        </p:spPr>
        <p:txBody>
          <a:bodyPr>
            <a:normAutofit/>
          </a:bodyPr>
          <a:lstStyle/>
          <a:p>
            <a:r>
              <a:rPr lang="en-US" dirty="0">
                <a:cs typeface="Calibri Light"/>
              </a:rPr>
              <a:t>Intro: Lab 06 – Drools Setup with </a:t>
            </a:r>
            <a:r>
              <a:rPr lang="en-US" dirty="0" err="1">
                <a:cs typeface="Calibri Light"/>
              </a:rPr>
              <a:t>VSCode</a:t>
            </a:r>
            <a:endParaRPr lang="en-US" dirty="0" err="1"/>
          </a:p>
        </p:txBody>
      </p:sp>
      <p:sp>
        <p:nvSpPr>
          <p:cNvPr id="3" name="Content Placeholder 2">
            <a:extLst>
              <a:ext uri="{FF2B5EF4-FFF2-40B4-BE49-F238E27FC236}">
                <a16:creationId xmlns:a16="http://schemas.microsoft.com/office/drawing/2014/main" id="{42509752-4CAA-4921-ED88-5EE811053359}"/>
              </a:ext>
            </a:extLst>
          </p:cNvPr>
          <p:cNvSpPr>
            <a:spLocks noGrp="1"/>
          </p:cNvSpPr>
          <p:nvPr>
            <p:ph idx="1"/>
          </p:nvPr>
        </p:nvSpPr>
        <p:spPr>
          <a:xfrm>
            <a:off x="838200" y="2333297"/>
            <a:ext cx="4619621" cy="3843666"/>
          </a:xfrm>
        </p:spPr>
        <p:txBody>
          <a:bodyPr vert="horz" lIns="91440" tIns="45720" rIns="91440" bIns="45720" rtlCol="0">
            <a:normAutofit/>
          </a:bodyPr>
          <a:lstStyle/>
          <a:p>
            <a:pPr>
              <a:buNone/>
            </a:pPr>
            <a:r>
              <a:rPr lang="en-US" sz="2000" b="1">
                <a:ea typeface="+mn-lt"/>
                <a:cs typeface="+mn-lt"/>
              </a:rPr>
              <a:t>Prerequisites:</a:t>
            </a:r>
            <a:endParaRPr lang="en-US" sz="2000"/>
          </a:p>
          <a:p>
            <a:pPr>
              <a:buFont typeface="Arial"/>
              <a:buChar char="•"/>
            </a:pPr>
            <a:r>
              <a:rPr lang="en-US" sz="2000">
                <a:ea typeface="+mn-lt"/>
                <a:cs typeface="+mn-lt"/>
              </a:rPr>
              <a:t>Completion of Lab Exercise 01 (Java Installation) and Lab Exercise 02 (Maven Installation).</a:t>
            </a:r>
          </a:p>
          <a:p>
            <a:pPr>
              <a:buFont typeface="Arial"/>
              <a:buChar char="•"/>
            </a:pPr>
            <a:r>
              <a:rPr lang="en-US" sz="2000">
                <a:ea typeface="+mn-lt"/>
                <a:cs typeface="+mn-lt"/>
              </a:rPr>
              <a:t>A Windows computer with internet access</a:t>
            </a:r>
            <a:endParaRPr lang="en-US" sz="2000">
              <a:cs typeface="Calibri"/>
            </a:endParaRPr>
          </a:p>
          <a:p>
            <a:pPr>
              <a:buFont typeface="Arial"/>
              <a:buChar char="•"/>
            </a:pPr>
            <a:r>
              <a:rPr lang="en-US" sz="2000">
                <a:ea typeface="+mn-lt"/>
                <a:cs typeface="+mn-lt"/>
              </a:rPr>
              <a:t>Corresponding files `SetupCodes.docx` and `dependencies.docx`</a:t>
            </a:r>
          </a:p>
          <a:p>
            <a:pPr>
              <a:buFont typeface="Arial"/>
              <a:buChar char="•"/>
            </a:pPr>
            <a:r>
              <a:rPr lang="en-US" sz="2000">
                <a:ea typeface="+mn-lt"/>
                <a:cs typeface="+mn-lt"/>
              </a:rPr>
              <a:t>VSCode installed on your system.</a:t>
            </a:r>
          </a:p>
        </p:txBody>
      </p:sp>
      <p:pic>
        <p:nvPicPr>
          <p:cNvPr id="7" name="Picture 6" descr="A blue square with a white x and a black background&#10;&#10;Description automatically generated">
            <a:extLst>
              <a:ext uri="{FF2B5EF4-FFF2-40B4-BE49-F238E27FC236}">
                <a16:creationId xmlns:a16="http://schemas.microsoft.com/office/drawing/2014/main" id="{1A94332F-F49B-E948-F6DE-69FE93436A5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258" r="37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64164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7C1164-E783-F1DF-24C6-FCC0A8A7444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BB8D3-55C5-EBD6-5CD2-B2C8675F8B82}"/>
              </a:ext>
            </a:extLst>
          </p:cNvPr>
          <p:cNvSpPr>
            <a:spLocks noGrp="1"/>
          </p:cNvSpPr>
          <p:nvPr>
            <p:ph type="title"/>
          </p:nvPr>
        </p:nvSpPr>
        <p:spPr>
          <a:xfrm>
            <a:off x="838201" y="365125"/>
            <a:ext cx="5251316" cy="1807305"/>
          </a:xfrm>
        </p:spPr>
        <p:txBody>
          <a:bodyPr>
            <a:normAutofit/>
          </a:bodyPr>
          <a:lstStyle/>
          <a:p>
            <a:r>
              <a:rPr lang="en-US">
                <a:cs typeface="Calibri Light"/>
              </a:rPr>
              <a:t>Intro: Lab 06 – Drools Setup with </a:t>
            </a:r>
            <a:r>
              <a:rPr lang="en-US" err="1">
                <a:cs typeface="Calibri Light"/>
              </a:rPr>
              <a:t>VSCode</a:t>
            </a:r>
            <a:endParaRPr lang="en-US" err="1"/>
          </a:p>
        </p:txBody>
      </p:sp>
      <p:sp>
        <p:nvSpPr>
          <p:cNvPr id="3" name="Content Placeholder 2">
            <a:extLst>
              <a:ext uri="{FF2B5EF4-FFF2-40B4-BE49-F238E27FC236}">
                <a16:creationId xmlns:a16="http://schemas.microsoft.com/office/drawing/2014/main" id="{576A26D5-9BCD-D69B-71BA-07BC10FDDF8C}"/>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b="1">
                <a:ea typeface="+mn-lt"/>
                <a:cs typeface="+mn-lt"/>
              </a:rPr>
              <a:t>What You Will Achieve:</a:t>
            </a:r>
            <a:endParaRPr lang="en-US" sz="2000">
              <a:cs typeface="Calibri"/>
            </a:endParaRPr>
          </a:p>
          <a:p>
            <a:pPr>
              <a:buFont typeface="Arial"/>
              <a:buChar char="•"/>
            </a:pPr>
            <a:r>
              <a:rPr lang="en-US" sz="2000">
                <a:ea typeface="+mn-lt"/>
                <a:cs typeface="+mn-lt"/>
              </a:rPr>
              <a:t>Installing essential VSCode extensions for Drools and Java development.</a:t>
            </a:r>
          </a:p>
          <a:p>
            <a:pPr>
              <a:buFont typeface="Arial"/>
              <a:buChar char="•"/>
            </a:pPr>
            <a:r>
              <a:rPr lang="en-US" sz="2000">
                <a:ea typeface="+mn-lt"/>
                <a:cs typeface="+mn-lt"/>
              </a:rPr>
              <a:t>Creating and configuring a Java project in VSCode with Maven support.</a:t>
            </a:r>
          </a:p>
          <a:p>
            <a:pPr>
              <a:buFont typeface="Arial"/>
              <a:buChar char="•"/>
            </a:pPr>
            <a:r>
              <a:rPr lang="en-US" sz="2000">
                <a:ea typeface="+mn-lt"/>
                <a:cs typeface="+mn-lt"/>
              </a:rPr>
              <a:t>Setting up the necessary project structure for a Drools application.</a:t>
            </a:r>
            <a:endParaRPr lang="en-US" sz="2000"/>
          </a:p>
          <a:p>
            <a:pPr>
              <a:buFont typeface="Arial"/>
              <a:buChar char="•"/>
            </a:pPr>
            <a:r>
              <a:rPr lang="en-US" sz="2000">
                <a:ea typeface="+mn-lt"/>
                <a:cs typeface="+mn-lt"/>
              </a:rPr>
              <a:t>Creating a basic Drools rule file and configuring the </a:t>
            </a:r>
            <a:r>
              <a:rPr lang="en-US" sz="2000">
                <a:latin typeface="Consolas"/>
                <a:ea typeface="+mn-lt"/>
                <a:cs typeface="+mn-lt"/>
              </a:rPr>
              <a:t>kmodule.xml</a:t>
            </a:r>
            <a:r>
              <a:rPr lang="en-US" sz="2000">
                <a:ea typeface="+mn-lt"/>
                <a:cs typeface="+mn-lt"/>
              </a:rPr>
              <a:t> file.</a:t>
            </a:r>
            <a:endParaRPr lang="en-US" sz="2000"/>
          </a:p>
          <a:p>
            <a:pPr>
              <a:buFont typeface="Arial"/>
              <a:buChar char="•"/>
            </a:pPr>
            <a:r>
              <a:rPr lang="en-US" sz="2000">
                <a:ea typeface="+mn-lt"/>
                <a:cs typeface="+mn-lt"/>
              </a:rPr>
              <a:t>Running and testing the Drools project within VSCode.</a:t>
            </a:r>
          </a:p>
        </p:txBody>
      </p:sp>
      <p:pic>
        <p:nvPicPr>
          <p:cNvPr id="7" name="Picture 6" descr="A blue square with a white x and a black background&#10;&#10;Description automatically generated">
            <a:extLst>
              <a:ext uri="{FF2B5EF4-FFF2-40B4-BE49-F238E27FC236}">
                <a16:creationId xmlns:a16="http://schemas.microsoft.com/office/drawing/2014/main" id="{1556D092-ECE1-0BFD-4516-495049338EA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258" r="37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571387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EE68E6-1CF5-BC3D-BD48-1AE5E64D3C2A}"/>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63E8C8-BAD5-6114-A8B8-65AF8D8EC0CD}"/>
              </a:ext>
            </a:extLst>
          </p:cNvPr>
          <p:cNvSpPr>
            <a:spLocks noGrp="1"/>
          </p:cNvSpPr>
          <p:nvPr>
            <p:ph type="title"/>
          </p:nvPr>
        </p:nvSpPr>
        <p:spPr>
          <a:xfrm>
            <a:off x="838201" y="365125"/>
            <a:ext cx="5251316" cy="1807305"/>
          </a:xfrm>
        </p:spPr>
        <p:txBody>
          <a:bodyPr>
            <a:normAutofit/>
          </a:bodyPr>
          <a:lstStyle/>
          <a:p>
            <a:r>
              <a:rPr lang="en-US">
                <a:cs typeface="Calibri Light"/>
              </a:rPr>
              <a:t>Intro: Lab 06 – Drools Setup with </a:t>
            </a:r>
            <a:r>
              <a:rPr lang="en-US" err="1">
                <a:cs typeface="Calibri Light"/>
              </a:rPr>
              <a:t>VSCode</a:t>
            </a:r>
            <a:endParaRPr lang="en-US" err="1"/>
          </a:p>
        </p:txBody>
      </p:sp>
      <p:sp>
        <p:nvSpPr>
          <p:cNvPr id="3" name="Content Placeholder 2">
            <a:extLst>
              <a:ext uri="{FF2B5EF4-FFF2-40B4-BE49-F238E27FC236}">
                <a16:creationId xmlns:a16="http://schemas.microsoft.com/office/drawing/2014/main" id="{49FE78EF-B641-9364-B119-4A8F027D20BE}"/>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b="1">
                <a:ea typeface="+mn-lt"/>
                <a:cs typeface="+mn-lt"/>
              </a:rPr>
              <a:t>Why VSCode?</a:t>
            </a:r>
            <a:r>
              <a:rPr lang="en-US" sz="2000">
                <a:ea typeface="+mn-lt"/>
                <a:cs typeface="+mn-lt"/>
              </a:rPr>
              <a:t> </a:t>
            </a:r>
          </a:p>
          <a:p>
            <a:pPr marL="0" indent="0">
              <a:buNone/>
            </a:pPr>
            <a:r>
              <a:rPr lang="en-US" sz="2000">
                <a:ea typeface="+mn-lt"/>
                <a:cs typeface="+mn-lt"/>
              </a:rPr>
              <a:t>VSCode offers a more lightweight and flexible environment compared to traditional Java IDEs like IntelliJ IDEA. It's preferred by developers who enjoy a fast setup and customizable experience, while still providing powerful features for Java and Drools development.</a:t>
            </a:r>
          </a:p>
          <a:p>
            <a:pPr marL="0" indent="0">
              <a:buNone/>
            </a:pPr>
            <a:endParaRPr lang="en-US" sz="2000" b="1">
              <a:ea typeface="+mn-lt"/>
              <a:cs typeface="+mn-lt"/>
            </a:endParaRPr>
          </a:p>
        </p:txBody>
      </p:sp>
      <p:pic>
        <p:nvPicPr>
          <p:cNvPr id="5" name="Picture 4" descr="A blue square with a white x and a black background&#10;&#10;Description automatically generated">
            <a:extLst>
              <a:ext uri="{FF2B5EF4-FFF2-40B4-BE49-F238E27FC236}">
                <a16:creationId xmlns:a16="http://schemas.microsoft.com/office/drawing/2014/main" id="{EDF86619-AF4C-39A6-4584-2E12802D5B4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258" r="37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910899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694602-638C-E049-2B05-342D0A3BF99F}"/>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C10F3-5F42-0F1B-091A-A9D957A9EA74}"/>
              </a:ext>
            </a:extLst>
          </p:cNvPr>
          <p:cNvSpPr>
            <a:spLocks noGrp="1"/>
          </p:cNvSpPr>
          <p:nvPr>
            <p:ph type="title"/>
          </p:nvPr>
        </p:nvSpPr>
        <p:spPr>
          <a:xfrm>
            <a:off x="838201" y="365125"/>
            <a:ext cx="5251316" cy="1807305"/>
          </a:xfrm>
        </p:spPr>
        <p:txBody>
          <a:bodyPr vert="horz" lIns="91440" tIns="45720" rIns="91440" bIns="45720" rtlCol="0">
            <a:normAutofit/>
          </a:bodyPr>
          <a:lstStyle/>
          <a:p>
            <a:r>
              <a:rPr lang="en-US"/>
              <a:t>Intro: Lab 06 – Drools Setup with VSCode</a:t>
            </a:r>
          </a:p>
        </p:txBody>
      </p:sp>
      <p:sp>
        <p:nvSpPr>
          <p:cNvPr id="3" name="Content Placeholder 2">
            <a:extLst>
              <a:ext uri="{FF2B5EF4-FFF2-40B4-BE49-F238E27FC236}">
                <a16:creationId xmlns:a16="http://schemas.microsoft.com/office/drawing/2014/main" id="{55C42B36-5B4F-05D9-E2B3-D8BCE4375358}"/>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b="1"/>
              <a:t>One more to go! </a:t>
            </a:r>
            <a:r>
              <a:rPr lang="en-US" sz="2000"/>
              <a:t>Open and Complete Lab Exercise 06 – Drools Setup with VSCode</a:t>
            </a:r>
          </a:p>
        </p:txBody>
      </p:sp>
      <p:pic>
        <p:nvPicPr>
          <p:cNvPr id="6" name="Picture 5" descr="A person sitting at a desk working on a computer&#10;&#10;Description automatically generated">
            <a:extLst>
              <a:ext uri="{FF2B5EF4-FFF2-40B4-BE49-F238E27FC236}">
                <a16:creationId xmlns:a16="http://schemas.microsoft.com/office/drawing/2014/main" id="{F82A28BA-0DE3-317E-C225-8FADA8CFD71B}"/>
              </a:ext>
            </a:extLst>
          </p:cNvPr>
          <p:cNvPicPr>
            <a:picLocks noChangeAspect="1"/>
          </p:cNvPicPr>
          <p:nvPr/>
        </p:nvPicPr>
        <p:blipFill rotWithShape="1">
          <a:blip r:embed="rId3">
            <a:extLst>
              <a:ext uri="{28A0092B-C50C-407E-A947-70E740481C1C}">
                <a14:useLocalDpi xmlns:a14="http://schemas.microsoft.com/office/drawing/2010/main" val="0"/>
              </a:ext>
            </a:extLst>
          </a:blip>
          <a:srcRect l="5082" r="797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9470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1FF245B-25C5-1DDA-6D68-D61C81D8D0A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icky notes with question marks">
            <a:extLst>
              <a:ext uri="{FF2B5EF4-FFF2-40B4-BE49-F238E27FC236}">
                <a16:creationId xmlns:a16="http://schemas.microsoft.com/office/drawing/2014/main" id="{33A9DAFE-074D-511F-6D5C-CE831C5EC5AE}"/>
              </a:ext>
            </a:extLst>
          </p:cNvPr>
          <p:cNvPicPr>
            <a:picLocks noChangeAspect="1"/>
          </p:cNvPicPr>
          <p:nvPr/>
        </p:nvPicPr>
        <p:blipFill rotWithShape="1">
          <a:blip r:embed="rId2">
            <a:alphaModFix amt="50000"/>
          </a:blip>
          <a:srcRect t="8568" b="7162"/>
          <a:stretch/>
        </p:blipFill>
        <p:spPr>
          <a:xfrm>
            <a:off x="20" y="1"/>
            <a:ext cx="12191980" cy="6857999"/>
          </a:xfrm>
          <a:prstGeom prst="rect">
            <a:avLst/>
          </a:prstGeom>
        </p:spPr>
      </p:pic>
      <p:sp>
        <p:nvSpPr>
          <p:cNvPr id="2" name="Title 1">
            <a:extLst>
              <a:ext uri="{FF2B5EF4-FFF2-40B4-BE49-F238E27FC236}">
                <a16:creationId xmlns:a16="http://schemas.microsoft.com/office/drawing/2014/main" id="{513435AC-56DB-BA72-2B4E-3B64209CCCD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Quiz Time!</a:t>
            </a:r>
          </a:p>
        </p:txBody>
      </p:sp>
    </p:spTree>
    <p:extLst>
      <p:ext uri="{BB962C8B-B14F-4D97-AF65-F5344CB8AC3E}">
        <p14:creationId xmlns:p14="http://schemas.microsoft.com/office/powerpoint/2010/main" val="3601412678"/>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D97F-F02A-ED03-13FC-0A55E90D5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68BC5-A669-5F08-C904-0FF39DF4E3D7}"/>
              </a:ext>
            </a:extLst>
          </p:cNvPr>
          <p:cNvSpPr>
            <a:spLocks noGrp="1"/>
          </p:cNvSpPr>
          <p:nvPr>
            <p:ph type="title"/>
          </p:nvPr>
        </p:nvSpPr>
        <p:spPr/>
        <p:txBody>
          <a:bodyPr/>
          <a:lstStyle/>
          <a:p>
            <a:r>
              <a:rPr lang="en-US">
                <a:cs typeface="Calibri Light"/>
              </a:rPr>
              <a:t>Module Recap</a:t>
            </a:r>
            <a:endParaRPr lang="en-US"/>
          </a:p>
        </p:txBody>
      </p:sp>
      <p:sp>
        <p:nvSpPr>
          <p:cNvPr id="3" name="Content Placeholder 2">
            <a:extLst>
              <a:ext uri="{FF2B5EF4-FFF2-40B4-BE49-F238E27FC236}">
                <a16:creationId xmlns:a16="http://schemas.microsoft.com/office/drawing/2014/main" id="{9EF7A817-06EA-E29A-B8F2-1DBBFE893B91}"/>
              </a:ext>
            </a:extLst>
          </p:cNvPr>
          <p:cNvSpPr>
            <a:spLocks noGrp="1"/>
          </p:cNvSpPr>
          <p:nvPr>
            <p:ph idx="1"/>
          </p:nvPr>
        </p:nvSpPr>
        <p:spPr>
          <a:xfrm>
            <a:off x="838200" y="1825625"/>
            <a:ext cx="10515600" cy="4729081"/>
          </a:xfrm>
        </p:spPr>
        <p:txBody>
          <a:bodyPr vert="horz" lIns="91440" tIns="45720" rIns="91440" bIns="45720" rtlCol="0" anchor="t">
            <a:noAutofit/>
          </a:bodyPr>
          <a:lstStyle/>
          <a:p>
            <a:pPr>
              <a:buNone/>
            </a:pPr>
            <a:r>
              <a:rPr lang="en-US" sz="2000" dirty="0">
                <a:ea typeface="+mn-lt"/>
                <a:cs typeface="+mn-lt"/>
              </a:rPr>
              <a:t>Here's a recap of the key highlights of module 03:</a:t>
            </a:r>
            <a:endParaRPr lang="en-US" sz="2000">
              <a:ea typeface="Calibri"/>
              <a:cs typeface="Calibri"/>
            </a:endParaRPr>
          </a:p>
          <a:p>
            <a:r>
              <a:rPr lang="en-US" sz="2000" b="1" dirty="0">
                <a:ea typeface="+mn-lt"/>
                <a:cs typeface="+mn-lt"/>
              </a:rPr>
              <a:t>Constructing a Drools Maven Project in IntelliJ IDEA and </a:t>
            </a:r>
            <a:r>
              <a:rPr lang="en-US" sz="2000" b="1" err="1">
                <a:ea typeface="+mn-lt"/>
                <a:cs typeface="+mn-lt"/>
              </a:rPr>
              <a:t>VSCode</a:t>
            </a:r>
            <a:r>
              <a:rPr lang="en-US" sz="2000" dirty="0">
                <a:ea typeface="+mn-lt"/>
                <a:cs typeface="+mn-lt"/>
              </a:rPr>
              <a:t>: We explored the steps to create a Drools project using Maven in both the IntelliJ IDEA and Visual Studio Code (</a:t>
            </a:r>
            <a:r>
              <a:rPr lang="en-US" sz="2000" err="1">
                <a:ea typeface="+mn-lt"/>
                <a:cs typeface="+mn-lt"/>
              </a:rPr>
              <a:t>VSCode</a:t>
            </a:r>
            <a:r>
              <a:rPr lang="en-US" sz="2000" dirty="0">
                <a:ea typeface="+mn-lt"/>
                <a:cs typeface="+mn-lt"/>
              </a:rPr>
              <a:t>) IDE's.</a:t>
            </a:r>
            <a:endParaRPr lang="en-US" sz="2000">
              <a:ea typeface="Calibri"/>
              <a:cs typeface="Calibri"/>
            </a:endParaRPr>
          </a:p>
          <a:p>
            <a:r>
              <a:rPr lang="en-US" sz="2000" b="1" dirty="0">
                <a:ea typeface="+mn-lt"/>
                <a:cs typeface="+mn-lt"/>
              </a:rPr>
              <a:t>Understanding KIE Sessions</a:t>
            </a:r>
            <a:r>
              <a:rPr lang="en-US" sz="2000" dirty="0">
                <a:ea typeface="+mn-lt"/>
                <a:cs typeface="+mn-lt"/>
              </a:rPr>
              <a:t>: We learned the inner workings and how to define, create, and run a basic KIE session</a:t>
            </a:r>
            <a:endParaRPr lang="en-US" sz="2000">
              <a:ea typeface="Calibri"/>
              <a:cs typeface="Calibri"/>
            </a:endParaRPr>
          </a:p>
          <a:p>
            <a:r>
              <a:rPr lang="en-US" sz="2000" b="1" dirty="0">
                <a:ea typeface="+mn-lt"/>
                <a:cs typeface="+mn-lt"/>
              </a:rPr>
              <a:t>Fundamentals of Rule Syntax in Drools</a:t>
            </a:r>
            <a:r>
              <a:rPr lang="en-US" sz="2000" dirty="0">
                <a:ea typeface="+mn-lt"/>
                <a:cs typeface="+mn-lt"/>
              </a:rPr>
              <a:t>: We learned the correct syntax for creating a basic rule in DRL</a:t>
            </a:r>
            <a:endParaRPr lang="en-US" sz="2000">
              <a:ea typeface="Calibri"/>
              <a:cs typeface="Calibri"/>
            </a:endParaRPr>
          </a:p>
          <a:p>
            <a:r>
              <a:rPr lang="en-US" sz="2000" b="1" dirty="0">
                <a:ea typeface="+mn-lt"/>
                <a:cs typeface="+mn-lt"/>
              </a:rPr>
              <a:t>Developing and Testing Rules</a:t>
            </a:r>
            <a:r>
              <a:rPr lang="en-US" sz="2000" dirty="0">
                <a:ea typeface="+mn-lt"/>
                <a:cs typeface="+mn-lt"/>
              </a:rPr>
              <a:t>: We successfully fired our first rule, verifying our system and rule setup</a:t>
            </a:r>
            <a:endParaRPr lang="en-US" sz="2000">
              <a:ea typeface="Calibri"/>
              <a:cs typeface="Calibri"/>
            </a:endParaRPr>
          </a:p>
          <a:p>
            <a:r>
              <a:rPr lang="en-US" sz="2000" b="1" dirty="0">
                <a:ea typeface="+mn-lt"/>
                <a:cs typeface="+mn-lt"/>
              </a:rPr>
              <a:t>Interactive Quizzes and Practical Exercises</a:t>
            </a:r>
            <a:r>
              <a:rPr lang="en-US" sz="2000" dirty="0">
                <a:ea typeface="+mn-lt"/>
                <a:cs typeface="+mn-lt"/>
              </a:rPr>
              <a:t>: To reinforce learning, the module included interactive quizzes and practical exercises.</a:t>
            </a:r>
          </a:p>
          <a:p>
            <a:pPr marL="0" indent="0">
              <a:buNone/>
            </a:pPr>
            <a:r>
              <a:rPr lang="en-US" sz="2000" dirty="0">
                <a:cs typeface="Calibri" panose="020F0502020204030204"/>
              </a:rPr>
              <a:t>We hope you've enjoyed this course so far! Join us next week to delve deeper into the creation and management of Drools Rules!</a:t>
            </a:r>
            <a:endParaRPr lang="en-US" sz="2000" dirty="0">
              <a:ea typeface="Calibri"/>
              <a:cs typeface="Calibri" panose="020F0502020204030204"/>
            </a:endParaRPr>
          </a:p>
        </p:txBody>
      </p:sp>
    </p:spTree>
    <p:extLst>
      <p:ext uri="{BB962C8B-B14F-4D97-AF65-F5344CB8AC3E}">
        <p14:creationId xmlns:p14="http://schemas.microsoft.com/office/powerpoint/2010/main" val="10922858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7B3D43-4E7B-CB9A-16F6-BF81057C9E4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9024FB-1DE6-EB02-FF0C-54F26E734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F3D85A-2735-8CDC-9707-35FF6E9FA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157CD-AA92-31C6-7DE8-00A224246676}"/>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Handshake">
            <a:extLst>
              <a:ext uri="{FF2B5EF4-FFF2-40B4-BE49-F238E27FC236}">
                <a16:creationId xmlns:a16="http://schemas.microsoft.com/office/drawing/2014/main" id="{DB8D1E95-5E51-4AA4-8A45-84554FA587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BC48E921-F492-313D-720B-A3DB2D14F9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5686575C-4880-45A4-08F6-EB957026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3655C2DB-D1B0-7579-EFBE-EA4CB7E97A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FFBF7B5-FA98-BA11-2F6D-84F09091C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839088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7BCD49-F3ED-EE63-7331-A93BC8AA59CA}"/>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orful computer graphics&#10;&#10;Description automatically generated with low confidence">
            <a:extLst>
              <a:ext uri="{FF2B5EF4-FFF2-40B4-BE49-F238E27FC236}">
                <a16:creationId xmlns:a16="http://schemas.microsoft.com/office/drawing/2014/main" id="{DC86B406-09FA-1F6D-DAF8-1564C7D47F04}"/>
              </a:ext>
            </a:extLst>
          </p:cNvPr>
          <p:cNvPicPr>
            <a:picLocks noChangeAspect="1"/>
          </p:cNvPicPr>
          <p:nvPr/>
        </p:nvPicPr>
        <p:blipFill rotWithShape="1">
          <a:blip r:embed="rId3">
            <a:extLst>
              <a:ext uri="{28A0092B-C50C-407E-A947-70E740481C1C}">
                <a14:useLocalDpi xmlns:a14="http://schemas.microsoft.com/office/drawing/2010/main" val="0"/>
              </a:ext>
            </a:extLst>
          </a:blip>
          <a:srcRect l="3944" r="15336" b="1"/>
          <a:stretch/>
        </p:blipFill>
        <p:spPr>
          <a:xfrm>
            <a:off x="2522358" y="10"/>
            <a:ext cx="9669642" cy="6857990"/>
          </a:xfrm>
          <a:prstGeom prst="rect">
            <a:avLst/>
          </a:prstGeom>
        </p:spPr>
      </p:pic>
      <p:sp>
        <p:nvSpPr>
          <p:cNvPr id="38" name="Rectangle 3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C73535-CE56-6F86-8318-A73D30095C01}"/>
              </a:ext>
            </a:extLst>
          </p:cNvPr>
          <p:cNvSpPr>
            <a:spLocks noGrp="1"/>
          </p:cNvSpPr>
          <p:nvPr>
            <p:ph type="ctrTitle"/>
          </p:nvPr>
        </p:nvSpPr>
        <p:spPr>
          <a:xfrm>
            <a:off x="952228" y="743447"/>
            <a:ext cx="3973385" cy="3692028"/>
          </a:xfrm>
          <a:noFill/>
        </p:spPr>
        <p:txBody>
          <a:bodyPr>
            <a:normAutofit/>
          </a:bodyPr>
          <a:lstStyle/>
          <a:p>
            <a:pPr algn="l"/>
            <a:r>
              <a:rPr lang="en-US" sz="2900" b="1" cap="all">
                <a:latin typeface="TW Cen MT"/>
                <a:cs typeface="Calibri Light"/>
              </a:rPr>
              <a:t>DROOLS 8</a:t>
            </a:r>
            <a:br>
              <a:rPr lang="en-US" sz="2900" b="1" cap="all">
                <a:latin typeface="TW Cen MT"/>
                <a:cs typeface="Calibri Light"/>
              </a:rPr>
            </a:br>
            <a:br>
              <a:rPr lang="en-US" sz="2900" b="1" cap="all">
                <a:latin typeface="TW Cen MT"/>
                <a:cs typeface="Calibri Light"/>
              </a:rPr>
            </a:br>
            <a:r>
              <a:rPr lang="en-US" sz="2900" b="1" cap="all">
                <a:latin typeface="TW Cen MT"/>
                <a:cs typeface="Calibri Light"/>
              </a:rPr>
              <a:t>MODULE 04:</a:t>
            </a:r>
            <a:br>
              <a:rPr lang="en-US" sz="2900" b="1" cap="all">
                <a:latin typeface="TW Cen MT"/>
                <a:cs typeface="Calibri Light"/>
              </a:rPr>
            </a:br>
            <a:r>
              <a:rPr lang="en-US" sz="2900" b="1" cap="all">
                <a:latin typeface="TW Cen MT"/>
                <a:cs typeface="Calibri Light"/>
              </a:rPr>
              <a:t>KIE SESSIONS and RULE LOGIC</a:t>
            </a:r>
            <a:br>
              <a:rPr lang="en-US" sz="2900" b="1" cap="all">
                <a:latin typeface="TW Cen MT"/>
                <a:cs typeface="Calibri Light"/>
              </a:rPr>
            </a:br>
            <a:br>
              <a:rPr lang="en-US" sz="2900" b="1" cap="all">
                <a:latin typeface="TW Cen MT"/>
                <a:cs typeface="Calibri Light"/>
              </a:rPr>
            </a:br>
            <a:r>
              <a:rPr lang="en-US" sz="2900" b="1" cap="all">
                <a:latin typeface="TW Cen MT"/>
                <a:cs typeface="Calibri Light"/>
              </a:rPr>
              <a:t>Creating and Running Rules</a:t>
            </a:r>
          </a:p>
        </p:txBody>
      </p:sp>
      <p:sp>
        <p:nvSpPr>
          <p:cNvPr id="3" name="Subtitle 2">
            <a:extLst>
              <a:ext uri="{FF2B5EF4-FFF2-40B4-BE49-F238E27FC236}">
                <a16:creationId xmlns:a16="http://schemas.microsoft.com/office/drawing/2014/main" id="{31EC2E83-397F-A2C9-C63B-87E7C0676A41}"/>
              </a:ext>
            </a:extLst>
          </p:cNvPr>
          <p:cNvSpPr>
            <a:spLocks noGrp="1"/>
          </p:cNvSpPr>
          <p:nvPr>
            <p:ph type="subTitle" idx="1"/>
          </p:nvPr>
        </p:nvSpPr>
        <p:spPr>
          <a:xfrm>
            <a:off x="952229" y="4629234"/>
            <a:ext cx="3973386" cy="1485319"/>
          </a:xfrm>
          <a:noFill/>
        </p:spPr>
        <p:txBody>
          <a:bodyPr vert="horz" lIns="91440" tIns="45720" rIns="91440" bIns="45720" rtlCol="0">
            <a:normAutofit/>
          </a:bodyPr>
          <a:lstStyle/>
          <a:p>
            <a:pPr algn="l"/>
            <a:r>
              <a:rPr lang="en-US" b="1">
                <a:cs typeface="Calibri"/>
              </a:rPr>
              <a:t>Presented by John Paul Franke</a:t>
            </a:r>
            <a:endParaRPr lang="en-US">
              <a:ea typeface="Calibri"/>
              <a:cs typeface="Calibri"/>
            </a:endParaRPr>
          </a:p>
          <a:p>
            <a:pPr algn="l"/>
            <a:endParaRPr lang="en-US">
              <a:ea typeface="Calibri"/>
              <a:cs typeface="Calibri"/>
            </a:endParaRPr>
          </a:p>
        </p:txBody>
      </p:sp>
      <p:sp>
        <p:nvSpPr>
          <p:cNvPr id="4" name="AutoShape 2" descr="Create an image illustrating a digital network of nodes and connections that visually represents the concept of KIE sessions and rule logic in Drools 8. The nodes should be varying shades of blue and red, with intricate lines connecting them, symbolizing the complexity and interconnectivity of rules within a business rules management system. Include abstract digital elements like gears or code snippets to suggest the creation and execution of rules. The composition should be organized and complex, reflecting the sophisticated nature of KIE sessions and rule logic, yet with a sense of clarity and order.">
            <a:extLst>
              <a:ext uri="{FF2B5EF4-FFF2-40B4-BE49-F238E27FC236}">
                <a16:creationId xmlns:a16="http://schemas.microsoft.com/office/drawing/2014/main" id="{A4146DC4-69F8-C1B2-8944-0C4F9BE288BC}"/>
              </a:ext>
            </a:extLst>
          </p:cNvPr>
          <p:cNvSpPr>
            <a:spLocks noChangeAspect="1" noChangeArrowheads="1"/>
          </p:cNvSpPr>
          <p:nvPr/>
        </p:nvSpPr>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100500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C48522-0DCB-2FD9-86A5-5220375AB426}"/>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ED1EEE-2467-93A1-96B4-E28B82282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and white target with arrows&#10;&#10;Description automatically generated">
            <a:extLst>
              <a:ext uri="{FF2B5EF4-FFF2-40B4-BE49-F238E27FC236}">
                <a16:creationId xmlns:a16="http://schemas.microsoft.com/office/drawing/2014/main" id="{8D2DE3E5-FCFE-7B01-4695-95DC6EB796C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29" r="535" b="-1"/>
          <a:stretch/>
        </p:blipFill>
        <p:spPr>
          <a:xfrm>
            <a:off x="1" y="10"/>
            <a:ext cx="9669642" cy="6857990"/>
          </a:xfrm>
          <a:prstGeom prst="rect">
            <a:avLst/>
          </a:prstGeom>
        </p:spPr>
      </p:pic>
      <p:sp>
        <p:nvSpPr>
          <p:cNvPr id="17" name="Rectangle 16">
            <a:extLst>
              <a:ext uri="{FF2B5EF4-FFF2-40B4-BE49-F238E27FC236}">
                <a16:creationId xmlns:a16="http://schemas.microsoft.com/office/drawing/2014/main" id="{C805402C-2307-9870-EC23-1C539AC84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62137A-7652-585D-9120-6840BC3A0DA5}"/>
              </a:ext>
            </a:extLst>
          </p:cNvPr>
          <p:cNvSpPr>
            <a:spLocks noGrp="1"/>
          </p:cNvSpPr>
          <p:nvPr>
            <p:ph type="title"/>
          </p:nvPr>
        </p:nvSpPr>
        <p:spPr>
          <a:xfrm>
            <a:off x="7531610" y="365125"/>
            <a:ext cx="3822189" cy="1899912"/>
          </a:xfrm>
        </p:spPr>
        <p:txBody>
          <a:bodyPr>
            <a:normAutofit/>
          </a:bodyPr>
          <a:lstStyle/>
          <a:p>
            <a:r>
              <a:rPr lang="en-US" sz="4000">
                <a:cs typeface="Calibri Light"/>
              </a:rPr>
              <a:t>Learning Objectives</a:t>
            </a:r>
            <a:endParaRPr lang="en-US" sz="4000"/>
          </a:p>
        </p:txBody>
      </p:sp>
      <p:sp>
        <p:nvSpPr>
          <p:cNvPr id="3" name="Content Placeholder 2">
            <a:extLst>
              <a:ext uri="{FF2B5EF4-FFF2-40B4-BE49-F238E27FC236}">
                <a16:creationId xmlns:a16="http://schemas.microsoft.com/office/drawing/2014/main" id="{8F2F7C3B-F32C-4024-857F-D53635BA0ED8}"/>
              </a:ext>
            </a:extLst>
          </p:cNvPr>
          <p:cNvSpPr>
            <a:spLocks noGrp="1"/>
          </p:cNvSpPr>
          <p:nvPr>
            <p:ph idx="1"/>
          </p:nvPr>
        </p:nvSpPr>
        <p:spPr>
          <a:xfrm>
            <a:off x="7531610" y="2434201"/>
            <a:ext cx="4190698" cy="4183956"/>
          </a:xfrm>
        </p:spPr>
        <p:txBody>
          <a:bodyPr vert="horz" lIns="91440" tIns="45720" rIns="91440" bIns="45720" rtlCol="0" anchor="t">
            <a:normAutofit fontScale="77500" lnSpcReduction="20000"/>
          </a:bodyPr>
          <a:lstStyle/>
          <a:p>
            <a:pPr marL="0" indent="0">
              <a:buNone/>
            </a:pPr>
            <a:r>
              <a:rPr lang="en-US" sz="2100" b="1" dirty="0">
                <a:cs typeface="Calibri" panose="020F0502020204030204"/>
              </a:rPr>
              <a:t>Here are our learning goals for </a:t>
            </a:r>
            <a:r>
              <a:rPr lang="en-US" sz="2100" b="1" dirty="0"/>
              <a:t>this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ts val="1200"/>
              </a:spcAft>
            </a:pPr>
            <a:r>
              <a:rPr kumimoji="0" lang="en-US" altLang="en-US" sz="1800" b="0" i="0" u="none" strike="noStrike" cap="none" normalizeH="0" baseline="0" dirty="0">
                <a:ln>
                  <a:noFill/>
                </a:ln>
                <a:solidFill>
                  <a:srgbClr val="000000"/>
                </a:solidFill>
                <a:effectLst/>
                <a:latin typeface="Helvetica Neue"/>
              </a:rPr>
              <a:t>Understand basic rule creation</a:t>
            </a:r>
          </a:p>
          <a:p>
            <a:pPr eaLnBrk="0" fontAlgn="base" hangingPunct="0">
              <a:lnSpc>
                <a:spcPct val="100000"/>
              </a:lnSpc>
              <a:spcBef>
                <a:spcPct val="0"/>
              </a:spcBef>
              <a:spcAft>
                <a:spcPts val="1200"/>
              </a:spcAft>
            </a:pPr>
            <a:r>
              <a:rPr kumimoji="0" lang="en-US" altLang="en-US" sz="1800" b="0" i="0" u="none" strike="noStrike" cap="none" normalizeH="0" baseline="0" dirty="0">
                <a:ln>
                  <a:noFill/>
                </a:ln>
                <a:solidFill>
                  <a:srgbClr val="000000"/>
                </a:solidFill>
                <a:effectLst/>
                <a:latin typeface="Helvetica Neue"/>
              </a:rPr>
              <a:t>Learn to use logical operators within rules.</a:t>
            </a:r>
          </a:p>
          <a:p>
            <a:pPr eaLnBrk="0" fontAlgn="base" hangingPunct="0">
              <a:lnSpc>
                <a:spcPct val="100000"/>
              </a:lnSpc>
              <a:spcBef>
                <a:spcPct val="0"/>
              </a:spcBef>
              <a:spcAft>
                <a:spcPts val="1200"/>
              </a:spcAft>
            </a:pPr>
            <a:r>
              <a:rPr kumimoji="0" lang="en-US" altLang="en-US" sz="1800" b="0" i="0" u="none" strike="noStrike" cap="none" normalizeH="0" baseline="0" dirty="0">
                <a:ln>
                  <a:noFill/>
                </a:ln>
                <a:solidFill>
                  <a:srgbClr val="000000"/>
                </a:solidFill>
                <a:effectLst/>
                <a:latin typeface="Helvetica Neue"/>
              </a:rPr>
              <a:t>Explore variable binding and usage for detailed reporting.</a:t>
            </a:r>
          </a:p>
          <a:p>
            <a:pPr eaLnBrk="0" fontAlgn="base" hangingPunct="0">
              <a:lnSpc>
                <a:spcPct val="100000"/>
              </a:lnSpc>
              <a:spcBef>
                <a:spcPct val="0"/>
              </a:spcBef>
              <a:spcAft>
                <a:spcPts val="1200"/>
              </a:spcAft>
            </a:pPr>
            <a:r>
              <a:rPr kumimoji="0" lang="en-US" altLang="en-US" sz="1800" b="0" i="0" u="none" strike="noStrike" cap="none" normalizeH="0" baseline="0" dirty="0">
                <a:ln>
                  <a:noFill/>
                </a:ln>
                <a:solidFill>
                  <a:srgbClr val="000000"/>
                </a:solidFill>
                <a:effectLst/>
                <a:latin typeface="Helvetica Neue"/>
              </a:rPr>
              <a:t>Discover how to modify fact object properties using rule variables.</a:t>
            </a:r>
          </a:p>
          <a:p>
            <a:pPr eaLnBrk="0" fontAlgn="base" hangingPunct="0">
              <a:lnSpc>
                <a:spcPct val="100000"/>
              </a:lnSpc>
              <a:spcBef>
                <a:spcPct val="0"/>
              </a:spcBef>
              <a:spcAft>
                <a:spcPts val="1200"/>
              </a:spcAft>
            </a:pPr>
            <a:r>
              <a:rPr kumimoji="0" lang="en-US" altLang="en-US" sz="1800" b="0" i="0" u="none" strike="noStrike" cap="none" normalizeH="0" baseline="0" dirty="0">
                <a:ln>
                  <a:noFill/>
                </a:ln>
                <a:solidFill>
                  <a:srgbClr val="000000"/>
                </a:solidFill>
                <a:effectLst/>
                <a:latin typeface="Helvetica Neue"/>
              </a:rPr>
              <a:t>Understand the concept of inference and the limitations of stateless sessions.</a:t>
            </a:r>
          </a:p>
          <a:p>
            <a:pPr eaLnBrk="0" fontAlgn="base" hangingPunct="0">
              <a:lnSpc>
                <a:spcPct val="100000"/>
              </a:lnSpc>
              <a:spcBef>
                <a:spcPct val="0"/>
              </a:spcBef>
              <a:spcAft>
                <a:spcPts val="1200"/>
              </a:spcAft>
            </a:pPr>
            <a:r>
              <a:rPr kumimoji="0" lang="en-US" altLang="en-US" sz="1800" b="0" i="0" u="none" strike="noStrike" cap="none" normalizeH="0" baseline="0" dirty="0">
                <a:ln>
                  <a:noFill/>
                </a:ln>
                <a:solidFill>
                  <a:srgbClr val="000000"/>
                </a:solidFill>
                <a:effectLst/>
                <a:latin typeface="Helvetica Neue"/>
                <a:cs typeface="Courier New" panose="02070309020205020404" pitchFamily="49" charset="0"/>
              </a:rPr>
              <a:t>Use the </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modify</a:t>
            </a:r>
            <a:r>
              <a:rPr kumimoji="0" lang="en-US" altLang="en-US" sz="1800" b="0" i="0" u="none" strike="noStrike" cap="none" normalizeH="0" baseline="0" dirty="0">
                <a:ln>
                  <a:noFill/>
                </a:ln>
                <a:solidFill>
                  <a:srgbClr val="000000"/>
                </a:solidFill>
                <a:effectLst/>
                <a:latin typeface="Helvetica Neue"/>
              </a:rPr>
              <a:t> keyword to track changes within a session.</a:t>
            </a:r>
            <a:r>
              <a:rPr kumimoji="0" lang="en-US" altLang="en-US" sz="1800" b="1" i="0" u="none" strike="noStrike" cap="none" normalizeH="0" baseline="0" dirty="0">
                <a:ln>
                  <a:noFill/>
                </a:ln>
                <a:solidFill>
                  <a:srgbClr val="000000"/>
                </a:solidFill>
                <a:effectLst/>
                <a:latin typeface="Helvetica Neue"/>
              </a:rPr>
              <a:t> </a:t>
            </a:r>
          </a:p>
          <a:p>
            <a:pPr eaLnBrk="0" fontAlgn="base" hangingPunct="0">
              <a:lnSpc>
                <a:spcPct val="100000"/>
              </a:lnSpc>
              <a:spcBef>
                <a:spcPct val="0"/>
              </a:spcBef>
              <a:spcAft>
                <a:spcPts val="1200"/>
              </a:spcAft>
            </a:pPr>
            <a:r>
              <a:rPr kumimoji="0" lang="en-US" altLang="en-US" sz="1800" b="0" i="0" u="none" strike="noStrike" cap="none" normalizeH="0" baseline="0" dirty="0">
                <a:ln>
                  <a:noFill/>
                </a:ln>
                <a:solidFill>
                  <a:srgbClr val="000000"/>
                </a:solidFill>
                <a:effectLst/>
                <a:latin typeface="Helvetica Neue"/>
              </a:rPr>
              <a:t>Grasp cross-product checks between different fact types.</a:t>
            </a:r>
          </a:p>
          <a:p>
            <a:pPr eaLnBrk="0" fontAlgn="base" hangingPunct="0">
              <a:lnSpc>
                <a:spcPct val="100000"/>
              </a:lnSpc>
              <a:spcBef>
                <a:spcPct val="0"/>
              </a:spcBef>
              <a:spcAft>
                <a:spcPts val="1200"/>
              </a:spcAft>
            </a:pPr>
            <a:r>
              <a:rPr kumimoji="0" lang="en-US" altLang="en-US" sz="1800" b="0" i="0" u="none" strike="noStrike" cap="none" normalizeH="0" baseline="0" dirty="0">
                <a:ln>
                  <a:noFill/>
                </a:ln>
                <a:solidFill>
                  <a:srgbClr val="000000"/>
                </a:solidFill>
                <a:effectLst/>
                <a:latin typeface="Helvetica Neue"/>
              </a:rPr>
              <a:t>Learn strategies to eliminate unnecessary rule firing and enhance efficiency.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indent="0">
              <a:buNone/>
            </a:pPr>
            <a:endParaRPr lang="en-US" sz="1600" dirty="0"/>
          </a:p>
          <a:p>
            <a:pPr marL="0" indent="0">
              <a:buNone/>
            </a:pPr>
            <a:endParaRPr lang="en-US" sz="1600" dirty="0">
              <a:cs typeface="Calibri" panose="020F0502020204030204"/>
            </a:endParaRPr>
          </a:p>
          <a:p>
            <a:pPr marL="0" indent="0">
              <a:buNone/>
            </a:pPr>
            <a:endParaRPr lang="en-US" sz="1600" dirty="0">
              <a:cs typeface="Calibri" panose="020F0502020204030204"/>
            </a:endParaRPr>
          </a:p>
        </p:txBody>
      </p:sp>
    </p:spTree>
    <p:extLst>
      <p:ext uri="{BB962C8B-B14F-4D97-AF65-F5344CB8AC3E}">
        <p14:creationId xmlns:p14="http://schemas.microsoft.com/office/powerpoint/2010/main" val="1845789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47CBD7-0D19-A342-272A-C5961F726F81}"/>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FC864C-9DFC-58C1-725A-FC3B8627D8E2}"/>
              </a:ext>
            </a:extLst>
          </p:cNvPr>
          <p:cNvSpPr>
            <a:spLocks noGrp="1"/>
          </p:cNvSpPr>
          <p:nvPr>
            <p:ph type="title"/>
          </p:nvPr>
        </p:nvSpPr>
        <p:spPr>
          <a:xfrm>
            <a:off x="838199" y="548464"/>
            <a:ext cx="4220612" cy="2228074"/>
          </a:xfrm>
        </p:spPr>
        <p:txBody>
          <a:bodyPr>
            <a:normAutofit/>
          </a:bodyPr>
          <a:lstStyle/>
          <a:p>
            <a:r>
              <a:rPr lang="en-US" sz="4000">
                <a:cs typeface="Calibri Light"/>
              </a:rPr>
              <a:t>History &amp; Evolution of R.E.'s</a:t>
            </a:r>
            <a:endParaRPr lang="en-US" sz="4000"/>
          </a:p>
        </p:txBody>
      </p:sp>
      <p:sp>
        <p:nvSpPr>
          <p:cNvPr id="3" name="Content Placeholder 2">
            <a:extLst>
              <a:ext uri="{FF2B5EF4-FFF2-40B4-BE49-F238E27FC236}">
                <a16:creationId xmlns:a16="http://schemas.microsoft.com/office/drawing/2014/main" id="{0C2DBA17-9662-50EF-789F-4166F5E84F45}"/>
              </a:ext>
            </a:extLst>
          </p:cNvPr>
          <p:cNvSpPr>
            <a:spLocks noGrp="1"/>
          </p:cNvSpPr>
          <p:nvPr>
            <p:ph idx="1"/>
          </p:nvPr>
        </p:nvSpPr>
        <p:spPr>
          <a:xfrm>
            <a:off x="838201" y="2962279"/>
            <a:ext cx="3799425" cy="3143241"/>
          </a:xfrm>
        </p:spPr>
        <p:txBody>
          <a:bodyPr vert="horz" lIns="91440" tIns="45720" rIns="91440" bIns="45720" rtlCol="0">
            <a:normAutofit/>
          </a:bodyPr>
          <a:lstStyle/>
          <a:p>
            <a:pPr marL="0" indent="0">
              <a:buNone/>
            </a:pPr>
            <a:r>
              <a:rPr lang="en-US" sz="1400" b="1">
                <a:ea typeface="+mn-lt"/>
                <a:cs typeface="+mn-lt"/>
              </a:rPr>
              <a:t>Domain Experts Era</a:t>
            </a:r>
            <a:r>
              <a:rPr lang="en-US" sz="1400">
                <a:ea typeface="+mn-lt"/>
                <a:cs typeface="+mn-lt"/>
              </a:rPr>
              <a:t>: In the early days of complex decision-making in business and technology, organizations heavily relied on domain experts. These were individuals with extensive knowledge and experience in specific areas, such as finance, healthcare, or engineering. They made decisions based on their expertise, intuition, and understanding of best practices. However, relying solely on human experts had its limitations, including inconsistency in decision-making and challenges in handling large amounts of data.</a:t>
            </a:r>
            <a:endParaRPr lang="en-US" sz="1400"/>
          </a:p>
        </p:txBody>
      </p:sp>
      <p:pic>
        <p:nvPicPr>
          <p:cNvPr id="4" name="Picture 3" descr="A person in a white coat and goggles pouring liquid into a flask&#10;&#10;Description automatically generated">
            <a:extLst>
              <a:ext uri="{FF2B5EF4-FFF2-40B4-BE49-F238E27FC236}">
                <a16:creationId xmlns:a16="http://schemas.microsoft.com/office/drawing/2014/main" id="{7BA9D234-2E7E-F49E-D499-2C78B1BBBF1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609" b="-2"/>
          <a:stretch/>
        </p:blipFill>
        <p:spPr>
          <a:xfrm>
            <a:off x="5010386" y="10"/>
            <a:ext cx="7181613" cy="6857990"/>
          </a:xfrm>
          <a:prstGeom prst="rect">
            <a:avLst/>
          </a:prstGeom>
          <a:effectLst/>
        </p:spPr>
      </p:pic>
    </p:spTree>
    <p:extLst>
      <p:ext uri="{BB962C8B-B14F-4D97-AF65-F5344CB8AC3E}">
        <p14:creationId xmlns:p14="http://schemas.microsoft.com/office/powerpoint/2010/main" val="37701612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F71EAB-1802-45CA-BF27-5F5BEC0B1BF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B4254-AFD8-71BF-F000-B6284C374582}"/>
              </a:ext>
            </a:extLst>
          </p:cNvPr>
          <p:cNvSpPr>
            <a:spLocks noGrp="1"/>
          </p:cNvSpPr>
          <p:nvPr>
            <p:ph type="title"/>
          </p:nvPr>
        </p:nvSpPr>
        <p:spPr>
          <a:xfrm>
            <a:off x="804672" y="802955"/>
            <a:ext cx="4977976" cy="1454051"/>
          </a:xfrm>
        </p:spPr>
        <p:txBody>
          <a:bodyPr>
            <a:normAutofit/>
          </a:bodyPr>
          <a:lstStyle/>
          <a:p>
            <a:r>
              <a:rPr lang="en-US" sz="3600">
                <a:solidFill>
                  <a:schemeClr val="tx2"/>
                </a:solidFill>
                <a:cs typeface="Calibri Light"/>
              </a:rPr>
              <a:t>Case Study – Health Insurance</a:t>
            </a:r>
            <a:endParaRPr lang="en-US" sz="3600">
              <a:solidFill>
                <a:schemeClr val="tx2"/>
              </a:solidFill>
            </a:endParaRPr>
          </a:p>
        </p:txBody>
      </p:sp>
      <p:sp>
        <p:nvSpPr>
          <p:cNvPr id="3" name="Content Placeholder 2">
            <a:extLst>
              <a:ext uri="{FF2B5EF4-FFF2-40B4-BE49-F238E27FC236}">
                <a16:creationId xmlns:a16="http://schemas.microsoft.com/office/drawing/2014/main" id="{EC3214AF-AEBB-C314-FF29-0723C38D5830}"/>
              </a:ext>
            </a:extLst>
          </p:cNvPr>
          <p:cNvSpPr>
            <a:spLocks noGrp="1"/>
          </p:cNvSpPr>
          <p:nvPr>
            <p:ph idx="1"/>
          </p:nvPr>
        </p:nvSpPr>
        <p:spPr>
          <a:xfrm>
            <a:off x="804672" y="2421682"/>
            <a:ext cx="4977578" cy="3639289"/>
          </a:xfrm>
        </p:spPr>
        <p:txBody>
          <a:bodyPr vert="horz" lIns="91440" tIns="45720" rIns="91440" bIns="45720" rtlCol="0" anchor="ctr">
            <a:normAutofit/>
          </a:bodyPr>
          <a:lstStyle/>
          <a:p>
            <a:pPr marL="0" indent="0">
              <a:buNone/>
            </a:pPr>
            <a:r>
              <a:rPr lang="en-US" sz="1800">
                <a:solidFill>
                  <a:schemeClr val="tx2"/>
                </a:solidFill>
                <a:ea typeface="+mn-lt"/>
                <a:cs typeface="+mn-lt"/>
              </a:rPr>
              <a:t>Our health insurance case study, incorporated into an interactive lab environment, is designed to give you a hands-on experience with Drools, enabling you to see firsthand how business rules can be used to automate complex decision-making processes in a real-world scenario.</a:t>
            </a:r>
          </a:p>
          <a:p>
            <a:pPr marL="0" indent="0">
              <a:buNone/>
            </a:pPr>
            <a:r>
              <a:rPr lang="en-US" sz="1800">
                <a:solidFill>
                  <a:schemeClr val="tx2"/>
                </a:solidFill>
                <a:ea typeface="+mn-lt"/>
                <a:cs typeface="+mn-lt"/>
              </a:rPr>
              <a:t>We will examine the Base Objects and fact objects that comprise the 'facts' or 'data' of our scenario, see how these objects interact with rules, and how they all come together in active KIE sessions.</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tethoscope">
            <a:extLst>
              <a:ext uri="{FF2B5EF4-FFF2-40B4-BE49-F238E27FC236}">
                <a16:creationId xmlns:a16="http://schemas.microsoft.com/office/drawing/2014/main" id="{55510C96-EF02-FAB9-FFEC-6A68C8C752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7909854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ED9AF1-E3EA-3C77-E9D3-AB8C5B947A7A}"/>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0D6772-5550-42D5-B8BC-CDE283656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7DB0DD1-0F30-4B7E-A6DC-3DDA7D5B3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erson standing in front of a large screen with a glowing structure&#10;&#10;Description automatically generated">
            <a:extLst>
              <a:ext uri="{FF2B5EF4-FFF2-40B4-BE49-F238E27FC236}">
                <a16:creationId xmlns:a16="http://schemas.microsoft.com/office/drawing/2014/main" id="{F2D4E2A2-A514-C4C6-98DA-1D84DEF832B0}"/>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1747"/>
          <a:stretch/>
        </p:blipFill>
        <p:spPr>
          <a:xfrm>
            <a:off x="-1" y="10"/>
            <a:ext cx="12192001" cy="6857990"/>
          </a:xfrm>
          <a:prstGeom prst="rect">
            <a:avLst/>
          </a:prstGeom>
        </p:spPr>
      </p:pic>
      <p:sp>
        <p:nvSpPr>
          <p:cNvPr id="2" name="Title 1">
            <a:extLst>
              <a:ext uri="{FF2B5EF4-FFF2-40B4-BE49-F238E27FC236}">
                <a16:creationId xmlns:a16="http://schemas.microsoft.com/office/drawing/2014/main" id="{18038B1C-4F5F-5514-71D1-2A174BE99FFE}"/>
              </a:ext>
            </a:extLst>
          </p:cNvPr>
          <p:cNvSpPr>
            <a:spLocks noGrp="1"/>
          </p:cNvSpPr>
          <p:nvPr>
            <p:ph type="title"/>
          </p:nvPr>
        </p:nvSpPr>
        <p:spPr>
          <a:xfrm>
            <a:off x="838199" y="1671569"/>
            <a:ext cx="4155825" cy="4072044"/>
          </a:xfrm>
        </p:spPr>
        <p:txBody>
          <a:bodyPr anchor="t">
            <a:normAutofit/>
          </a:bodyPr>
          <a:lstStyle/>
          <a:p>
            <a:r>
              <a:rPr lang="en-US">
                <a:solidFill>
                  <a:srgbClr val="FFFFFF"/>
                </a:solidFill>
                <a:cs typeface="Calibri Light"/>
              </a:rPr>
              <a:t>Case Study – Interactive Environment</a:t>
            </a:r>
            <a:endParaRPr lang="en-US">
              <a:solidFill>
                <a:srgbClr val="FFFFFF"/>
              </a:solidFill>
            </a:endParaRPr>
          </a:p>
        </p:txBody>
      </p:sp>
      <p:sp>
        <p:nvSpPr>
          <p:cNvPr id="3" name="Content Placeholder 2">
            <a:extLst>
              <a:ext uri="{FF2B5EF4-FFF2-40B4-BE49-F238E27FC236}">
                <a16:creationId xmlns:a16="http://schemas.microsoft.com/office/drawing/2014/main" id="{3DEADE3F-5C08-571F-C2C6-F41356F157AF}"/>
              </a:ext>
            </a:extLst>
          </p:cNvPr>
          <p:cNvSpPr>
            <a:spLocks noGrp="1"/>
          </p:cNvSpPr>
          <p:nvPr>
            <p:ph idx="1"/>
          </p:nvPr>
        </p:nvSpPr>
        <p:spPr>
          <a:xfrm>
            <a:off x="5186551" y="1671569"/>
            <a:ext cx="6167248" cy="4072044"/>
          </a:xfrm>
        </p:spPr>
        <p:txBody>
          <a:bodyPr vert="horz" lIns="91440" tIns="45720" rIns="91440" bIns="45720" rtlCol="0">
            <a:normAutofit/>
          </a:bodyPr>
          <a:lstStyle/>
          <a:p>
            <a:pPr marL="0" indent="0">
              <a:buNone/>
            </a:pPr>
            <a:r>
              <a:rPr lang="en-US" sz="2000" dirty="0">
                <a:solidFill>
                  <a:srgbClr val="FFFFFF"/>
                </a:solidFill>
                <a:ea typeface="+mn-lt"/>
                <a:cs typeface="+mn-lt"/>
              </a:rPr>
              <a:t>You will also have the chance to get hands-on, alter the environment, create new rules, objects, and sessions, and put your knowledge to practice with lab exercises and challenges.</a:t>
            </a:r>
            <a:endParaRPr lang="en-US" sz="2000" dirty="0">
              <a:solidFill>
                <a:srgbClr val="FFFFFF"/>
              </a:solidFill>
            </a:endParaRPr>
          </a:p>
        </p:txBody>
      </p:sp>
    </p:spTree>
    <p:extLst>
      <p:ext uri="{BB962C8B-B14F-4D97-AF65-F5344CB8AC3E}">
        <p14:creationId xmlns:p14="http://schemas.microsoft.com/office/powerpoint/2010/main" val="21140684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D27AAD-4BBC-B422-4A06-559BE65A871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DFE322-B8B8-0B6D-AD9B-3DD4B8943A73}"/>
              </a:ext>
            </a:extLst>
          </p:cNvPr>
          <p:cNvSpPr>
            <a:spLocks noGrp="1"/>
          </p:cNvSpPr>
          <p:nvPr>
            <p:ph type="title"/>
          </p:nvPr>
        </p:nvSpPr>
        <p:spPr>
          <a:xfrm>
            <a:off x="1046746" y="586822"/>
            <a:ext cx="3560252" cy="1645920"/>
          </a:xfrm>
        </p:spPr>
        <p:txBody>
          <a:bodyPr>
            <a:normAutofit/>
          </a:bodyPr>
          <a:lstStyle/>
          <a:p>
            <a:r>
              <a:rPr lang="en-US" sz="3200">
                <a:cs typeface="Calibri Light"/>
              </a:rPr>
              <a:t>Case Study – First Facts</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E631E70-DC31-7656-2FC5-496CCF02DD75}"/>
              </a:ext>
            </a:extLst>
          </p:cNvPr>
          <p:cNvSpPr>
            <a:spLocks noGrp="1"/>
          </p:cNvSpPr>
          <p:nvPr>
            <p:ph idx="1"/>
          </p:nvPr>
        </p:nvSpPr>
        <p:spPr>
          <a:xfrm>
            <a:off x="5351164" y="586822"/>
            <a:ext cx="6002636" cy="1645920"/>
          </a:xfrm>
        </p:spPr>
        <p:txBody>
          <a:bodyPr vert="horz" lIns="91440" tIns="45720" rIns="91440" bIns="45720" rtlCol="0" anchor="ctr">
            <a:normAutofit/>
          </a:bodyPr>
          <a:lstStyle/>
          <a:p>
            <a:pPr marL="0" indent="0">
              <a:buNone/>
            </a:pPr>
            <a:r>
              <a:rPr lang="en-US" sz="1800" dirty="0">
                <a:cs typeface="Calibri"/>
              </a:rPr>
              <a:t>Meet your clients – these fine folks have submitted health insurance policy applications and have submitted their data, which is represented as attributes in our `Application.java` class. We can base our rules on this information. This is how their info would look as a data table:</a:t>
            </a:r>
          </a:p>
        </p:txBody>
      </p:sp>
      <p:graphicFrame>
        <p:nvGraphicFramePr>
          <p:cNvPr id="5" name="Table 4">
            <a:extLst>
              <a:ext uri="{FF2B5EF4-FFF2-40B4-BE49-F238E27FC236}">
                <a16:creationId xmlns:a16="http://schemas.microsoft.com/office/drawing/2014/main" id="{C76EEA58-911F-D0EC-9866-4C1697015487}"/>
              </a:ext>
            </a:extLst>
          </p:cNvPr>
          <p:cNvGraphicFramePr>
            <a:graphicFrameLocks noGrp="1"/>
          </p:cNvGraphicFramePr>
          <p:nvPr>
            <p:extLst>
              <p:ext uri="{D42A27DB-BD31-4B8C-83A1-F6EECF244321}">
                <p14:modId xmlns:p14="http://schemas.microsoft.com/office/powerpoint/2010/main" val="59986948"/>
              </p:ext>
            </p:extLst>
          </p:nvPr>
        </p:nvGraphicFramePr>
        <p:xfrm>
          <a:off x="557784" y="2811639"/>
          <a:ext cx="11164827" cy="3421224"/>
        </p:xfrm>
        <a:graphic>
          <a:graphicData uri="http://schemas.openxmlformats.org/drawingml/2006/table">
            <a:tbl>
              <a:tblPr firstRow="1" firstCol="1" bandRow="1">
                <a:tableStyleId>{FABFCF23-3B69-468F-B69F-88F6DE6A72F2}</a:tableStyleId>
              </a:tblPr>
              <a:tblGrid>
                <a:gridCol w="1448929">
                  <a:extLst>
                    <a:ext uri="{9D8B030D-6E8A-4147-A177-3AD203B41FA5}">
                      <a16:colId xmlns:a16="http://schemas.microsoft.com/office/drawing/2014/main" val="1651222862"/>
                    </a:ext>
                  </a:extLst>
                </a:gridCol>
                <a:gridCol w="1277682">
                  <a:extLst>
                    <a:ext uri="{9D8B030D-6E8A-4147-A177-3AD203B41FA5}">
                      <a16:colId xmlns:a16="http://schemas.microsoft.com/office/drawing/2014/main" val="11985753"/>
                    </a:ext>
                  </a:extLst>
                </a:gridCol>
                <a:gridCol w="1312468">
                  <a:extLst>
                    <a:ext uri="{9D8B030D-6E8A-4147-A177-3AD203B41FA5}">
                      <a16:colId xmlns:a16="http://schemas.microsoft.com/office/drawing/2014/main" val="2240400485"/>
                    </a:ext>
                  </a:extLst>
                </a:gridCol>
                <a:gridCol w="1140065">
                  <a:extLst>
                    <a:ext uri="{9D8B030D-6E8A-4147-A177-3AD203B41FA5}">
                      <a16:colId xmlns:a16="http://schemas.microsoft.com/office/drawing/2014/main" val="3069627717"/>
                    </a:ext>
                  </a:extLst>
                </a:gridCol>
                <a:gridCol w="1226071">
                  <a:extLst>
                    <a:ext uri="{9D8B030D-6E8A-4147-A177-3AD203B41FA5}">
                      <a16:colId xmlns:a16="http://schemas.microsoft.com/office/drawing/2014/main" val="805912542"/>
                    </a:ext>
                  </a:extLst>
                </a:gridCol>
                <a:gridCol w="1266980">
                  <a:extLst>
                    <a:ext uri="{9D8B030D-6E8A-4147-A177-3AD203B41FA5}">
                      <a16:colId xmlns:a16="http://schemas.microsoft.com/office/drawing/2014/main" val="2921132214"/>
                    </a:ext>
                  </a:extLst>
                </a:gridCol>
                <a:gridCol w="1040490">
                  <a:extLst>
                    <a:ext uri="{9D8B030D-6E8A-4147-A177-3AD203B41FA5}">
                      <a16:colId xmlns:a16="http://schemas.microsoft.com/office/drawing/2014/main" val="3619910648"/>
                    </a:ext>
                  </a:extLst>
                </a:gridCol>
                <a:gridCol w="1226071">
                  <a:extLst>
                    <a:ext uri="{9D8B030D-6E8A-4147-A177-3AD203B41FA5}">
                      <a16:colId xmlns:a16="http://schemas.microsoft.com/office/drawing/2014/main" val="2131226771"/>
                    </a:ext>
                  </a:extLst>
                </a:gridCol>
                <a:gridCol w="1226071">
                  <a:extLst>
                    <a:ext uri="{9D8B030D-6E8A-4147-A177-3AD203B41FA5}">
                      <a16:colId xmlns:a16="http://schemas.microsoft.com/office/drawing/2014/main" val="2375815070"/>
                    </a:ext>
                  </a:extLst>
                </a:gridCol>
              </a:tblGrid>
              <a:tr h="438432">
                <a:tc>
                  <a:txBody>
                    <a:bodyPr/>
                    <a:lstStyle/>
                    <a:p>
                      <a:pPr algn="ctr"/>
                      <a:r>
                        <a:rPr lang="en-US" sz="1600" kern="0" dirty="0">
                          <a:solidFill>
                            <a:srgbClr val="FFFFFF"/>
                          </a:solidFill>
                          <a:effectLst/>
                        </a:rPr>
                        <a:t>Application Number</a:t>
                      </a:r>
                      <a:endParaRPr lang="en-US" sz="1600">
                        <a:solidFill>
                          <a:srgbClr val="FFFFFF"/>
                        </a:solidFill>
                        <a:effectLst/>
                      </a:endParaRPr>
                    </a:p>
                  </a:txBody>
                  <a:tcPr marL="11116" marR="11116" marT="11116" marB="11116" anchor="b"/>
                </a:tc>
                <a:tc>
                  <a:txBody>
                    <a:bodyPr/>
                    <a:lstStyle/>
                    <a:p>
                      <a:pPr algn="ctr"/>
                      <a:r>
                        <a:rPr lang="en-US" sz="1600" kern="0" dirty="0">
                          <a:solidFill>
                            <a:srgbClr val="FFFFFF"/>
                          </a:solidFill>
                          <a:effectLst/>
                        </a:rPr>
                        <a:t>Client Name</a:t>
                      </a:r>
                      <a:endParaRPr lang="en-US" sz="1600">
                        <a:solidFill>
                          <a:srgbClr val="FFFFFF"/>
                        </a:solidFill>
                        <a:effectLst/>
                      </a:endParaRPr>
                    </a:p>
                  </a:txBody>
                  <a:tcPr marL="11116" marR="11116" marT="11116" marB="11116" anchor="b"/>
                </a:tc>
                <a:tc>
                  <a:txBody>
                    <a:bodyPr/>
                    <a:lstStyle/>
                    <a:p>
                      <a:pPr algn="ctr"/>
                      <a:r>
                        <a:rPr lang="en-US" sz="1600" kern="0" dirty="0">
                          <a:solidFill>
                            <a:srgbClr val="FFFFFF"/>
                          </a:solidFill>
                          <a:effectLst/>
                        </a:rPr>
                        <a:t>Client Age</a:t>
                      </a:r>
                      <a:endParaRPr lang="en-US" sz="1600">
                        <a:solidFill>
                          <a:srgbClr val="FFFFFF"/>
                        </a:solidFill>
                        <a:effectLst/>
                      </a:endParaRPr>
                    </a:p>
                  </a:txBody>
                  <a:tcPr marL="11116" marR="11116" marT="11116" marB="11116" anchor="b"/>
                </a:tc>
                <a:tc>
                  <a:txBody>
                    <a:bodyPr/>
                    <a:lstStyle/>
                    <a:p>
                      <a:pPr algn="ctr"/>
                      <a:r>
                        <a:rPr lang="en-US" sz="1600" kern="0" dirty="0">
                          <a:solidFill>
                            <a:srgbClr val="FFFFFF"/>
                          </a:solidFill>
                          <a:effectLst/>
                        </a:rPr>
                        <a:t>P.E.C.</a:t>
                      </a:r>
                      <a:endParaRPr lang="en-US" sz="1600" dirty="0">
                        <a:solidFill>
                          <a:srgbClr val="FFFFFF"/>
                        </a:solidFill>
                        <a:effectLst/>
                      </a:endParaRPr>
                    </a:p>
                  </a:txBody>
                  <a:tcPr marL="11116" marR="11116" marT="11116" marB="11116" anchor="b"/>
                </a:tc>
                <a:tc>
                  <a:txBody>
                    <a:bodyPr/>
                    <a:lstStyle/>
                    <a:p>
                      <a:pPr algn="ctr"/>
                      <a:r>
                        <a:rPr lang="en-US" sz="1600" kern="0" dirty="0">
                          <a:solidFill>
                            <a:srgbClr val="FFFFFF"/>
                          </a:solidFill>
                          <a:effectLst/>
                        </a:rPr>
                        <a:t>Risk</a:t>
                      </a:r>
                      <a:endParaRPr lang="en-US" sz="1600">
                        <a:solidFill>
                          <a:srgbClr val="FFFFFF"/>
                        </a:solidFill>
                        <a:effectLst/>
                      </a:endParaRPr>
                    </a:p>
                  </a:txBody>
                  <a:tcPr marL="11116" marR="11116" marT="11116" marB="11116" anchor="b"/>
                </a:tc>
                <a:tc>
                  <a:txBody>
                    <a:bodyPr/>
                    <a:lstStyle/>
                    <a:p>
                      <a:pPr algn="ctr"/>
                      <a:r>
                        <a:rPr lang="en-US" sz="1600" kern="0" dirty="0">
                          <a:solidFill>
                            <a:srgbClr val="FFFFFF"/>
                          </a:solidFill>
                          <a:effectLst/>
                        </a:rPr>
                        <a:t>Employed</a:t>
                      </a:r>
                      <a:endParaRPr lang="en-US" sz="1600">
                        <a:solidFill>
                          <a:srgbClr val="FFFFFF"/>
                        </a:solidFill>
                        <a:effectLst/>
                      </a:endParaRPr>
                    </a:p>
                  </a:txBody>
                  <a:tcPr marL="11116" marR="11116" marT="11116" marB="11116" anchor="b"/>
                </a:tc>
                <a:tc>
                  <a:txBody>
                    <a:bodyPr/>
                    <a:lstStyle/>
                    <a:p>
                      <a:pPr algn="ctr"/>
                      <a:r>
                        <a:rPr lang="en-US" sz="1600" kern="0" dirty="0">
                          <a:solidFill>
                            <a:srgbClr val="FFFFFF"/>
                          </a:solidFill>
                          <a:effectLst/>
                        </a:rPr>
                        <a:t>BMI</a:t>
                      </a:r>
                      <a:endParaRPr lang="en-US" sz="1600">
                        <a:solidFill>
                          <a:srgbClr val="FFFFFF"/>
                        </a:solidFill>
                        <a:effectLst/>
                      </a:endParaRPr>
                    </a:p>
                  </a:txBody>
                  <a:tcPr marL="11116" marR="11116" marT="11116" marB="11116" anchor="b"/>
                </a:tc>
                <a:tc>
                  <a:txBody>
                    <a:bodyPr/>
                    <a:lstStyle/>
                    <a:p>
                      <a:pPr algn="ctr"/>
                      <a:r>
                        <a:rPr lang="en-US" sz="1600" kern="0" dirty="0">
                          <a:solidFill>
                            <a:srgbClr val="FFFFFF"/>
                          </a:solidFill>
                          <a:effectLst/>
                        </a:rPr>
                        <a:t>Client ID Number</a:t>
                      </a:r>
                      <a:endParaRPr lang="en-US" sz="1600">
                        <a:solidFill>
                          <a:srgbClr val="FFFFFF"/>
                        </a:solidFill>
                        <a:effectLst/>
                      </a:endParaRPr>
                    </a:p>
                  </a:txBody>
                  <a:tcPr marL="11116" marR="11116" marT="11116" marB="11116" anchor="b"/>
                </a:tc>
                <a:tc>
                  <a:txBody>
                    <a:bodyPr/>
                    <a:lstStyle/>
                    <a:p>
                      <a:pPr algn="ctr"/>
                      <a:r>
                        <a:rPr lang="en-US" sz="1600" kern="0" dirty="0">
                          <a:solidFill>
                            <a:srgbClr val="FFFFFF"/>
                          </a:solidFill>
                          <a:effectLst/>
                        </a:rPr>
                        <a:t>Smoker</a:t>
                      </a:r>
                      <a:endParaRPr lang="en-US" sz="1600">
                        <a:solidFill>
                          <a:srgbClr val="FFFFFF"/>
                        </a:solidFill>
                        <a:effectLst/>
                      </a:endParaRPr>
                    </a:p>
                  </a:txBody>
                  <a:tcPr marL="11116" marR="11116" marT="11116" marB="11116" anchor="b"/>
                </a:tc>
                <a:extLst>
                  <a:ext uri="{0D108BD9-81ED-4DB2-BD59-A6C34878D82A}">
                    <a16:rowId xmlns:a16="http://schemas.microsoft.com/office/drawing/2014/main" val="1844622266"/>
                  </a:ext>
                </a:extLst>
              </a:tr>
              <a:tr h="251676">
                <a:tc>
                  <a:txBody>
                    <a:bodyPr/>
                    <a:lstStyle/>
                    <a:p>
                      <a:pPr algn="ctr"/>
                      <a:r>
                        <a:rPr lang="en-US" sz="1400" kern="0" dirty="0">
                          <a:solidFill>
                            <a:srgbClr val="374151"/>
                          </a:solidFill>
                          <a:effectLst/>
                        </a:rPr>
                        <a:t>A-1000</a:t>
                      </a:r>
                      <a:endParaRPr lang="en-US" sz="1400">
                        <a:effectLst/>
                      </a:endParaRPr>
                    </a:p>
                  </a:txBody>
                  <a:tcPr marL="11116" marR="11116" marT="11116" marB="11116" anchor="b"/>
                </a:tc>
                <a:tc>
                  <a:txBody>
                    <a:bodyPr/>
                    <a:lstStyle/>
                    <a:p>
                      <a:pPr algn="ctr"/>
                      <a:r>
                        <a:rPr lang="en-US" sz="1400" kern="0" dirty="0">
                          <a:solidFill>
                            <a:srgbClr val="374151"/>
                          </a:solidFill>
                          <a:effectLst/>
                        </a:rPr>
                        <a:t>James Smith</a:t>
                      </a:r>
                      <a:endParaRPr lang="en-US" sz="1400">
                        <a:effectLst/>
                      </a:endParaRPr>
                    </a:p>
                  </a:txBody>
                  <a:tcPr marL="11116" marR="11116" marT="11116" marB="11116" anchor="b"/>
                </a:tc>
                <a:tc>
                  <a:txBody>
                    <a:bodyPr/>
                    <a:lstStyle/>
                    <a:p>
                      <a:pPr algn="ctr"/>
                      <a:r>
                        <a:rPr lang="en-US" sz="1400" kern="0" dirty="0">
                          <a:solidFill>
                            <a:srgbClr val="374151"/>
                          </a:solidFill>
                          <a:effectLst/>
                        </a:rPr>
                        <a:t>52</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High</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21</a:t>
                      </a:r>
                      <a:endParaRPr lang="en-US" sz="1400">
                        <a:effectLst/>
                      </a:endParaRPr>
                    </a:p>
                  </a:txBody>
                  <a:tcPr marL="11116" marR="11116" marT="11116" marB="11116" anchor="b"/>
                </a:tc>
                <a:tc>
                  <a:txBody>
                    <a:bodyPr/>
                    <a:lstStyle/>
                    <a:p>
                      <a:pPr algn="ctr"/>
                      <a:r>
                        <a:rPr lang="en-US" sz="1400" kern="0" dirty="0">
                          <a:solidFill>
                            <a:srgbClr val="374151"/>
                          </a:solidFill>
                          <a:effectLst/>
                        </a:rPr>
                        <a:t>ID-100</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extLst>
                  <a:ext uri="{0D108BD9-81ED-4DB2-BD59-A6C34878D82A}">
                    <a16:rowId xmlns:a16="http://schemas.microsoft.com/office/drawing/2014/main" val="1733417317"/>
                  </a:ext>
                </a:extLst>
              </a:tr>
              <a:tr h="251676">
                <a:tc>
                  <a:txBody>
                    <a:bodyPr/>
                    <a:lstStyle/>
                    <a:p>
                      <a:pPr algn="ctr"/>
                      <a:r>
                        <a:rPr lang="en-US" sz="1400" kern="0" dirty="0">
                          <a:solidFill>
                            <a:srgbClr val="374151"/>
                          </a:solidFill>
                          <a:effectLst/>
                        </a:rPr>
                        <a:t>A-1001</a:t>
                      </a:r>
                      <a:endParaRPr lang="en-US" sz="1400">
                        <a:effectLst/>
                      </a:endParaRPr>
                    </a:p>
                  </a:txBody>
                  <a:tcPr marL="11116" marR="11116" marT="11116" marB="11116" anchor="b"/>
                </a:tc>
                <a:tc>
                  <a:txBody>
                    <a:bodyPr/>
                    <a:lstStyle/>
                    <a:p>
                      <a:pPr algn="ctr"/>
                      <a:r>
                        <a:rPr lang="en-US" sz="1400" kern="0" dirty="0">
                          <a:solidFill>
                            <a:srgbClr val="374151"/>
                          </a:solidFill>
                          <a:effectLst/>
                        </a:rPr>
                        <a:t>Maria Smith</a:t>
                      </a:r>
                      <a:endParaRPr lang="en-US" sz="1400">
                        <a:effectLst/>
                      </a:endParaRPr>
                    </a:p>
                  </a:txBody>
                  <a:tcPr marL="11116" marR="11116" marT="11116" marB="11116" anchor="b"/>
                </a:tc>
                <a:tc>
                  <a:txBody>
                    <a:bodyPr/>
                    <a:lstStyle/>
                    <a:p>
                      <a:pPr algn="ctr"/>
                      <a:r>
                        <a:rPr lang="en-US" sz="1400" kern="0" dirty="0">
                          <a:solidFill>
                            <a:srgbClr val="374151"/>
                          </a:solidFill>
                          <a:effectLst/>
                        </a:rPr>
                        <a:t>56</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Medium</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23</a:t>
                      </a:r>
                      <a:endParaRPr lang="en-US" sz="1400">
                        <a:effectLst/>
                      </a:endParaRPr>
                    </a:p>
                  </a:txBody>
                  <a:tcPr marL="11116" marR="11116" marT="11116" marB="11116" anchor="b"/>
                </a:tc>
                <a:tc>
                  <a:txBody>
                    <a:bodyPr/>
                    <a:lstStyle/>
                    <a:p>
                      <a:pPr algn="ctr"/>
                      <a:r>
                        <a:rPr lang="en-US" sz="1400" kern="0" dirty="0">
                          <a:solidFill>
                            <a:srgbClr val="374151"/>
                          </a:solidFill>
                          <a:effectLst/>
                        </a:rPr>
                        <a:t>ID-101</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extLst>
                  <a:ext uri="{0D108BD9-81ED-4DB2-BD59-A6C34878D82A}">
                    <a16:rowId xmlns:a16="http://schemas.microsoft.com/office/drawing/2014/main" val="3340164330"/>
                  </a:ext>
                </a:extLst>
              </a:tr>
              <a:tr h="251676">
                <a:tc>
                  <a:txBody>
                    <a:bodyPr/>
                    <a:lstStyle/>
                    <a:p>
                      <a:pPr algn="ctr"/>
                      <a:r>
                        <a:rPr lang="en-US" sz="1400" kern="0" dirty="0">
                          <a:solidFill>
                            <a:srgbClr val="374151"/>
                          </a:solidFill>
                          <a:effectLst/>
                        </a:rPr>
                        <a:t>A-1002</a:t>
                      </a:r>
                      <a:endParaRPr lang="en-US" sz="1400">
                        <a:effectLst/>
                      </a:endParaRPr>
                    </a:p>
                  </a:txBody>
                  <a:tcPr marL="11116" marR="11116" marT="11116" marB="11116" anchor="b"/>
                </a:tc>
                <a:tc>
                  <a:txBody>
                    <a:bodyPr/>
                    <a:lstStyle/>
                    <a:p>
                      <a:pPr algn="ctr"/>
                      <a:r>
                        <a:rPr lang="en-US" sz="1400" kern="0" dirty="0">
                          <a:solidFill>
                            <a:srgbClr val="374151"/>
                          </a:solidFill>
                          <a:effectLst/>
                        </a:rPr>
                        <a:t>Robert Johnson</a:t>
                      </a:r>
                      <a:endParaRPr lang="en-US" sz="1400">
                        <a:effectLst/>
                      </a:endParaRPr>
                    </a:p>
                  </a:txBody>
                  <a:tcPr marL="11116" marR="11116" marT="11116" marB="11116" anchor="b"/>
                </a:tc>
                <a:tc>
                  <a:txBody>
                    <a:bodyPr/>
                    <a:lstStyle/>
                    <a:p>
                      <a:pPr algn="ctr"/>
                      <a:r>
                        <a:rPr lang="en-US" sz="1400" kern="0" dirty="0">
                          <a:solidFill>
                            <a:srgbClr val="374151"/>
                          </a:solidFill>
                          <a:effectLst/>
                        </a:rPr>
                        <a:t>38</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High</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25</a:t>
                      </a:r>
                      <a:endParaRPr lang="en-US" sz="1400">
                        <a:effectLst/>
                      </a:endParaRPr>
                    </a:p>
                  </a:txBody>
                  <a:tcPr marL="11116" marR="11116" marT="11116" marB="11116" anchor="b"/>
                </a:tc>
                <a:tc>
                  <a:txBody>
                    <a:bodyPr/>
                    <a:lstStyle/>
                    <a:p>
                      <a:pPr algn="ctr"/>
                      <a:r>
                        <a:rPr lang="en-US" sz="1400" kern="0" dirty="0">
                          <a:solidFill>
                            <a:srgbClr val="374151"/>
                          </a:solidFill>
                          <a:effectLst/>
                        </a:rPr>
                        <a:t>ID-102</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extLst>
                  <a:ext uri="{0D108BD9-81ED-4DB2-BD59-A6C34878D82A}">
                    <a16:rowId xmlns:a16="http://schemas.microsoft.com/office/drawing/2014/main" val="2524719047"/>
                  </a:ext>
                </a:extLst>
              </a:tr>
              <a:tr h="251676">
                <a:tc>
                  <a:txBody>
                    <a:bodyPr/>
                    <a:lstStyle/>
                    <a:p>
                      <a:pPr algn="ctr"/>
                      <a:r>
                        <a:rPr lang="en-US" sz="1400" kern="0" dirty="0">
                          <a:solidFill>
                            <a:srgbClr val="374151"/>
                          </a:solidFill>
                          <a:effectLst/>
                        </a:rPr>
                        <a:t>A-1003</a:t>
                      </a:r>
                      <a:endParaRPr lang="en-US" sz="1400">
                        <a:effectLst/>
                      </a:endParaRPr>
                    </a:p>
                  </a:txBody>
                  <a:tcPr marL="11116" marR="11116" marT="11116" marB="11116" anchor="b"/>
                </a:tc>
                <a:tc>
                  <a:txBody>
                    <a:bodyPr/>
                    <a:lstStyle/>
                    <a:p>
                      <a:pPr algn="ctr"/>
                      <a:r>
                        <a:rPr lang="en-US" sz="1400" kern="0" dirty="0">
                          <a:solidFill>
                            <a:srgbClr val="374151"/>
                          </a:solidFill>
                          <a:effectLst/>
                        </a:rPr>
                        <a:t>Linda Johnson</a:t>
                      </a:r>
                      <a:endParaRPr lang="en-US" sz="1400">
                        <a:effectLst/>
                      </a:endParaRPr>
                    </a:p>
                  </a:txBody>
                  <a:tcPr marL="11116" marR="11116" marT="11116" marB="11116" anchor="b"/>
                </a:tc>
                <a:tc>
                  <a:txBody>
                    <a:bodyPr/>
                    <a:lstStyle/>
                    <a:p>
                      <a:pPr algn="ctr"/>
                      <a:r>
                        <a:rPr lang="en-US" sz="1400" kern="0" dirty="0">
                          <a:solidFill>
                            <a:srgbClr val="374151"/>
                          </a:solidFill>
                          <a:effectLst/>
                        </a:rPr>
                        <a:t>36</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Low</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32</a:t>
                      </a:r>
                      <a:endParaRPr lang="en-US" sz="1400">
                        <a:effectLst/>
                      </a:endParaRPr>
                    </a:p>
                  </a:txBody>
                  <a:tcPr marL="11116" marR="11116" marT="11116" marB="11116" anchor="b"/>
                </a:tc>
                <a:tc>
                  <a:txBody>
                    <a:bodyPr/>
                    <a:lstStyle/>
                    <a:p>
                      <a:pPr algn="ctr"/>
                      <a:r>
                        <a:rPr lang="en-US" sz="1400" kern="0" dirty="0">
                          <a:solidFill>
                            <a:srgbClr val="374151"/>
                          </a:solidFill>
                          <a:effectLst/>
                        </a:rPr>
                        <a:t>ID-103</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extLst>
                  <a:ext uri="{0D108BD9-81ED-4DB2-BD59-A6C34878D82A}">
                    <a16:rowId xmlns:a16="http://schemas.microsoft.com/office/drawing/2014/main" val="717536875"/>
                  </a:ext>
                </a:extLst>
              </a:tr>
              <a:tr h="251676">
                <a:tc>
                  <a:txBody>
                    <a:bodyPr/>
                    <a:lstStyle/>
                    <a:p>
                      <a:pPr algn="ctr"/>
                      <a:r>
                        <a:rPr lang="en-US" sz="1400" kern="0" dirty="0">
                          <a:solidFill>
                            <a:srgbClr val="374151"/>
                          </a:solidFill>
                          <a:effectLst/>
                        </a:rPr>
                        <a:t>A-1004</a:t>
                      </a:r>
                      <a:endParaRPr lang="en-US" sz="1400">
                        <a:effectLst/>
                      </a:endParaRPr>
                    </a:p>
                  </a:txBody>
                  <a:tcPr marL="11116" marR="11116" marT="11116" marB="11116" anchor="b"/>
                </a:tc>
                <a:tc>
                  <a:txBody>
                    <a:bodyPr/>
                    <a:lstStyle/>
                    <a:p>
                      <a:pPr algn="ctr"/>
                      <a:r>
                        <a:rPr lang="en-US" sz="1400" kern="0" dirty="0">
                          <a:solidFill>
                            <a:srgbClr val="374151"/>
                          </a:solidFill>
                          <a:effectLst/>
                        </a:rPr>
                        <a:t>Michael Johnson</a:t>
                      </a:r>
                      <a:endParaRPr lang="en-US" sz="1400">
                        <a:effectLst/>
                      </a:endParaRPr>
                    </a:p>
                  </a:txBody>
                  <a:tcPr marL="11116" marR="11116" marT="11116" marB="11116" anchor="b"/>
                </a:tc>
                <a:tc>
                  <a:txBody>
                    <a:bodyPr/>
                    <a:lstStyle/>
                    <a:p>
                      <a:pPr algn="ctr"/>
                      <a:r>
                        <a:rPr lang="en-US" sz="1400" kern="0" dirty="0">
                          <a:solidFill>
                            <a:srgbClr val="374151"/>
                          </a:solidFill>
                          <a:effectLst/>
                        </a:rPr>
                        <a:t>16</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Low</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20</a:t>
                      </a:r>
                      <a:endParaRPr lang="en-US" sz="1400">
                        <a:effectLst/>
                      </a:endParaRPr>
                    </a:p>
                  </a:txBody>
                  <a:tcPr marL="11116" marR="11116" marT="11116" marB="11116" anchor="b"/>
                </a:tc>
                <a:tc>
                  <a:txBody>
                    <a:bodyPr/>
                    <a:lstStyle/>
                    <a:p>
                      <a:pPr algn="ctr"/>
                      <a:r>
                        <a:rPr lang="en-US" sz="1400" kern="0" dirty="0">
                          <a:solidFill>
                            <a:srgbClr val="374151"/>
                          </a:solidFill>
                          <a:effectLst/>
                        </a:rPr>
                        <a:t>ID-104</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extLst>
                  <a:ext uri="{0D108BD9-81ED-4DB2-BD59-A6C34878D82A}">
                    <a16:rowId xmlns:a16="http://schemas.microsoft.com/office/drawing/2014/main" val="3541126070"/>
                  </a:ext>
                </a:extLst>
              </a:tr>
              <a:tr h="438432">
                <a:tc>
                  <a:txBody>
                    <a:bodyPr/>
                    <a:lstStyle/>
                    <a:p>
                      <a:pPr algn="ctr"/>
                      <a:r>
                        <a:rPr lang="en-US" sz="1400" kern="0" dirty="0">
                          <a:solidFill>
                            <a:srgbClr val="374151"/>
                          </a:solidFill>
                          <a:effectLst/>
                        </a:rPr>
                        <a:t>A-1005</a:t>
                      </a:r>
                      <a:endParaRPr lang="en-US" sz="1400">
                        <a:effectLst/>
                      </a:endParaRPr>
                    </a:p>
                  </a:txBody>
                  <a:tcPr marL="11116" marR="11116" marT="11116" marB="11116" anchor="b"/>
                </a:tc>
                <a:tc>
                  <a:txBody>
                    <a:bodyPr/>
                    <a:lstStyle/>
                    <a:p>
                      <a:pPr algn="ctr"/>
                      <a:r>
                        <a:rPr lang="en-US" sz="1400" kern="0" dirty="0">
                          <a:solidFill>
                            <a:srgbClr val="374151"/>
                          </a:solidFill>
                          <a:effectLst/>
                        </a:rPr>
                        <a:t>Elizabeth Anderson</a:t>
                      </a:r>
                      <a:endParaRPr lang="en-US" sz="1400">
                        <a:effectLst/>
                      </a:endParaRPr>
                    </a:p>
                  </a:txBody>
                  <a:tcPr marL="11116" marR="11116" marT="11116" marB="11116" anchor="b"/>
                </a:tc>
                <a:tc>
                  <a:txBody>
                    <a:bodyPr/>
                    <a:lstStyle/>
                    <a:p>
                      <a:pPr algn="ctr"/>
                      <a:r>
                        <a:rPr lang="en-US" sz="1400" kern="0" dirty="0">
                          <a:solidFill>
                            <a:srgbClr val="374151"/>
                          </a:solidFill>
                          <a:effectLst/>
                        </a:rPr>
                        <a:t>27</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Medium</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27</a:t>
                      </a:r>
                      <a:endParaRPr lang="en-US" sz="1400">
                        <a:effectLst/>
                      </a:endParaRPr>
                    </a:p>
                  </a:txBody>
                  <a:tcPr marL="11116" marR="11116" marT="11116" marB="11116" anchor="b"/>
                </a:tc>
                <a:tc>
                  <a:txBody>
                    <a:bodyPr/>
                    <a:lstStyle/>
                    <a:p>
                      <a:pPr algn="ctr"/>
                      <a:r>
                        <a:rPr lang="en-US" sz="1400" kern="0" dirty="0">
                          <a:solidFill>
                            <a:srgbClr val="374151"/>
                          </a:solidFill>
                          <a:effectLst/>
                        </a:rPr>
                        <a:t>ID-105</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extLst>
                  <a:ext uri="{0D108BD9-81ED-4DB2-BD59-A6C34878D82A}">
                    <a16:rowId xmlns:a16="http://schemas.microsoft.com/office/drawing/2014/main" val="3552371755"/>
                  </a:ext>
                </a:extLst>
              </a:tr>
              <a:tr h="251676">
                <a:tc>
                  <a:txBody>
                    <a:bodyPr/>
                    <a:lstStyle/>
                    <a:p>
                      <a:pPr algn="ctr"/>
                      <a:r>
                        <a:rPr lang="en-US" sz="1400" kern="0" dirty="0">
                          <a:solidFill>
                            <a:srgbClr val="374151"/>
                          </a:solidFill>
                          <a:effectLst/>
                        </a:rPr>
                        <a:t>A-1006</a:t>
                      </a:r>
                      <a:endParaRPr lang="en-US" sz="1400">
                        <a:effectLst/>
                      </a:endParaRPr>
                    </a:p>
                  </a:txBody>
                  <a:tcPr marL="11116" marR="11116" marT="11116" marB="11116" anchor="b"/>
                </a:tc>
                <a:tc>
                  <a:txBody>
                    <a:bodyPr/>
                    <a:lstStyle/>
                    <a:p>
                      <a:pPr algn="ctr"/>
                      <a:r>
                        <a:rPr lang="en-US" sz="1400" kern="0" dirty="0">
                          <a:solidFill>
                            <a:srgbClr val="374151"/>
                          </a:solidFill>
                          <a:effectLst/>
                        </a:rPr>
                        <a:t>David </a:t>
                      </a:r>
                      <a:r>
                        <a:rPr lang="en-US" sz="1400" kern="0" err="1">
                          <a:solidFill>
                            <a:srgbClr val="374151"/>
                          </a:solidFill>
                          <a:effectLst/>
                        </a:rPr>
                        <a:t>Lrr</a:t>
                      </a:r>
                      <a:endParaRPr lang="en-US" sz="1400">
                        <a:effectLst/>
                      </a:endParaRPr>
                    </a:p>
                  </a:txBody>
                  <a:tcPr marL="11116" marR="11116" marT="11116" marB="11116" anchor="b"/>
                </a:tc>
                <a:tc>
                  <a:txBody>
                    <a:bodyPr/>
                    <a:lstStyle/>
                    <a:p>
                      <a:pPr algn="ctr"/>
                      <a:r>
                        <a:rPr lang="en-US" sz="1400" kern="0" dirty="0">
                          <a:solidFill>
                            <a:srgbClr val="374151"/>
                          </a:solidFill>
                          <a:effectLst/>
                        </a:rPr>
                        <a:t>63</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High</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31</a:t>
                      </a:r>
                      <a:endParaRPr lang="en-US" sz="1400">
                        <a:effectLst/>
                      </a:endParaRPr>
                    </a:p>
                  </a:txBody>
                  <a:tcPr marL="11116" marR="11116" marT="11116" marB="11116" anchor="b"/>
                </a:tc>
                <a:tc>
                  <a:txBody>
                    <a:bodyPr/>
                    <a:lstStyle/>
                    <a:p>
                      <a:pPr algn="ctr"/>
                      <a:r>
                        <a:rPr lang="en-US" sz="1400" kern="0" dirty="0">
                          <a:solidFill>
                            <a:srgbClr val="374151"/>
                          </a:solidFill>
                          <a:effectLst/>
                        </a:rPr>
                        <a:t>ID-106</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extLst>
                  <a:ext uri="{0D108BD9-81ED-4DB2-BD59-A6C34878D82A}">
                    <a16:rowId xmlns:a16="http://schemas.microsoft.com/office/drawing/2014/main" val="371495297"/>
                  </a:ext>
                </a:extLst>
              </a:tr>
              <a:tr h="251676">
                <a:tc>
                  <a:txBody>
                    <a:bodyPr/>
                    <a:lstStyle/>
                    <a:p>
                      <a:pPr algn="ctr"/>
                      <a:r>
                        <a:rPr lang="en-US" sz="1400" kern="0" dirty="0">
                          <a:solidFill>
                            <a:srgbClr val="374151"/>
                          </a:solidFill>
                          <a:effectLst/>
                        </a:rPr>
                        <a:t>A-1007</a:t>
                      </a:r>
                      <a:endParaRPr lang="en-US" sz="1400">
                        <a:effectLst/>
                      </a:endParaRPr>
                    </a:p>
                  </a:txBody>
                  <a:tcPr marL="11116" marR="11116" marT="11116" marB="11116" anchor="b"/>
                </a:tc>
                <a:tc>
                  <a:txBody>
                    <a:bodyPr/>
                    <a:lstStyle/>
                    <a:p>
                      <a:pPr algn="ctr"/>
                      <a:r>
                        <a:rPr lang="en-US" sz="1400" kern="0" dirty="0">
                          <a:solidFill>
                            <a:srgbClr val="374151"/>
                          </a:solidFill>
                          <a:effectLst/>
                        </a:rPr>
                        <a:t>Emily Taylor</a:t>
                      </a:r>
                      <a:endParaRPr lang="en-US" sz="1400">
                        <a:effectLst/>
                      </a:endParaRPr>
                    </a:p>
                  </a:txBody>
                  <a:tcPr marL="11116" marR="11116" marT="11116" marB="11116" anchor="b"/>
                </a:tc>
                <a:tc>
                  <a:txBody>
                    <a:bodyPr/>
                    <a:lstStyle/>
                    <a:p>
                      <a:pPr algn="ctr"/>
                      <a:r>
                        <a:rPr lang="en-US" sz="1400" kern="0" dirty="0">
                          <a:solidFill>
                            <a:srgbClr val="374151"/>
                          </a:solidFill>
                          <a:effectLst/>
                        </a:rPr>
                        <a:t>80</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Low</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18</a:t>
                      </a:r>
                      <a:endParaRPr lang="en-US" sz="1400">
                        <a:effectLst/>
                      </a:endParaRPr>
                    </a:p>
                  </a:txBody>
                  <a:tcPr marL="11116" marR="11116" marT="11116" marB="11116" anchor="b"/>
                </a:tc>
                <a:tc>
                  <a:txBody>
                    <a:bodyPr/>
                    <a:lstStyle/>
                    <a:p>
                      <a:pPr algn="ctr"/>
                      <a:r>
                        <a:rPr lang="en-US" sz="1400" kern="0" dirty="0">
                          <a:solidFill>
                            <a:srgbClr val="374151"/>
                          </a:solidFill>
                          <a:effectLst/>
                        </a:rPr>
                        <a:t>ID-107</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extLst>
                  <a:ext uri="{0D108BD9-81ED-4DB2-BD59-A6C34878D82A}">
                    <a16:rowId xmlns:a16="http://schemas.microsoft.com/office/drawing/2014/main" val="824682794"/>
                  </a:ext>
                </a:extLst>
              </a:tr>
              <a:tr h="251676">
                <a:tc>
                  <a:txBody>
                    <a:bodyPr/>
                    <a:lstStyle/>
                    <a:p>
                      <a:pPr algn="ctr"/>
                      <a:r>
                        <a:rPr lang="en-US" sz="1400" kern="0" dirty="0">
                          <a:solidFill>
                            <a:srgbClr val="374151"/>
                          </a:solidFill>
                          <a:effectLst/>
                        </a:rPr>
                        <a:t>A-1008</a:t>
                      </a:r>
                      <a:endParaRPr lang="en-US" sz="1400">
                        <a:effectLst/>
                      </a:endParaRPr>
                    </a:p>
                  </a:txBody>
                  <a:tcPr marL="11116" marR="11116" marT="11116" marB="11116" anchor="b"/>
                </a:tc>
                <a:tc>
                  <a:txBody>
                    <a:bodyPr/>
                    <a:lstStyle/>
                    <a:p>
                      <a:pPr algn="ctr"/>
                      <a:r>
                        <a:rPr lang="en-US" sz="1400" kern="0" dirty="0">
                          <a:solidFill>
                            <a:srgbClr val="374151"/>
                          </a:solidFill>
                          <a:effectLst/>
                        </a:rPr>
                        <a:t>William Brown</a:t>
                      </a:r>
                      <a:endParaRPr lang="en-US" sz="1400">
                        <a:effectLst/>
                      </a:endParaRPr>
                    </a:p>
                  </a:txBody>
                  <a:tcPr marL="11116" marR="11116" marT="11116" marB="11116" anchor="b"/>
                </a:tc>
                <a:tc>
                  <a:txBody>
                    <a:bodyPr/>
                    <a:lstStyle/>
                    <a:p>
                      <a:pPr algn="ctr"/>
                      <a:r>
                        <a:rPr lang="en-US" sz="1400" kern="0" dirty="0">
                          <a:solidFill>
                            <a:srgbClr val="374151"/>
                          </a:solidFill>
                          <a:effectLst/>
                        </a:rPr>
                        <a:t>21</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Low</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tc>
                  <a:txBody>
                    <a:bodyPr/>
                    <a:lstStyle/>
                    <a:p>
                      <a:pPr algn="ctr"/>
                      <a:r>
                        <a:rPr lang="en-US" sz="1400" kern="0" dirty="0">
                          <a:solidFill>
                            <a:srgbClr val="374151"/>
                          </a:solidFill>
                          <a:effectLst/>
                        </a:rPr>
                        <a:t>28</a:t>
                      </a:r>
                      <a:endParaRPr lang="en-US" sz="1400">
                        <a:effectLst/>
                      </a:endParaRPr>
                    </a:p>
                  </a:txBody>
                  <a:tcPr marL="11116" marR="11116" marT="11116" marB="11116" anchor="b"/>
                </a:tc>
                <a:tc>
                  <a:txBody>
                    <a:bodyPr/>
                    <a:lstStyle/>
                    <a:p>
                      <a:pPr algn="ctr"/>
                      <a:r>
                        <a:rPr lang="en-US" sz="1400" kern="0" dirty="0">
                          <a:solidFill>
                            <a:srgbClr val="374151"/>
                          </a:solidFill>
                          <a:effectLst/>
                        </a:rPr>
                        <a:t>ID-108</a:t>
                      </a:r>
                      <a:endParaRPr lang="en-US" sz="1400">
                        <a:effectLst/>
                      </a:endParaRPr>
                    </a:p>
                  </a:txBody>
                  <a:tcPr marL="11116" marR="11116" marT="11116" marB="11116" anchor="b"/>
                </a:tc>
                <a:tc>
                  <a:txBody>
                    <a:bodyPr/>
                    <a:lstStyle/>
                    <a:p>
                      <a:pPr algn="ctr"/>
                      <a:r>
                        <a:rPr lang="en-US" sz="1400" kern="0" dirty="0">
                          <a:solidFill>
                            <a:srgbClr val="374151"/>
                          </a:solidFill>
                          <a:effectLst/>
                        </a:rPr>
                        <a:t>True</a:t>
                      </a:r>
                      <a:endParaRPr lang="en-US" sz="1400">
                        <a:effectLst/>
                      </a:endParaRPr>
                    </a:p>
                  </a:txBody>
                  <a:tcPr marL="11116" marR="11116" marT="11116" marB="11116" anchor="b"/>
                </a:tc>
                <a:extLst>
                  <a:ext uri="{0D108BD9-81ED-4DB2-BD59-A6C34878D82A}">
                    <a16:rowId xmlns:a16="http://schemas.microsoft.com/office/drawing/2014/main" val="3215197671"/>
                  </a:ext>
                </a:extLst>
              </a:tr>
              <a:tr h="438432">
                <a:tc>
                  <a:txBody>
                    <a:bodyPr/>
                    <a:lstStyle/>
                    <a:p>
                      <a:pPr algn="ctr"/>
                      <a:r>
                        <a:rPr lang="en-US" sz="1400" kern="0" dirty="0">
                          <a:solidFill>
                            <a:srgbClr val="374151"/>
                          </a:solidFill>
                          <a:effectLst/>
                        </a:rPr>
                        <a:t>A-1009</a:t>
                      </a:r>
                      <a:endParaRPr lang="en-US" sz="1400">
                        <a:effectLst/>
                      </a:endParaRPr>
                    </a:p>
                  </a:txBody>
                  <a:tcPr marL="11116" marR="11116" marT="11116" marB="11116" anchor="b"/>
                </a:tc>
                <a:tc>
                  <a:txBody>
                    <a:bodyPr/>
                    <a:lstStyle/>
                    <a:p>
                      <a:pPr algn="ctr"/>
                      <a:r>
                        <a:rPr lang="en-US" sz="1400" kern="0" dirty="0">
                          <a:solidFill>
                            <a:srgbClr val="374151"/>
                          </a:solidFill>
                          <a:effectLst/>
                        </a:rPr>
                        <a:t>Jessica Thompson</a:t>
                      </a:r>
                      <a:endParaRPr lang="en-US" sz="1400">
                        <a:effectLst/>
                      </a:endParaRPr>
                    </a:p>
                  </a:txBody>
                  <a:tcPr marL="11116" marR="11116" marT="11116" marB="11116" anchor="b"/>
                </a:tc>
                <a:tc>
                  <a:txBody>
                    <a:bodyPr/>
                    <a:lstStyle/>
                    <a:p>
                      <a:pPr algn="ctr"/>
                      <a:r>
                        <a:rPr lang="en-US" sz="1400" kern="0" dirty="0">
                          <a:solidFill>
                            <a:srgbClr val="374151"/>
                          </a:solidFill>
                          <a:effectLst/>
                        </a:rPr>
                        <a:t>71</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Medium</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tc>
                  <a:txBody>
                    <a:bodyPr/>
                    <a:lstStyle/>
                    <a:p>
                      <a:pPr algn="ctr"/>
                      <a:r>
                        <a:rPr lang="en-US" sz="1400" kern="0" dirty="0">
                          <a:solidFill>
                            <a:srgbClr val="374151"/>
                          </a:solidFill>
                          <a:effectLst/>
                        </a:rPr>
                        <a:t>23</a:t>
                      </a:r>
                      <a:endParaRPr lang="en-US" sz="1400">
                        <a:effectLst/>
                      </a:endParaRPr>
                    </a:p>
                  </a:txBody>
                  <a:tcPr marL="11116" marR="11116" marT="11116" marB="11116" anchor="b"/>
                </a:tc>
                <a:tc>
                  <a:txBody>
                    <a:bodyPr/>
                    <a:lstStyle/>
                    <a:p>
                      <a:pPr algn="ctr"/>
                      <a:r>
                        <a:rPr lang="en-US" sz="1400" kern="0" dirty="0">
                          <a:solidFill>
                            <a:srgbClr val="374151"/>
                          </a:solidFill>
                          <a:effectLst/>
                        </a:rPr>
                        <a:t>ID-110</a:t>
                      </a:r>
                      <a:endParaRPr lang="en-US" sz="1400">
                        <a:effectLst/>
                      </a:endParaRPr>
                    </a:p>
                  </a:txBody>
                  <a:tcPr marL="11116" marR="11116" marT="11116" marB="11116" anchor="b"/>
                </a:tc>
                <a:tc>
                  <a:txBody>
                    <a:bodyPr/>
                    <a:lstStyle/>
                    <a:p>
                      <a:pPr algn="ctr"/>
                      <a:r>
                        <a:rPr lang="en-US" sz="1400" kern="0" dirty="0">
                          <a:solidFill>
                            <a:srgbClr val="374151"/>
                          </a:solidFill>
                          <a:effectLst/>
                        </a:rPr>
                        <a:t>False</a:t>
                      </a:r>
                      <a:endParaRPr lang="en-US" sz="1400">
                        <a:effectLst/>
                      </a:endParaRPr>
                    </a:p>
                  </a:txBody>
                  <a:tcPr marL="11116" marR="11116" marT="11116" marB="11116" anchor="b"/>
                </a:tc>
                <a:extLst>
                  <a:ext uri="{0D108BD9-81ED-4DB2-BD59-A6C34878D82A}">
                    <a16:rowId xmlns:a16="http://schemas.microsoft.com/office/drawing/2014/main" val="1023296342"/>
                  </a:ext>
                </a:extLst>
              </a:tr>
            </a:tbl>
          </a:graphicData>
        </a:graphic>
      </p:graphicFrame>
    </p:spTree>
    <p:extLst>
      <p:ext uri="{BB962C8B-B14F-4D97-AF65-F5344CB8AC3E}">
        <p14:creationId xmlns:p14="http://schemas.microsoft.com/office/powerpoint/2010/main" val="36557202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C780B8-ACBC-7147-A7F9-19C5E65C3D11}"/>
            </a:ext>
          </a:extLst>
        </p:cNvPr>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alculus formula">
            <a:extLst>
              <a:ext uri="{FF2B5EF4-FFF2-40B4-BE49-F238E27FC236}">
                <a16:creationId xmlns:a16="http://schemas.microsoft.com/office/drawing/2014/main" id="{74640AD7-E65B-6CD3-0C0E-5209F02A546A}"/>
              </a:ext>
            </a:extLst>
          </p:cNvPr>
          <p:cNvPicPr>
            <a:picLocks noChangeAspect="1"/>
          </p:cNvPicPr>
          <p:nvPr/>
        </p:nvPicPr>
        <p:blipFill rotWithShape="1">
          <a:blip r:embed="rId2"/>
          <a:srcRect l="13539" r="8000" b="-12"/>
          <a:stretch/>
        </p:blipFill>
        <p:spPr>
          <a:xfrm>
            <a:off x="20" y="1666568"/>
            <a:ext cx="6106195" cy="5191432"/>
          </a:xfrm>
          <a:prstGeom prst="rect">
            <a:avLst/>
          </a:prstGeom>
        </p:spPr>
      </p:pic>
      <p:sp useBgFill="1">
        <p:nvSpPr>
          <p:cNvPr id="19" name="Rectangle 18">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E7065-48E8-3D79-16B3-8CA3ECB81C19}"/>
              </a:ext>
            </a:extLst>
          </p:cNvPr>
          <p:cNvSpPr>
            <a:spLocks noGrp="1"/>
          </p:cNvSpPr>
          <p:nvPr>
            <p:ph type="title"/>
          </p:nvPr>
        </p:nvSpPr>
        <p:spPr>
          <a:xfrm>
            <a:off x="761801" y="352766"/>
            <a:ext cx="10591999" cy="1023584"/>
          </a:xfrm>
        </p:spPr>
        <p:txBody>
          <a:bodyPr>
            <a:normAutofit/>
          </a:bodyPr>
          <a:lstStyle/>
          <a:p>
            <a:r>
              <a:rPr lang="en-US" sz="4000">
                <a:cs typeface="Calibri Light"/>
              </a:rPr>
              <a:t>DRL – Basic Operators</a:t>
            </a:r>
          </a:p>
        </p:txBody>
      </p:sp>
      <p:sp>
        <p:nvSpPr>
          <p:cNvPr id="3" name="Content Placeholder 2">
            <a:extLst>
              <a:ext uri="{FF2B5EF4-FFF2-40B4-BE49-F238E27FC236}">
                <a16:creationId xmlns:a16="http://schemas.microsoft.com/office/drawing/2014/main" id="{82BD93F4-616B-5903-6AC3-184CD7BA7544}"/>
              </a:ext>
            </a:extLst>
          </p:cNvPr>
          <p:cNvSpPr>
            <a:spLocks noGrp="1"/>
          </p:cNvSpPr>
          <p:nvPr>
            <p:ph idx="1"/>
          </p:nvPr>
        </p:nvSpPr>
        <p:spPr>
          <a:xfrm>
            <a:off x="6803408" y="2249766"/>
            <a:ext cx="4550391" cy="4070303"/>
          </a:xfrm>
        </p:spPr>
        <p:txBody>
          <a:bodyPr vert="horz" lIns="91440" tIns="45720" rIns="91440" bIns="45720" rtlCol="0" anchor="ctr">
            <a:normAutofit/>
          </a:bodyPr>
          <a:lstStyle/>
          <a:p>
            <a:pPr>
              <a:buNone/>
            </a:pPr>
            <a:r>
              <a:rPr lang="en-US" sz="1400" b="1"/>
              <a:t>Comparison Operators</a:t>
            </a:r>
            <a:endParaRPr lang="en-US" sz="1400"/>
          </a:p>
          <a:p>
            <a:pPr>
              <a:buFont typeface="Arial"/>
              <a:buChar char="•"/>
            </a:pPr>
            <a:r>
              <a:rPr lang="en-US" sz="1400" b="1">
                <a:latin typeface="Consolas"/>
                <a:ea typeface="+mn-lt"/>
                <a:cs typeface="+mn-lt"/>
              </a:rPr>
              <a:t>==</a:t>
            </a:r>
            <a:r>
              <a:rPr lang="en-US" sz="1400">
                <a:ea typeface="+mn-lt"/>
                <a:cs typeface="+mn-lt"/>
              </a:rPr>
              <a:t> (equals)</a:t>
            </a:r>
            <a:endParaRPr lang="en-US" sz="1400">
              <a:cs typeface="Calibri"/>
            </a:endParaRPr>
          </a:p>
          <a:p>
            <a:pPr>
              <a:buFont typeface="Arial"/>
              <a:buChar char="•"/>
            </a:pPr>
            <a:r>
              <a:rPr lang="en-US" sz="1400" b="1">
                <a:latin typeface="Consolas"/>
                <a:ea typeface="+mn-lt"/>
                <a:cs typeface="+mn-lt"/>
              </a:rPr>
              <a:t>!=</a:t>
            </a:r>
            <a:r>
              <a:rPr lang="en-US" sz="1400">
                <a:ea typeface="+mn-lt"/>
                <a:cs typeface="+mn-lt"/>
              </a:rPr>
              <a:t> (not equals)</a:t>
            </a:r>
            <a:endParaRPr lang="en-US" sz="1400"/>
          </a:p>
          <a:p>
            <a:pPr>
              <a:buFont typeface="Arial"/>
              <a:buChar char="•"/>
            </a:pPr>
            <a:r>
              <a:rPr lang="en-US" sz="1400" b="1">
                <a:latin typeface="Consolas"/>
                <a:ea typeface="+mn-lt"/>
                <a:cs typeface="+mn-lt"/>
              </a:rPr>
              <a:t>&lt;</a:t>
            </a:r>
            <a:r>
              <a:rPr lang="en-US" sz="1400">
                <a:ea typeface="+mn-lt"/>
                <a:cs typeface="+mn-lt"/>
              </a:rPr>
              <a:t> (less than)</a:t>
            </a:r>
            <a:endParaRPr lang="en-US" sz="1400"/>
          </a:p>
          <a:p>
            <a:pPr>
              <a:buFont typeface="Arial"/>
              <a:buChar char="•"/>
            </a:pPr>
            <a:r>
              <a:rPr lang="en-US" sz="1400" b="1">
                <a:latin typeface="Consolas"/>
                <a:ea typeface="+mn-lt"/>
                <a:cs typeface="+mn-lt"/>
              </a:rPr>
              <a:t>&lt;=</a:t>
            </a:r>
            <a:r>
              <a:rPr lang="en-US" sz="1400">
                <a:ea typeface="+mn-lt"/>
                <a:cs typeface="+mn-lt"/>
              </a:rPr>
              <a:t> (less than or equal to)</a:t>
            </a:r>
            <a:endParaRPr lang="en-US" sz="1400"/>
          </a:p>
          <a:p>
            <a:pPr>
              <a:buFont typeface="Arial"/>
              <a:buChar char="•"/>
            </a:pPr>
            <a:r>
              <a:rPr lang="en-US" sz="1400" b="1">
                <a:latin typeface="Consolas"/>
                <a:ea typeface="+mn-lt"/>
                <a:cs typeface="+mn-lt"/>
              </a:rPr>
              <a:t>&gt;</a:t>
            </a:r>
            <a:r>
              <a:rPr lang="en-US" sz="1400">
                <a:ea typeface="+mn-lt"/>
                <a:cs typeface="+mn-lt"/>
              </a:rPr>
              <a:t> (greater than)</a:t>
            </a:r>
            <a:endParaRPr lang="en-US" sz="1400"/>
          </a:p>
          <a:p>
            <a:pPr>
              <a:buFont typeface="Arial"/>
              <a:buChar char="•"/>
            </a:pPr>
            <a:r>
              <a:rPr lang="en-US" sz="1400" b="1">
                <a:latin typeface="Consolas"/>
                <a:ea typeface="+mn-lt"/>
                <a:cs typeface="+mn-lt"/>
              </a:rPr>
              <a:t>&gt;=</a:t>
            </a:r>
            <a:r>
              <a:rPr lang="en-US" sz="1400">
                <a:ea typeface="+mn-lt"/>
                <a:cs typeface="+mn-lt"/>
              </a:rPr>
              <a:t> (greater than or equal to)</a:t>
            </a:r>
            <a:endParaRPr lang="en-US" sz="1400"/>
          </a:p>
          <a:p>
            <a:pPr marL="0" indent="0">
              <a:buNone/>
            </a:pPr>
            <a:r>
              <a:rPr lang="en-US" sz="1400" b="1"/>
              <a:t>Logical Operators</a:t>
            </a:r>
            <a:endParaRPr lang="en-US" sz="1400">
              <a:cs typeface="Calibri" panose="020F0502020204030204"/>
            </a:endParaRPr>
          </a:p>
          <a:p>
            <a:pPr>
              <a:buFont typeface="Arial"/>
              <a:buChar char="•"/>
            </a:pPr>
            <a:r>
              <a:rPr lang="en-US" sz="1400" b="1">
                <a:latin typeface="Consolas"/>
                <a:ea typeface="+mn-lt"/>
                <a:cs typeface="+mn-lt"/>
              </a:rPr>
              <a:t>&amp;&amp;</a:t>
            </a:r>
            <a:r>
              <a:rPr lang="en-US" sz="1400">
                <a:ea typeface="+mn-lt"/>
                <a:cs typeface="+mn-lt"/>
              </a:rPr>
              <a:t> (logical AND)</a:t>
            </a:r>
            <a:endParaRPr lang="en-US" sz="1400"/>
          </a:p>
          <a:p>
            <a:pPr>
              <a:buFont typeface="Arial"/>
              <a:buChar char="•"/>
            </a:pPr>
            <a:r>
              <a:rPr lang="en-US" sz="1400">
                <a:latin typeface="Calibri"/>
                <a:ea typeface="+mn-lt"/>
                <a:cs typeface="+mn-lt"/>
              </a:rPr>
              <a:t>, (alternative AND)</a:t>
            </a:r>
          </a:p>
          <a:p>
            <a:pPr>
              <a:buFont typeface="Arial"/>
              <a:buChar char="•"/>
            </a:pPr>
            <a:r>
              <a:rPr lang="en-US" sz="1400" b="1">
                <a:latin typeface="Consolas"/>
                <a:ea typeface="+mn-lt"/>
                <a:cs typeface="+mn-lt"/>
              </a:rPr>
              <a:t>||</a:t>
            </a:r>
            <a:r>
              <a:rPr lang="en-US" sz="1400">
                <a:ea typeface="+mn-lt"/>
                <a:cs typeface="+mn-lt"/>
              </a:rPr>
              <a:t> (logical OR)</a:t>
            </a:r>
            <a:endParaRPr lang="en-US" sz="1400"/>
          </a:p>
          <a:p>
            <a:pPr>
              <a:buFont typeface="Arial"/>
              <a:buChar char="•"/>
            </a:pPr>
            <a:r>
              <a:rPr lang="en-US" sz="1400" b="1">
                <a:latin typeface="Consolas"/>
                <a:ea typeface="+mn-lt"/>
                <a:cs typeface="+mn-lt"/>
              </a:rPr>
              <a:t>not</a:t>
            </a:r>
            <a:r>
              <a:rPr lang="en-US" sz="1400">
                <a:ea typeface="+mn-lt"/>
                <a:cs typeface="+mn-lt"/>
              </a:rPr>
              <a:t> (negation)</a:t>
            </a:r>
            <a:endParaRPr lang="en-US" sz="1400"/>
          </a:p>
          <a:p>
            <a:pPr marL="0" indent="0">
              <a:buNone/>
            </a:pPr>
            <a:endParaRPr lang="en-US" sz="1400">
              <a:ea typeface="Calibri" panose="020F0502020204030204"/>
              <a:cs typeface="Calibri" panose="020F0502020204030204"/>
            </a:endParaRPr>
          </a:p>
        </p:txBody>
      </p:sp>
    </p:spTree>
    <p:extLst>
      <p:ext uri="{BB962C8B-B14F-4D97-AF65-F5344CB8AC3E}">
        <p14:creationId xmlns:p14="http://schemas.microsoft.com/office/powerpoint/2010/main" val="10072658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D97D33-ED45-774A-FB20-48B73DBD9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98545-1FCA-1318-C17A-1B45DAA3AD12}"/>
              </a:ext>
            </a:extLst>
          </p:cNvPr>
          <p:cNvSpPr>
            <a:spLocks noGrp="1"/>
          </p:cNvSpPr>
          <p:nvPr>
            <p:ph type="title"/>
          </p:nvPr>
        </p:nvSpPr>
        <p:spPr>
          <a:xfrm>
            <a:off x="876693" y="741391"/>
            <a:ext cx="4355265" cy="1616203"/>
          </a:xfrm>
        </p:spPr>
        <p:txBody>
          <a:bodyPr anchor="b">
            <a:normAutofit/>
          </a:bodyPr>
          <a:lstStyle/>
          <a:p>
            <a:r>
              <a:rPr lang="en-US" sz="3200">
                <a:latin typeface="calibri light"/>
                <a:cs typeface="calibri light"/>
              </a:rPr>
              <a:t>Case Study – Lesson 01: </a:t>
            </a:r>
            <a:r>
              <a:rPr lang="en-US" sz="3200">
                <a:cs typeface="Calibri Light"/>
              </a:rPr>
              <a:t>Stateless Sessions</a:t>
            </a:r>
          </a:p>
        </p:txBody>
      </p:sp>
      <p:sp>
        <p:nvSpPr>
          <p:cNvPr id="3" name="Content Placeholder 2">
            <a:extLst>
              <a:ext uri="{FF2B5EF4-FFF2-40B4-BE49-F238E27FC236}">
                <a16:creationId xmlns:a16="http://schemas.microsoft.com/office/drawing/2014/main" id="{A2414318-7D20-9D1D-91E9-47CC494F85F1}"/>
              </a:ext>
            </a:extLst>
          </p:cNvPr>
          <p:cNvSpPr>
            <a:spLocks noGrp="1"/>
          </p:cNvSpPr>
          <p:nvPr>
            <p:ph idx="1"/>
          </p:nvPr>
        </p:nvSpPr>
        <p:spPr>
          <a:xfrm>
            <a:off x="876692" y="2533476"/>
            <a:ext cx="4355265" cy="3447832"/>
          </a:xfrm>
        </p:spPr>
        <p:txBody>
          <a:bodyPr vert="horz" lIns="91440" tIns="45720" rIns="91440" bIns="45720" rtlCol="0" anchor="t">
            <a:normAutofit/>
          </a:bodyPr>
          <a:lstStyle/>
          <a:p>
            <a:pPr marL="0" indent="0">
              <a:buNone/>
            </a:pPr>
            <a:r>
              <a:rPr lang="en-US" sz="2000">
                <a:ea typeface="+mn-lt"/>
                <a:cs typeface="+mn-lt"/>
              </a:rPr>
              <a:t>Stateless Knowledge Sessions in Drools are used when there is no requirement for a rule engine session to maintain state over time. This makes it ideal for scenarios where each execution of the rules is independent of previous or future executions.</a:t>
            </a:r>
            <a:endParaRPr lang="en-US" sz="2000">
              <a:ea typeface="Calibri" panose="020F0502020204030204"/>
              <a:cs typeface="Calibri" panose="020F0502020204030204"/>
            </a:endParaRPr>
          </a:p>
        </p:txBody>
      </p:sp>
      <p:pic>
        <p:nvPicPr>
          <p:cNvPr id="5" name="Picture 4" descr="Abstract blurred public library with bookshelves">
            <a:extLst>
              <a:ext uri="{FF2B5EF4-FFF2-40B4-BE49-F238E27FC236}">
                <a16:creationId xmlns:a16="http://schemas.microsoft.com/office/drawing/2014/main" id="{EA646527-A914-8BF3-5B58-85B08557F91E}"/>
              </a:ext>
            </a:extLst>
          </p:cNvPr>
          <p:cNvPicPr>
            <a:picLocks noChangeAspect="1"/>
          </p:cNvPicPr>
          <p:nvPr/>
        </p:nvPicPr>
        <p:blipFill rotWithShape="1">
          <a:blip r:embed="rId2"/>
          <a:srcRect l="9373" r="31297" b="4"/>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7200029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A2B712-BBD4-4799-FAAE-47E0D893C3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84D6FC-BF5F-55F2-B1EE-245C24AAF460}"/>
              </a:ext>
            </a:extLst>
          </p:cNvPr>
          <p:cNvSpPr>
            <a:spLocks noGrp="1"/>
          </p:cNvSpPr>
          <p:nvPr>
            <p:ph idx="1"/>
          </p:nvPr>
        </p:nvSpPr>
        <p:spPr>
          <a:xfrm>
            <a:off x="857154" y="423322"/>
            <a:ext cx="5479719" cy="5798960"/>
          </a:xfrm>
        </p:spPr>
        <p:txBody>
          <a:bodyPr vert="horz" lIns="91440" tIns="45720" rIns="91440" bIns="45720" rtlCol="0" anchor="t">
            <a:noAutofit/>
          </a:bodyPr>
          <a:lstStyle/>
          <a:p>
            <a:pPr marL="0" indent="0">
              <a:buNone/>
            </a:pPr>
            <a:r>
              <a:rPr lang="en-US" sz="1600" dirty="0">
                <a:ea typeface="+mn-lt"/>
                <a:cs typeface="+mn-lt"/>
              </a:rPr>
              <a:t>Here are some common use-cases for stateless KIE (Knowledge Is Everything) sessions in Drools:</a:t>
            </a:r>
          </a:p>
          <a:p>
            <a:pPr>
              <a:buFont typeface="Arial"/>
              <a:buChar char="•"/>
            </a:pPr>
            <a:r>
              <a:rPr lang="en-US" sz="1600" b="1" dirty="0">
                <a:ea typeface="+mn-lt"/>
                <a:cs typeface="+mn-lt"/>
              </a:rPr>
              <a:t>Single Transaction Scenarios</a:t>
            </a:r>
            <a:r>
              <a:rPr lang="en-US" sz="1600" dirty="0">
                <a:ea typeface="+mn-lt"/>
                <a:cs typeface="+mn-lt"/>
              </a:rPr>
              <a:t>: In applications where rules are evaluated in a single transaction or operation, without the need for retaining session state across transactions.</a:t>
            </a:r>
            <a:endParaRPr lang="en-US" sz="1600">
              <a:cs typeface="Calibri"/>
            </a:endParaRPr>
          </a:p>
          <a:p>
            <a:pPr>
              <a:buFont typeface="Arial"/>
              <a:buChar char="•"/>
            </a:pPr>
            <a:r>
              <a:rPr lang="en-US" sz="1600" b="1" dirty="0">
                <a:ea typeface="+mn-lt"/>
                <a:cs typeface="+mn-lt"/>
              </a:rPr>
              <a:t>Stateless Computations</a:t>
            </a:r>
            <a:r>
              <a:rPr lang="en-US" sz="1600" dirty="0">
                <a:ea typeface="+mn-lt"/>
                <a:cs typeface="+mn-lt"/>
              </a:rPr>
              <a:t>: For scenarios where the rules do not rely on the previous state of the session, making each invocation independent.</a:t>
            </a:r>
            <a:endParaRPr lang="en-US" sz="1600">
              <a:cs typeface="Calibri"/>
            </a:endParaRPr>
          </a:p>
          <a:p>
            <a:pPr>
              <a:buFont typeface="Arial"/>
              <a:buChar char="•"/>
            </a:pPr>
            <a:r>
              <a:rPr lang="en-US" sz="1600" b="1" dirty="0">
                <a:ea typeface="+mn-lt"/>
                <a:cs typeface="+mn-lt"/>
              </a:rPr>
              <a:t>Batch Processing</a:t>
            </a:r>
            <a:r>
              <a:rPr lang="en-US" sz="1600" dirty="0">
                <a:ea typeface="+mn-lt"/>
                <a:cs typeface="+mn-lt"/>
              </a:rPr>
              <a:t>: Useful in batch processing jobs where a large number of business rule transactions are processed in a single operation, and there is no need to keep state between individual transactions.</a:t>
            </a:r>
            <a:endParaRPr lang="en-US" sz="1600">
              <a:cs typeface="Calibri"/>
            </a:endParaRPr>
          </a:p>
          <a:p>
            <a:r>
              <a:rPr lang="en-US" sz="1600" b="1">
                <a:ea typeface="+mn-lt"/>
                <a:cs typeface="+mn-lt"/>
              </a:rPr>
              <a:t>Rule-Based Calculations</a:t>
            </a:r>
            <a:r>
              <a:rPr lang="en-US" sz="1600">
                <a:ea typeface="+mn-lt"/>
                <a:cs typeface="+mn-lt"/>
              </a:rPr>
              <a:t>: For performing calculations or data manipulations where the outcome is determined solely by the current set of facts and rules, and prior states are irrelevant.</a:t>
            </a:r>
            <a:endParaRPr lang="en-US" sz="1600" dirty="0">
              <a:ea typeface="+mn-lt"/>
              <a:cs typeface="+mn-lt"/>
            </a:endParaRPr>
          </a:p>
          <a:p>
            <a:r>
              <a:rPr lang="en-US" sz="1600" b="1" dirty="0">
                <a:ea typeface="+mn-lt"/>
                <a:cs typeface="+mn-lt"/>
              </a:rPr>
              <a:t>Content Routing</a:t>
            </a:r>
            <a:r>
              <a:rPr lang="en-US" sz="1600" dirty="0">
                <a:ea typeface="+mn-lt"/>
                <a:cs typeface="+mn-lt"/>
              </a:rPr>
              <a:t>: For applications that use rules to route content or messages based on their content, without requiring knowledge of past messages.</a:t>
            </a:r>
            <a:endParaRPr lang="en-US" sz="1600" dirty="0">
              <a:ea typeface="Calibri" panose="020F0502020204030204"/>
              <a:cs typeface="Calibri" panose="020F0502020204030204"/>
            </a:endParaRPr>
          </a:p>
        </p:txBody>
      </p:sp>
      <p:pic>
        <p:nvPicPr>
          <p:cNvPr id="6" name="Picture 5" descr="Exclamation mark on a yellow background">
            <a:extLst>
              <a:ext uri="{FF2B5EF4-FFF2-40B4-BE49-F238E27FC236}">
                <a16:creationId xmlns:a16="http://schemas.microsoft.com/office/drawing/2014/main" id="{0B02AB19-5454-6E9A-0797-17D0705DAF88}"/>
              </a:ext>
            </a:extLst>
          </p:cNvPr>
          <p:cNvPicPr>
            <a:picLocks noChangeAspect="1"/>
          </p:cNvPicPr>
          <p:nvPr/>
        </p:nvPicPr>
        <p:blipFill rotWithShape="1">
          <a:blip r:embed="rId2"/>
          <a:srcRect l="29626" r="16557" b="4"/>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52971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B94576-6C66-4ABA-CEB2-7E5F8DFEE56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B1CFD-4744-A911-0C61-B9E16E64FF0E}"/>
              </a:ext>
            </a:extLst>
          </p:cNvPr>
          <p:cNvSpPr>
            <a:spLocks noGrp="1"/>
          </p:cNvSpPr>
          <p:nvPr>
            <p:ph type="title"/>
          </p:nvPr>
        </p:nvSpPr>
        <p:spPr>
          <a:xfrm>
            <a:off x="1171074" y="1396686"/>
            <a:ext cx="3240506" cy="4064628"/>
          </a:xfrm>
        </p:spPr>
        <p:txBody>
          <a:bodyPr>
            <a:normAutofit/>
          </a:bodyPr>
          <a:lstStyle/>
          <a:p>
            <a:r>
              <a:rPr lang="en-US">
                <a:solidFill>
                  <a:srgbClr val="FFFFFF"/>
                </a:solidFill>
                <a:cs typeface="Calibri Light"/>
              </a:rPr>
              <a:t>Case Study – Lesson 01</a:t>
            </a:r>
            <a:endParaRPr lang="en-US">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E53EA8-7E23-8813-DED8-2E6A32C9E205}"/>
              </a:ext>
            </a:extLst>
          </p:cNvPr>
          <p:cNvSpPr>
            <a:spLocks noGrp="1"/>
          </p:cNvSpPr>
          <p:nvPr>
            <p:ph idx="1"/>
          </p:nvPr>
        </p:nvSpPr>
        <p:spPr>
          <a:xfrm>
            <a:off x="5370153" y="1526033"/>
            <a:ext cx="5536397" cy="3935281"/>
          </a:xfrm>
        </p:spPr>
        <p:txBody>
          <a:bodyPr vert="horz" lIns="91440" tIns="45720" rIns="91440" bIns="45720" rtlCol="0">
            <a:normAutofit/>
          </a:bodyPr>
          <a:lstStyle/>
          <a:p>
            <a:pPr marL="0" indent="0">
              <a:buNone/>
            </a:pPr>
            <a:r>
              <a:rPr lang="en-US">
                <a:ea typeface="Calibri" panose="020F0502020204030204"/>
                <a:cs typeface="Calibri" panose="020F0502020204030204"/>
              </a:rPr>
              <a:t>Let's jump into our health insurance Case Study lab environment and explore basic rule creation and the running/execution of stateless sessions</a:t>
            </a:r>
          </a:p>
        </p:txBody>
      </p:sp>
    </p:spTree>
    <p:extLst>
      <p:ext uri="{BB962C8B-B14F-4D97-AF65-F5344CB8AC3E}">
        <p14:creationId xmlns:p14="http://schemas.microsoft.com/office/powerpoint/2010/main" val="860355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B55052-3A3C-61D2-A23F-B8E10CABE78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446E4-6F4C-12CD-25D5-4306868FE2F6}"/>
              </a:ext>
            </a:extLst>
          </p:cNvPr>
          <p:cNvSpPr>
            <a:spLocks noGrp="1"/>
          </p:cNvSpPr>
          <p:nvPr>
            <p:ph type="title"/>
          </p:nvPr>
        </p:nvSpPr>
        <p:spPr>
          <a:xfrm>
            <a:off x="640080" y="325369"/>
            <a:ext cx="4368602" cy="1956841"/>
          </a:xfrm>
        </p:spPr>
        <p:txBody>
          <a:bodyPr anchor="b">
            <a:normAutofit/>
          </a:bodyPr>
          <a:lstStyle/>
          <a:p>
            <a:r>
              <a:rPr lang="en-US" sz="5400">
                <a:cs typeface="Calibri Light"/>
              </a:rPr>
              <a:t>Inference</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6DEA27-F99E-4C39-102E-2142C7AF7C74}"/>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a:ea typeface="+mn-lt"/>
                <a:cs typeface="+mn-lt"/>
              </a:rPr>
              <a:t>"Inference" refers to the ability of a rule engine to deduce or conclude new information based on the existing set of facts and rules without being explicitly programmed to do so. This feature allows Drools to dynamically adapt its decision-making process as new facts are introduced or existing facts are modified</a:t>
            </a:r>
            <a:endParaRPr lang="en-US" sz="2200"/>
          </a:p>
        </p:txBody>
      </p:sp>
      <p:pic>
        <p:nvPicPr>
          <p:cNvPr id="5" name="Picture 4" descr="Light bulb on yellow background with sketched light beams and cord">
            <a:extLst>
              <a:ext uri="{FF2B5EF4-FFF2-40B4-BE49-F238E27FC236}">
                <a16:creationId xmlns:a16="http://schemas.microsoft.com/office/drawing/2014/main" id="{53AC687A-E532-A450-E305-6D4BDE6FDCF1}"/>
              </a:ext>
            </a:extLst>
          </p:cNvPr>
          <p:cNvPicPr>
            <a:picLocks noChangeAspect="1"/>
          </p:cNvPicPr>
          <p:nvPr/>
        </p:nvPicPr>
        <p:blipFill rotWithShape="1">
          <a:blip r:embed="rId2"/>
          <a:srcRect l="38289" r="3"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715581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94D06-4553-7069-76F3-94FA50C6C00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882AFA-7783-81A7-610A-9A00E23596D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Inference  - example</a:t>
            </a:r>
            <a:endParaRPr lang="en-US" sz="4000">
              <a:solidFill>
                <a:srgbClr val="FFFFFF"/>
              </a:solidFill>
            </a:endParaRPr>
          </a:p>
        </p:txBody>
      </p:sp>
      <p:sp>
        <p:nvSpPr>
          <p:cNvPr id="3" name="Content Placeholder 2">
            <a:extLst>
              <a:ext uri="{FF2B5EF4-FFF2-40B4-BE49-F238E27FC236}">
                <a16:creationId xmlns:a16="http://schemas.microsoft.com/office/drawing/2014/main" id="{9F54447E-BFAA-3AC6-AB98-0405B3CC41A9}"/>
              </a:ext>
            </a:extLst>
          </p:cNvPr>
          <p:cNvSpPr>
            <a:spLocks/>
          </p:cNvSpPr>
          <p:nvPr/>
        </p:nvSpPr>
        <p:spPr>
          <a:xfrm>
            <a:off x="2374473" y="3593349"/>
            <a:ext cx="3276755" cy="2720317"/>
          </a:xfrm>
          <a:prstGeom prst="rect">
            <a:avLst/>
          </a:prstGeom>
        </p:spPr>
        <p:txBody>
          <a:bodyPr vert="horz" lIns="91440" tIns="45720" rIns="91440" bIns="45720" rtlCol="0" anchor="t">
            <a:noAutofit/>
          </a:bodyPr>
          <a:lstStyle/>
          <a:p>
            <a:pPr defTabSz="978408">
              <a:spcAft>
                <a:spcPts val="600"/>
              </a:spcAft>
            </a:pPr>
            <a:r>
              <a:rPr lang="en-US" sz="1284" kern="1200">
                <a:solidFill>
                  <a:srgbClr val="374151"/>
                </a:solidFill>
                <a:latin typeface="+mn-lt"/>
                <a:ea typeface="+mn-lt"/>
                <a:cs typeface="+mn-lt"/>
              </a:rPr>
              <a:t>// Rule to infer high risk for smokers</a:t>
            </a:r>
            <a:endParaRPr lang="en-US" sz="1926" kern="1200">
              <a:solidFill>
                <a:schemeClr val="tx1"/>
              </a:solidFill>
              <a:latin typeface="+mn-lt"/>
              <a:ea typeface="+mn-ea"/>
              <a:cs typeface="+mn-cs"/>
            </a:endParaRPr>
          </a:p>
          <a:p>
            <a:pPr defTabSz="978408">
              <a:spcAft>
                <a:spcPts val="600"/>
              </a:spcAft>
            </a:pPr>
            <a:r>
              <a:rPr lang="en-US" sz="1284" kern="1200">
                <a:solidFill>
                  <a:srgbClr val="374151"/>
                </a:solidFill>
                <a:latin typeface="+mn-lt"/>
                <a:ea typeface="+mn-lt"/>
                <a:cs typeface="+mn-lt"/>
              </a:rPr>
              <a:t>rule "Identify High Risk Applicant"</a:t>
            </a:r>
            <a:endParaRPr lang="en-US" sz="1926" kern="1200">
              <a:solidFill>
                <a:schemeClr val="tx1"/>
              </a:solidFill>
              <a:latin typeface="+mn-lt"/>
              <a:ea typeface="+mn-lt"/>
              <a:cs typeface="+mn-lt"/>
            </a:endParaRPr>
          </a:p>
          <a:p>
            <a:pPr defTabSz="978408">
              <a:spcAft>
                <a:spcPts val="600"/>
              </a:spcAft>
            </a:pPr>
            <a:r>
              <a:rPr lang="en-US" sz="1284" kern="1200">
                <a:solidFill>
                  <a:srgbClr val="374151"/>
                </a:solidFill>
                <a:latin typeface="+mn-lt"/>
                <a:ea typeface="+mn-lt"/>
                <a:cs typeface="+mn-lt"/>
              </a:rPr>
              <a:t>when</a:t>
            </a:r>
            <a:endParaRPr lang="en-US" sz="1926" kern="1200">
              <a:solidFill>
                <a:schemeClr val="tx1"/>
              </a:solidFill>
              <a:latin typeface="+mn-lt"/>
              <a:ea typeface="+mn-ea"/>
              <a:cs typeface="+mn-cs"/>
            </a:endParaRPr>
          </a:p>
          <a:p>
            <a:pPr defTabSz="978408">
              <a:spcAft>
                <a:spcPts val="600"/>
              </a:spcAft>
            </a:pPr>
            <a:r>
              <a:rPr lang="en-US" sz="1284" kern="1200">
                <a:solidFill>
                  <a:srgbClr val="374151"/>
                </a:solidFill>
                <a:latin typeface="+mn-lt"/>
                <a:ea typeface="+mn-lt"/>
                <a:cs typeface="+mn-lt"/>
              </a:rPr>
              <a:t>    $applicant: Applicant(smoker == true)</a:t>
            </a:r>
            <a:endParaRPr lang="en-US" sz="1926" kern="1200">
              <a:solidFill>
                <a:schemeClr val="tx1"/>
              </a:solidFill>
              <a:latin typeface="+mn-lt"/>
              <a:ea typeface="+mn-ea"/>
              <a:cs typeface="+mn-cs"/>
            </a:endParaRPr>
          </a:p>
          <a:p>
            <a:pPr defTabSz="978408">
              <a:spcAft>
                <a:spcPts val="600"/>
              </a:spcAft>
            </a:pPr>
            <a:r>
              <a:rPr lang="en-US" sz="1284" kern="1200">
                <a:solidFill>
                  <a:srgbClr val="374151"/>
                </a:solidFill>
                <a:latin typeface="+mn-lt"/>
                <a:ea typeface="+mn-lt"/>
                <a:cs typeface="+mn-lt"/>
              </a:rPr>
              <a:t>then</a:t>
            </a:r>
            <a:endParaRPr lang="en-US" sz="1926" kern="1200">
              <a:solidFill>
                <a:schemeClr val="tx1"/>
              </a:solidFill>
              <a:latin typeface="+mn-lt"/>
              <a:ea typeface="+mn-ea"/>
              <a:cs typeface="+mn-cs"/>
            </a:endParaRPr>
          </a:p>
          <a:p>
            <a:pPr defTabSz="978408">
              <a:spcAft>
                <a:spcPts val="600"/>
              </a:spcAft>
            </a:pPr>
            <a:r>
              <a:rPr lang="en-US" sz="1284" kern="1200">
                <a:solidFill>
                  <a:srgbClr val="374151"/>
                </a:solidFill>
                <a:latin typeface="+mn-lt"/>
                <a:ea typeface="+mn-lt"/>
                <a:cs typeface="+mn-lt"/>
              </a:rPr>
              <a:t>    $</a:t>
            </a:r>
            <a:r>
              <a:rPr lang="en-US" sz="1284" kern="1200" err="1">
                <a:solidFill>
                  <a:srgbClr val="374151"/>
                </a:solidFill>
                <a:latin typeface="+mn-lt"/>
                <a:ea typeface="+mn-lt"/>
                <a:cs typeface="+mn-lt"/>
              </a:rPr>
              <a:t>applicant.setRiskLevel</a:t>
            </a:r>
            <a:r>
              <a:rPr lang="en-US" sz="1284" kern="1200">
                <a:solidFill>
                  <a:srgbClr val="374151"/>
                </a:solidFill>
                <a:latin typeface="+mn-lt"/>
                <a:ea typeface="+mn-lt"/>
                <a:cs typeface="+mn-lt"/>
              </a:rPr>
              <a:t>("High");</a:t>
            </a:r>
            <a:endParaRPr lang="en-US" sz="1926" kern="1200">
              <a:solidFill>
                <a:schemeClr val="tx1"/>
              </a:solidFill>
              <a:latin typeface="+mn-lt"/>
              <a:ea typeface="+mn-ea"/>
              <a:cs typeface="+mn-cs"/>
            </a:endParaRPr>
          </a:p>
          <a:p>
            <a:pPr defTabSz="978408">
              <a:spcAft>
                <a:spcPts val="600"/>
              </a:spcAft>
            </a:pPr>
            <a:r>
              <a:rPr lang="en-US" sz="1284" kern="1200">
                <a:solidFill>
                  <a:srgbClr val="374151"/>
                </a:solidFill>
                <a:latin typeface="+mn-lt"/>
                <a:ea typeface="+mn-lt"/>
                <a:cs typeface="+mn-lt"/>
              </a:rPr>
              <a:t>    update($applicant);</a:t>
            </a:r>
            <a:endParaRPr lang="en-US" sz="1926" kern="1200">
              <a:solidFill>
                <a:schemeClr val="tx1"/>
              </a:solidFill>
              <a:latin typeface="+mn-lt"/>
              <a:ea typeface="+mn-ea"/>
              <a:cs typeface="+mn-cs"/>
            </a:endParaRPr>
          </a:p>
          <a:p>
            <a:pPr defTabSz="978408">
              <a:spcAft>
                <a:spcPts val="600"/>
              </a:spcAft>
            </a:pPr>
            <a:r>
              <a:rPr lang="en-US" sz="1284" kern="1200">
                <a:solidFill>
                  <a:srgbClr val="374151"/>
                </a:solidFill>
                <a:latin typeface="+mn-lt"/>
                <a:ea typeface="+mn-lt"/>
                <a:cs typeface="+mn-lt"/>
              </a:rPr>
              <a:t>end</a:t>
            </a:r>
            <a:endParaRPr lang="en-US" sz="1926" kern="1200">
              <a:solidFill>
                <a:schemeClr val="tx1"/>
              </a:solidFill>
              <a:latin typeface="+mn-lt"/>
              <a:ea typeface="+mn-ea"/>
              <a:cs typeface="+mn-cs"/>
            </a:endParaRPr>
          </a:p>
          <a:p>
            <a:pPr marL="0" indent="0">
              <a:spcAft>
                <a:spcPts val="600"/>
              </a:spcAft>
              <a:buNone/>
            </a:pPr>
            <a:endParaRPr lang="en-US" sz="1200">
              <a:solidFill>
                <a:srgbClr val="374151"/>
              </a:solidFill>
              <a:cs typeface="Calibri"/>
            </a:endParaRPr>
          </a:p>
        </p:txBody>
      </p:sp>
      <p:sp>
        <p:nvSpPr>
          <p:cNvPr id="4" name="TextBox 3">
            <a:extLst>
              <a:ext uri="{FF2B5EF4-FFF2-40B4-BE49-F238E27FC236}">
                <a16:creationId xmlns:a16="http://schemas.microsoft.com/office/drawing/2014/main" id="{E8C086BF-B692-A741-9D3E-17A963EECF26}"/>
              </a:ext>
            </a:extLst>
          </p:cNvPr>
          <p:cNvSpPr txBox="1"/>
          <p:nvPr/>
        </p:nvSpPr>
        <p:spPr>
          <a:xfrm>
            <a:off x="6942295" y="3593959"/>
            <a:ext cx="3638934" cy="2134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78408">
              <a:spcAft>
                <a:spcPts val="600"/>
              </a:spcAft>
            </a:pPr>
            <a:r>
              <a:rPr lang="en-US" sz="1284" kern="1200">
                <a:solidFill>
                  <a:srgbClr val="374151"/>
                </a:solidFill>
                <a:latin typeface="+mn-lt"/>
                <a:ea typeface="+mn-ea"/>
                <a:cs typeface="Segoe UI"/>
              </a:rPr>
              <a:t>// Rule to infer eligibility based on risk level​</a:t>
            </a:r>
          </a:p>
          <a:p>
            <a:pPr defTabSz="978408">
              <a:spcAft>
                <a:spcPts val="600"/>
              </a:spcAft>
            </a:pPr>
            <a:r>
              <a:rPr lang="en-US" sz="1284" kern="1200">
                <a:solidFill>
                  <a:srgbClr val="374151"/>
                </a:solidFill>
                <a:latin typeface="+mn-lt"/>
                <a:ea typeface="+mn-ea"/>
                <a:cs typeface="Segoe UI"/>
              </a:rPr>
              <a:t>rule "Infer Eligibility for High Risk"​</a:t>
            </a:r>
          </a:p>
          <a:p>
            <a:pPr defTabSz="978408">
              <a:spcAft>
                <a:spcPts val="600"/>
              </a:spcAft>
            </a:pPr>
            <a:r>
              <a:rPr lang="en-US" sz="1284" kern="1200">
                <a:solidFill>
                  <a:srgbClr val="374151"/>
                </a:solidFill>
                <a:latin typeface="+mn-lt"/>
                <a:ea typeface="+mn-ea"/>
                <a:cs typeface="Segoe UI"/>
              </a:rPr>
              <a:t>when​</a:t>
            </a:r>
          </a:p>
          <a:p>
            <a:pPr defTabSz="978408">
              <a:spcAft>
                <a:spcPts val="600"/>
              </a:spcAft>
            </a:pPr>
            <a:r>
              <a:rPr lang="en-US" sz="1284" kern="1200">
                <a:solidFill>
                  <a:srgbClr val="374151"/>
                </a:solidFill>
                <a:latin typeface="+mn-lt"/>
                <a:ea typeface="+mn-ea"/>
                <a:cs typeface="Segoe UI"/>
              </a:rPr>
              <a:t>    $applicant: Applicant(</a:t>
            </a:r>
            <a:r>
              <a:rPr lang="en-US" sz="1284" kern="1200" err="1">
                <a:solidFill>
                  <a:srgbClr val="374151"/>
                </a:solidFill>
                <a:latin typeface="+mn-lt"/>
                <a:ea typeface="+mn-ea"/>
                <a:cs typeface="Segoe UI"/>
              </a:rPr>
              <a:t>riskLevel</a:t>
            </a:r>
            <a:r>
              <a:rPr lang="en-US" sz="1284" kern="1200">
                <a:solidFill>
                  <a:srgbClr val="374151"/>
                </a:solidFill>
                <a:latin typeface="+mn-lt"/>
                <a:ea typeface="+mn-ea"/>
                <a:cs typeface="Segoe UI"/>
              </a:rPr>
              <a:t> == "High")​</a:t>
            </a:r>
          </a:p>
          <a:p>
            <a:pPr defTabSz="978408">
              <a:spcAft>
                <a:spcPts val="600"/>
              </a:spcAft>
            </a:pPr>
            <a:r>
              <a:rPr lang="en-US" sz="1284" kern="1200">
                <a:solidFill>
                  <a:srgbClr val="374151"/>
                </a:solidFill>
                <a:latin typeface="+mn-lt"/>
                <a:ea typeface="+mn-ea"/>
                <a:cs typeface="Segoe UI"/>
              </a:rPr>
              <a:t>then​</a:t>
            </a:r>
          </a:p>
          <a:p>
            <a:pPr defTabSz="978408">
              <a:spcAft>
                <a:spcPts val="600"/>
              </a:spcAft>
            </a:pPr>
            <a:r>
              <a:rPr lang="en-US" sz="1284" kern="1200">
                <a:solidFill>
                  <a:srgbClr val="374151"/>
                </a:solidFill>
                <a:latin typeface="+mn-lt"/>
                <a:ea typeface="+mn-ea"/>
                <a:cs typeface="Segoe UI"/>
              </a:rPr>
              <a:t>    </a:t>
            </a:r>
            <a:r>
              <a:rPr lang="en-US" sz="1284" kern="1200" err="1">
                <a:solidFill>
                  <a:srgbClr val="374151"/>
                </a:solidFill>
                <a:latin typeface="+mn-lt"/>
                <a:ea typeface="+mn-ea"/>
                <a:cs typeface="Segoe UI"/>
              </a:rPr>
              <a:t>System.out.println</a:t>
            </a:r>
            <a:r>
              <a:rPr lang="en-US" sz="1284" kern="1200">
                <a:solidFill>
                  <a:srgbClr val="374151"/>
                </a:solidFill>
                <a:latin typeface="+mn-lt"/>
                <a:ea typeface="+mn-ea"/>
                <a:cs typeface="Segoe UI"/>
              </a:rPr>
              <a:t>($</a:t>
            </a:r>
            <a:r>
              <a:rPr lang="en-US" sz="1284" kern="1200" err="1">
                <a:solidFill>
                  <a:srgbClr val="374151"/>
                </a:solidFill>
                <a:latin typeface="+mn-lt"/>
                <a:ea typeface="+mn-ea"/>
                <a:cs typeface="Segoe UI"/>
              </a:rPr>
              <a:t>applicant.getName</a:t>
            </a:r>
            <a:r>
              <a:rPr lang="en-US" sz="1284" kern="1200">
                <a:solidFill>
                  <a:srgbClr val="374151"/>
                </a:solidFill>
                <a:latin typeface="+mn-lt"/>
                <a:ea typeface="+mn-ea"/>
                <a:cs typeface="Segoe UI"/>
              </a:rPr>
              <a:t>() + " is not eligible for premium insurance.");​</a:t>
            </a:r>
          </a:p>
          <a:p>
            <a:pPr defTabSz="978408">
              <a:spcAft>
                <a:spcPts val="600"/>
              </a:spcAft>
            </a:pPr>
            <a:r>
              <a:rPr lang="en-US" sz="1284" kern="1200">
                <a:solidFill>
                  <a:srgbClr val="374151"/>
                </a:solidFill>
                <a:latin typeface="+mn-lt"/>
                <a:ea typeface="+mn-ea"/>
                <a:cs typeface="Segoe UI"/>
              </a:rPr>
              <a:t>end</a:t>
            </a:r>
            <a:endParaRPr lang="en-US" sz="1200">
              <a:solidFill>
                <a:srgbClr val="374151"/>
              </a:solidFill>
              <a:cs typeface="Segoe UI"/>
            </a:endParaRPr>
          </a:p>
        </p:txBody>
      </p:sp>
      <p:sp>
        <p:nvSpPr>
          <p:cNvPr id="5" name="TextBox 4">
            <a:extLst>
              <a:ext uri="{FF2B5EF4-FFF2-40B4-BE49-F238E27FC236}">
                <a16:creationId xmlns:a16="http://schemas.microsoft.com/office/drawing/2014/main" id="{2FA8BC2A-4A42-033C-1543-32024AED9741}"/>
              </a:ext>
            </a:extLst>
          </p:cNvPr>
          <p:cNvSpPr txBox="1"/>
          <p:nvPr/>
        </p:nvSpPr>
        <p:spPr>
          <a:xfrm>
            <a:off x="2330451" y="2112579"/>
            <a:ext cx="7555038" cy="1254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78408">
              <a:spcAft>
                <a:spcPts val="600"/>
              </a:spcAft>
            </a:pPr>
            <a:r>
              <a:rPr lang="en-US" sz="1498" kern="1200">
                <a:solidFill>
                  <a:srgbClr val="374151"/>
                </a:solidFill>
                <a:latin typeface="Söhne"/>
                <a:ea typeface="+mn-ea"/>
                <a:cs typeface="+mn-cs"/>
              </a:rPr>
              <a:t>In this example, when an </a:t>
            </a:r>
            <a:r>
              <a:rPr lang="en-US" sz="1498" kern="1200">
                <a:solidFill>
                  <a:schemeClr val="tx1"/>
                </a:solidFill>
                <a:latin typeface="+mn-lt"/>
                <a:ea typeface="+mn-ea"/>
                <a:cs typeface="+mn-cs"/>
              </a:rPr>
              <a:t>Applicant</a:t>
            </a:r>
            <a:r>
              <a:rPr lang="en-US" sz="1498" kern="1200">
                <a:solidFill>
                  <a:srgbClr val="374151"/>
                </a:solidFill>
                <a:latin typeface="Söhne"/>
                <a:ea typeface="+mn-ea"/>
                <a:cs typeface="+mn-cs"/>
              </a:rPr>
              <a:t> fact indicating the applicant is a smoker is inserted or updated in the working memory, the first rule fires and modifies the </a:t>
            </a:r>
            <a:r>
              <a:rPr lang="en-US" sz="1498" kern="1200">
                <a:solidFill>
                  <a:schemeClr val="tx1"/>
                </a:solidFill>
                <a:latin typeface="+mn-lt"/>
                <a:ea typeface="+mn-ea"/>
                <a:cs typeface="+mn-cs"/>
              </a:rPr>
              <a:t>Applicant</a:t>
            </a:r>
            <a:r>
              <a:rPr lang="en-US" sz="1498" kern="1200">
                <a:solidFill>
                  <a:srgbClr val="374151"/>
                </a:solidFill>
                <a:latin typeface="Söhne"/>
                <a:ea typeface="+mn-ea"/>
                <a:cs typeface="+mn-cs"/>
              </a:rPr>
              <a:t> fact to set its </a:t>
            </a:r>
            <a:r>
              <a:rPr lang="en-US" sz="1498" kern="1200" err="1">
                <a:solidFill>
                  <a:schemeClr val="tx1"/>
                </a:solidFill>
                <a:latin typeface="+mn-lt"/>
                <a:ea typeface="+mn-ea"/>
                <a:cs typeface="+mn-cs"/>
              </a:rPr>
              <a:t>riskLevel</a:t>
            </a:r>
            <a:r>
              <a:rPr lang="en-US" sz="1498" kern="1200">
                <a:solidFill>
                  <a:srgbClr val="374151"/>
                </a:solidFill>
                <a:latin typeface="Söhne"/>
                <a:ea typeface="+mn-ea"/>
                <a:cs typeface="+mn-cs"/>
              </a:rPr>
              <a:t> to "High". This modification triggers the second rule, which infers that the applicant is not eligible for premium insurance based on their high-risk level. The system inferred additional information (eligibility) based on the rules and facts available.</a:t>
            </a:r>
            <a:endParaRPr lang="en-US" sz="1400">
              <a:cs typeface="Calibri"/>
            </a:endParaRPr>
          </a:p>
        </p:txBody>
      </p:sp>
    </p:spTree>
    <p:extLst>
      <p:ext uri="{BB962C8B-B14F-4D97-AF65-F5344CB8AC3E}">
        <p14:creationId xmlns:p14="http://schemas.microsoft.com/office/powerpoint/2010/main" val="29989790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3381FE-4DC9-D425-47B4-BF07E0F2E95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7FE26A83-0DF1-3121-6459-D2E005CE2194}"/>
              </a:ext>
            </a:extLst>
          </p:cNvPr>
          <p:cNvPicPr>
            <a:picLocks noChangeAspect="1"/>
          </p:cNvPicPr>
          <p:nvPr/>
        </p:nvPicPr>
        <p:blipFill rotWithShape="1">
          <a:blip r:embed="rId2"/>
          <a:srcRect l="49383" r="705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3C671D-B0DE-D5A2-EC79-849145DC2190}"/>
              </a:ext>
            </a:extLst>
          </p:cNvPr>
          <p:cNvSpPr>
            <a:spLocks noGrp="1"/>
          </p:cNvSpPr>
          <p:nvPr>
            <p:ph type="title"/>
          </p:nvPr>
        </p:nvSpPr>
        <p:spPr>
          <a:xfrm>
            <a:off x="5827048" y="407987"/>
            <a:ext cx="5721484" cy="1325563"/>
          </a:xfrm>
        </p:spPr>
        <p:txBody>
          <a:bodyPr>
            <a:normAutofit/>
          </a:bodyPr>
          <a:lstStyle/>
          <a:p>
            <a:r>
              <a:rPr lang="en-US" dirty="0">
                <a:cs typeface="Calibri Light"/>
              </a:rPr>
              <a:t>Inference - Advantages</a:t>
            </a:r>
            <a:endParaRPr lang="en-US" dirty="0"/>
          </a:p>
        </p:txBody>
      </p:sp>
      <p:sp>
        <p:nvSpPr>
          <p:cNvPr id="3" name="Content Placeholder 2">
            <a:extLst>
              <a:ext uri="{FF2B5EF4-FFF2-40B4-BE49-F238E27FC236}">
                <a16:creationId xmlns:a16="http://schemas.microsoft.com/office/drawing/2014/main" id="{CB0E1ED8-DAB0-3124-AB00-11C366B9B4BF}"/>
              </a:ext>
            </a:extLst>
          </p:cNvPr>
          <p:cNvSpPr>
            <a:spLocks noGrp="1"/>
          </p:cNvSpPr>
          <p:nvPr>
            <p:ph idx="1"/>
          </p:nvPr>
        </p:nvSpPr>
        <p:spPr>
          <a:xfrm>
            <a:off x="5827048" y="1868487"/>
            <a:ext cx="5721484" cy="4351338"/>
          </a:xfrm>
        </p:spPr>
        <p:txBody>
          <a:bodyPr vert="horz" lIns="91440" tIns="45720" rIns="91440" bIns="45720" rtlCol="0">
            <a:normAutofit/>
          </a:bodyPr>
          <a:lstStyle/>
          <a:p>
            <a:pPr>
              <a:buNone/>
            </a:pPr>
            <a:r>
              <a:rPr lang="en-US" sz="1800" b="1"/>
              <a:t>Advantages of Inference in Drools</a:t>
            </a:r>
            <a:endParaRPr lang="en-US" sz="1800"/>
          </a:p>
          <a:p>
            <a:pPr>
              <a:buFont typeface="Arial"/>
              <a:buChar char="•"/>
            </a:pPr>
            <a:r>
              <a:rPr lang="en-US" sz="1800" b="1">
                <a:ea typeface="+mn-lt"/>
                <a:cs typeface="+mn-lt"/>
              </a:rPr>
              <a:t>Dynamic Decision Making:</a:t>
            </a:r>
            <a:r>
              <a:rPr lang="en-US" sz="1800">
                <a:ea typeface="+mn-lt"/>
                <a:cs typeface="+mn-lt"/>
              </a:rPr>
              <a:t> Enables the rule engine to make decisions dynamically based on the current state of the working memory.</a:t>
            </a:r>
            <a:endParaRPr lang="en-US" sz="1800"/>
          </a:p>
          <a:p>
            <a:pPr>
              <a:buFont typeface="Arial"/>
              <a:buChar char="•"/>
            </a:pPr>
            <a:r>
              <a:rPr lang="en-US" sz="1800" b="1">
                <a:ea typeface="+mn-lt"/>
                <a:cs typeface="+mn-lt"/>
              </a:rPr>
              <a:t>Simplification of Complex Logic:</a:t>
            </a:r>
            <a:r>
              <a:rPr lang="en-US" sz="1800">
                <a:ea typeface="+mn-lt"/>
                <a:cs typeface="+mn-lt"/>
              </a:rPr>
              <a:t> Breaks down complex decision-making processes into simpler, manageable rules that can work together to deduce conclusions.</a:t>
            </a:r>
            <a:endParaRPr lang="en-US" sz="1800"/>
          </a:p>
          <a:p>
            <a:pPr>
              <a:buFont typeface="Arial"/>
              <a:buChar char="•"/>
            </a:pPr>
            <a:r>
              <a:rPr lang="en-US" sz="1800" b="1">
                <a:ea typeface="+mn-lt"/>
                <a:cs typeface="+mn-lt"/>
              </a:rPr>
              <a:t>Flexibility and Scalability:</a:t>
            </a:r>
            <a:r>
              <a:rPr lang="en-US" sz="1800">
                <a:ea typeface="+mn-lt"/>
                <a:cs typeface="+mn-lt"/>
              </a:rPr>
              <a:t> Easily accommodate new rules and facts, allowing the system to grow and adapt over time.</a:t>
            </a:r>
          </a:p>
          <a:p>
            <a:pPr>
              <a:buFont typeface="Arial"/>
              <a:buChar char="•"/>
            </a:pPr>
            <a:r>
              <a:rPr lang="en-US" sz="1800" b="1">
                <a:ea typeface="+mn-lt"/>
                <a:cs typeface="+mn-lt"/>
              </a:rPr>
              <a:t>Reduction of Hardcoding Logic:</a:t>
            </a:r>
            <a:r>
              <a:rPr lang="en-US" sz="1800">
                <a:ea typeface="+mn-lt"/>
                <a:cs typeface="+mn-lt"/>
              </a:rPr>
              <a:t> Reduces the need to hardcode every possible scenario, as the rule engine can infer outcomes based on the defined rules.</a:t>
            </a:r>
            <a:endParaRPr lang="en-US" sz="1800"/>
          </a:p>
        </p:txBody>
      </p:sp>
    </p:spTree>
    <p:extLst>
      <p:ext uri="{BB962C8B-B14F-4D97-AF65-F5344CB8AC3E}">
        <p14:creationId xmlns:p14="http://schemas.microsoft.com/office/powerpoint/2010/main" val="2266432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8D9C1-3B6D-064C-1704-FDFE6A86AB2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F16A9-A520-CFE6-73CF-3AAE76C7E670}"/>
              </a:ext>
            </a:extLst>
          </p:cNvPr>
          <p:cNvSpPr>
            <a:spLocks noGrp="1"/>
          </p:cNvSpPr>
          <p:nvPr>
            <p:ph type="title"/>
          </p:nvPr>
        </p:nvSpPr>
        <p:spPr>
          <a:xfrm>
            <a:off x="1008184" y="174032"/>
            <a:ext cx="10175631" cy="1111843"/>
          </a:xfrm>
        </p:spPr>
        <p:txBody>
          <a:bodyPr anchor="ctr">
            <a:normAutofit/>
          </a:bodyPr>
          <a:lstStyle/>
          <a:p>
            <a:pPr algn="ctr"/>
            <a:r>
              <a:rPr lang="en-US" sz="4000">
                <a:cs typeface="Calibri Light"/>
              </a:rPr>
              <a:t>History &amp; Evolution of R.E.'s</a:t>
            </a:r>
          </a:p>
        </p:txBody>
      </p:sp>
      <p:sp>
        <p:nvSpPr>
          <p:cNvPr id="3" name="Content Placeholder 2">
            <a:extLst>
              <a:ext uri="{FF2B5EF4-FFF2-40B4-BE49-F238E27FC236}">
                <a16:creationId xmlns:a16="http://schemas.microsoft.com/office/drawing/2014/main" id="{F21C63AF-54EE-F64C-784D-EF6DF874E4C5}"/>
              </a:ext>
            </a:extLst>
          </p:cNvPr>
          <p:cNvSpPr>
            <a:spLocks noGrp="1"/>
          </p:cNvSpPr>
          <p:nvPr>
            <p:ph idx="1"/>
          </p:nvPr>
        </p:nvSpPr>
        <p:spPr>
          <a:xfrm>
            <a:off x="1008184" y="1039415"/>
            <a:ext cx="10175630" cy="1637780"/>
          </a:xfrm>
        </p:spPr>
        <p:txBody>
          <a:bodyPr vert="horz" lIns="91440" tIns="45720" rIns="91440" bIns="45720" rtlCol="0" anchor="ctr">
            <a:normAutofit/>
          </a:bodyPr>
          <a:lstStyle/>
          <a:p>
            <a:pPr marL="0" indent="0" algn="ctr">
              <a:buNone/>
            </a:pPr>
            <a:r>
              <a:rPr lang="en-US" sz="1800" b="1" dirty="0">
                <a:ea typeface="+mn-lt"/>
                <a:cs typeface="+mn-lt"/>
              </a:rPr>
              <a:t>Rise of Expert Systems</a:t>
            </a:r>
            <a:r>
              <a:rPr lang="en-US" sz="1800" dirty="0">
                <a:ea typeface="+mn-lt"/>
                <a:cs typeface="+mn-lt"/>
              </a:rPr>
              <a:t>: To address these limitations, the concept of expert systems emerged in the 1970s and 1980s. An expert system is a type of artificial intelligence program that emulates the decision-making ability of a human expert. It uses a knowledge base of human expertise and an inference engine that applies rules to the knowledge base to provide advice or make decisions. The idea was to capture the knowledge of domain experts in a systematic and structured way. This allowed for more consistent and scalable decision-making.</a:t>
            </a:r>
          </a:p>
        </p:txBody>
      </p:sp>
      <p:pic>
        <p:nvPicPr>
          <p:cNvPr id="4" name="Picture 3" descr="Diagram of a expert system&#10;&#10;Description automatically generated">
            <a:extLst>
              <a:ext uri="{FF2B5EF4-FFF2-40B4-BE49-F238E27FC236}">
                <a16:creationId xmlns:a16="http://schemas.microsoft.com/office/drawing/2014/main" id="{763E6D6D-4485-5B74-D61E-80564055F29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05430" y="2782893"/>
            <a:ext cx="9175042" cy="3899393"/>
          </a:xfrm>
          <a:prstGeom prst="rect">
            <a:avLst/>
          </a:prstGeom>
        </p:spPr>
      </p:pic>
    </p:spTree>
    <p:extLst>
      <p:ext uri="{BB962C8B-B14F-4D97-AF65-F5344CB8AC3E}">
        <p14:creationId xmlns:p14="http://schemas.microsoft.com/office/powerpoint/2010/main" val="157199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E72F4A-4668-85A3-4A2F-4932B0625C0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0DFF75C-26E1-800E-4B16-B8428DAF3EA9}"/>
              </a:ext>
            </a:extLst>
          </p:cNvPr>
          <p:cNvSpPr>
            <a:spLocks noGrp="1"/>
          </p:cNvSpPr>
          <p:nvPr>
            <p:ph type="title"/>
          </p:nvPr>
        </p:nvSpPr>
        <p:spPr>
          <a:xfrm>
            <a:off x="838200" y="365125"/>
            <a:ext cx="5393361" cy="1325563"/>
          </a:xfrm>
        </p:spPr>
        <p:txBody>
          <a:bodyPr>
            <a:normAutofit/>
          </a:bodyPr>
          <a:lstStyle/>
          <a:p>
            <a:r>
              <a:rPr lang="en-US" dirty="0">
                <a:cs typeface="Calibri Light"/>
              </a:rPr>
              <a:t>Case Study – Lesson 01: Key Takeaways</a:t>
            </a:r>
            <a:endParaRPr lang="en-US" dirty="0"/>
          </a:p>
        </p:txBody>
      </p:sp>
      <p:sp>
        <p:nvSpPr>
          <p:cNvPr id="3" name="Content Placeholder 2">
            <a:extLst>
              <a:ext uri="{FF2B5EF4-FFF2-40B4-BE49-F238E27FC236}">
                <a16:creationId xmlns:a16="http://schemas.microsoft.com/office/drawing/2014/main" id="{9D0D8AB1-77F6-F201-E03E-8389F1B36298}"/>
              </a:ext>
            </a:extLst>
          </p:cNvPr>
          <p:cNvSpPr>
            <a:spLocks noGrp="1"/>
          </p:cNvSpPr>
          <p:nvPr>
            <p:ph idx="1"/>
          </p:nvPr>
        </p:nvSpPr>
        <p:spPr>
          <a:xfrm>
            <a:off x="838200" y="1825625"/>
            <a:ext cx="5393361" cy="4351338"/>
          </a:xfrm>
        </p:spPr>
        <p:txBody>
          <a:bodyPr vert="horz" lIns="91440" tIns="45720" rIns="91440" bIns="45720" rtlCol="0">
            <a:normAutofit/>
          </a:bodyPr>
          <a:lstStyle/>
          <a:p>
            <a:pPr marL="0" indent="0">
              <a:buNone/>
            </a:pPr>
            <a:r>
              <a:rPr lang="en-US" sz="1800">
                <a:ea typeface="Calibri" panose="020F0502020204030204"/>
                <a:cs typeface="Calibri" panose="020F0502020204030204"/>
              </a:rPr>
              <a:t>1. Stateless Sessions are often used for quick, once-off validation or calculation scenarios where there is no need to maintain state or track changes made within session</a:t>
            </a:r>
          </a:p>
          <a:p>
            <a:pPr marL="0" indent="0">
              <a:buNone/>
            </a:pPr>
            <a:r>
              <a:rPr lang="en-US" sz="1800">
                <a:ea typeface="Calibri" panose="020F0502020204030204"/>
                <a:cs typeface="Calibri" panose="020F0502020204030204"/>
              </a:rPr>
              <a:t>2. It is good practice to split rules with multiple conditions into smaller, single rules, which are easier to edit or remove while maintaining overall state.</a:t>
            </a:r>
          </a:p>
          <a:p>
            <a:pPr marL="0" indent="0">
              <a:buNone/>
            </a:pPr>
            <a:r>
              <a:rPr lang="en-US" sz="1800">
                <a:ea typeface="Calibri" panose="020F0502020204030204"/>
                <a:cs typeface="Calibri" panose="020F0502020204030204"/>
              </a:rPr>
              <a:t>3. Variables can be bound within rules to save objects or object attributes for reporting or attribute modification</a:t>
            </a:r>
          </a:p>
          <a:p>
            <a:pPr marL="0" indent="0">
              <a:buNone/>
            </a:pPr>
            <a:r>
              <a:rPr lang="en-US" sz="1800">
                <a:ea typeface="Calibri" panose="020F0502020204030204"/>
                <a:cs typeface="Calibri" panose="020F0502020204030204"/>
              </a:rPr>
              <a:t>4. 'Inference' is a Rule Engine's ability to infer new information based on existing facts without explicit programming.</a:t>
            </a:r>
          </a:p>
          <a:p>
            <a:pPr marL="0" indent="0">
              <a:buNone/>
            </a:pPr>
            <a:r>
              <a:rPr lang="en-US" sz="1800">
                <a:ea typeface="Calibri" panose="020F0502020204030204"/>
                <a:cs typeface="Calibri" panose="020F0502020204030204"/>
              </a:rPr>
              <a:t>5. Stateless Sessions are inadequate for maintaining reliable inference – Stateful Sessions are needed for this</a:t>
            </a:r>
          </a:p>
        </p:txBody>
      </p:sp>
      <p:pic>
        <p:nvPicPr>
          <p:cNvPr id="4" name="Picture 3" descr="A key on a white background&#10;&#10;Description automatically generated">
            <a:extLst>
              <a:ext uri="{FF2B5EF4-FFF2-40B4-BE49-F238E27FC236}">
                <a16:creationId xmlns:a16="http://schemas.microsoft.com/office/drawing/2014/main" id="{7A74548C-86A8-441D-702C-A27467E7590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439" r="2406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6197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2F15DD-D939-0413-374F-94C8F300BEED}"/>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15B82-E12E-CEA0-C1B1-436A9E670603}"/>
              </a:ext>
            </a:extLst>
          </p:cNvPr>
          <p:cNvSpPr>
            <a:spLocks noGrp="1"/>
          </p:cNvSpPr>
          <p:nvPr>
            <p:ph type="title"/>
          </p:nvPr>
        </p:nvSpPr>
        <p:spPr>
          <a:xfrm>
            <a:off x="761800" y="762001"/>
            <a:ext cx="5334197" cy="1708242"/>
          </a:xfrm>
        </p:spPr>
        <p:txBody>
          <a:bodyPr anchor="ctr">
            <a:normAutofit/>
          </a:bodyPr>
          <a:lstStyle/>
          <a:p>
            <a:r>
              <a:rPr lang="en-US" sz="4000">
                <a:cs typeface="Calibri Light"/>
              </a:rPr>
              <a:t>Case Study – Lesson 02: Stateful Sessions</a:t>
            </a:r>
            <a:endParaRPr lang="en-US" sz="4000"/>
          </a:p>
        </p:txBody>
      </p:sp>
      <p:sp>
        <p:nvSpPr>
          <p:cNvPr id="3" name="Content Placeholder 2">
            <a:extLst>
              <a:ext uri="{FF2B5EF4-FFF2-40B4-BE49-F238E27FC236}">
                <a16:creationId xmlns:a16="http://schemas.microsoft.com/office/drawing/2014/main" id="{EF2CB945-E382-4B18-42CD-325FEEFAC2C4}"/>
              </a:ext>
            </a:extLst>
          </p:cNvPr>
          <p:cNvSpPr>
            <a:spLocks noGrp="1"/>
          </p:cNvSpPr>
          <p:nvPr>
            <p:ph idx="1"/>
          </p:nvPr>
        </p:nvSpPr>
        <p:spPr>
          <a:xfrm>
            <a:off x="761800" y="2470244"/>
            <a:ext cx="5334197" cy="3769835"/>
          </a:xfrm>
        </p:spPr>
        <p:txBody>
          <a:bodyPr vert="horz" lIns="91440" tIns="45720" rIns="91440" bIns="45720" rtlCol="0" anchor="ctr">
            <a:normAutofit/>
          </a:bodyPr>
          <a:lstStyle/>
          <a:p>
            <a:pPr marL="0" indent="0">
              <a:buNone/>
            </a:pPr>
            <a:r>
              <a:rPr lang="en-US" sz="2000">
                <a:ea typeface="+mn-lt"/>
                <a:cs typeface="+mn-lt"/>
              </a:rPr>
              <a:t>Stateful sessions remember the facts that they have processed. They maintain the state of these facts throughout the session's lifecycle. Think of it like a whiteboard where you write information, and this information stays there for reference until you erase it.</a:t>
            </a:r>
          </a:p>
        </p:txBody>
      </p:sp>
      <p:pic>
        <p:nvPicPr>
          <p:cNvPr id="5" name="Picture 4" descr="Complex maths formulae on a blackboard">
            <a:extLst>
              <a:ext uri="{FF2B5EF4-FFF2-40B4-BE49-F238E27FC236}">
                <a16:creationId xmlns:a16="http://schemas.microsoft.com/office/drawing/2014/main" id="{DCF401D5-E9DE-EE66-A71E-85E01A15C03A}"/>
              </a:ext>
            </a:extLst>
          </p:cNvPr>
          <p:cNvPicPr>
            <a:picLocks noChangeAspect="1"/>
          </p:cNvPicPr>
          <p:nvPr/>
        </p:nvPicPr>
        <p:blipFill rotWithShape="1">
          <a:blip r:embed="rId2"/>
          <a:srcRect l="15556" r="27835" b="6"/>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1611953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1C6131-D0B5-79F8-8012-3F41F2DB101D}"/>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A10DB1-2D68-C171-659A-DC461B4C374D}"/>
              </a:ext>
            </a:extLst>
          </p:cNvPr>
          <p:cNvSpPr>
            <a:spLocks noGrp="1"/>
          </p:cNvSpPr>
          <p:nvPr>
            <p:ph idx="1"/>
          </p:nvPr>
        </p:nvSpPr>
        <p:spPr>
          <a:xfrm>
            <a:off x="761800" y="6700"/>
            <a:ext cx="5497017" cy="6856911"/>
          </a:xfrm>
        </p:spPr>
        <p:txBody>
          <a:bodyPr vert="horz" lIns="91440" tIns="45720" rIns="91440" bIns="45720" rtlCol="0" anchor="ctr">
            <a:noAutofit/>
          </a:bodyPr>
          <a:lstStyle/>
          <a:p>
            <a:pPr marL="0" indent="0">
              <a:buNone/>
            </a:pPr>
            <a:r>
              <a:rPr lang="en-US" sz="2000" dirty="0">
                <a:ea typeface="+mn-lt"/>
                <a:cs typeface="+mn-lt"/>
              </a:rPr>
              <a:t>Here are some common use-cases for stateful KIE (Knowledge Is Everything) sessions in Drools:</a:t>
            </a:r>
          </a:p>
          <a:p>
            <a:r>
              <a:rPr lang="en-US" sz="2000" b="1" dirty="0">
                <a:ea typeface="+mn-lt"/>
                <a:cs typeface="+mn-lt"/>
              </a:rPr>
              <a:t>Workflow Management</a:t>
            </a:r>
            <a:r>
              <a:rPr lang="en-US" sz="2000" dirty="0">
                <a:ea typeface="+mn-lt"/>
                <a:cs typeface="+mn-lt"/>
              </a:rPr>
              <a:t>: Managing long-running business processes where state persistence and decision-making evolve over time, like in loan approval processes.</a:t>
            </a:r>
          </a:p>
          <a:p>
            <a:r>
              <a:rPr lang="en-US" sz="2000" b="1" dirty="0">
                <a:ea typeface="+mn-lt"/>
                <a:cs typeface="+mn-lt"/>
              </a:rPr>
              <a:t>Complex Event Processing (CEP)</a:t>
            </a:r>
            <a:r>
              <a:rPr lang="en-US" sz="2000" dirty="0">
                <a:ea typeface="+mn-lt"/>
                <a:cs typeface="+mn-lt"/>
              </a:rPr>
              <a:t>: Suitable for scenarios where events are correlated and processed in real-time, such as fraud detection in financial transactions.</a:t>
            </a:r>
          </a:p>
          <a:p>
            <a:r>
              <a:rPr lang="en-US" sz="2000" b="1" dirty="0">
                <a:ea typeface="+mn-lt"/>
                <a:cs typeface="+mn-lt"/>
              </a:rPr>
              <a:t>Dynamic Rule-Based Systems</a:t>
            </a:r>
            <a:r>
              <a:rPr lang="en-US" sz="2000" dirty="0">
                <a:ea typeface="+mn-lt"/>
                <a:cs typeface="+mn-lt"/>
              </a:rPr>
              <a:t>: Systems that require the flexibility to modify rules or facts dynamically, such as adaptive recommendation engines.</a:t>
            </a:r>
          </a:p>
          <a:p>
            <a:r>
              <a:rPr lang="en-US" sz="2000" b="1">
                <a:ea typeface="+mn-lt"/>
                <a:cs typeface="+mn-lt"/>
              </a:rPr>
              <a:t>Real-Time Monitoring</a:t>
            </a:r>
            <a:r>
              <a:rPr lang="en-US" sz="2000">
                <a:ea typeface="+mn-lt"/>
                <a:cs typeface="+mn-lt"/>
              </a:rPr>
              <a:t>: Ideal for applications that continuously monitor and react to streaming data, like in a security system or stock market analysis.</a:t>
            </a:r>
            <a:endParaRPr lang="en-US" sz="2000">
              <a:ea typeface="Calibri" panose="020F0502020204030204"/>
              <a:cs typeface="Calibri" panose="020F0502020204030204"/>
            </a:endParaRPr>
          </a:p>
        </p:txBody>
      </p:sp>
      <p:pic>
        <p:nvPicPr>
          <p:cNvPr id="6" name="Picture 5" descr="Graph on document with pen">
            <a:extLst>
              <a:ext uri="{FF2B5EF4-FFF2-40B4-BE49-F238E27FC236}">
                <a16:creationId xmlns:a16="http://schemas.microsoft.com/office/drawing/2014/main" id="{341539CA-A7CB-1F87-34F3-4D95BC8B05D0}"/>
              </a:ext>
            </a:extLst>
          </p:cNvPr>
          <p:cNvPicPr>
            <a:picLocks noChangeAspect="1"/>
          </p:cNvPicPr>
          <p:nvPr/>
        </p:nvPicPr>
        <p:blipFill rotWithShape="1">
          <a:blip r:embed="rId2"/>
          <a:srcRect l="31145" r="17094" b="-3"/>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1179010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41F95D-065E-98D2-3360-6AB814C6DB7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997F8940-9124-A7A5-87D7-564E62A9212D}"/>
              </a:ext>
            </a:extLst>
          </p:cNvPr>
          <p:cNvGraphicFramePr>
            <a:graphicFrameLocks noGrp="1"/>
          </p:cNvGraphicFramePr>
          <p:nvPr>
            <p:ph idx="1"/>
            <p:extLst>
              <p:ext uri="{D42A27DB-BD31-4B8C-83A1-F6EECF244321}">
                <p14:modId xmlns:p14="http://schemas.microsoft.com/office/powerpoint/2010/main" val="507906856"/>
              </p:ext>
            </p:extLst>
          </p:nvPr>
        </p:nvGraphicFramePr>
        <p:xfrm>
          <a:off x="1001807" y="643467"/>
          <a:ext cx="10188387" cy="5571067"/>
        </p:xfrm>
        <a:graphic>
          <a:graphicData uri="http://schemas.openxmlformats.org/drawingml/2006/table">
            <a:tbl>
              <a:tblPr firstRow="1" bandRow="1">
                <a:noFill/>
                <a:tableStyleId>{5C22544A-7EE6-4342-B048-85BDC9FD1C3A}</a:tableStyleId>
              </a:tblPr>
              <a:tblGrid>
                <a:gridCol w="2348852">
                  <a:extLst>
                    <a:ext uri="{9D8B030D-6E8A-4147-A177-3AD203B41FA5}">
                      <a16:colId xmlns:a16="http://schemas.microsoft.com/office/drawing/2014/main" val="3869658582"/>
                    </a:ext>
                  </a:extLst>
                </a:gridCol>
                <a:gridCol w="3946924">
                  <a:extLst>
                    <a:ext uri="{9D8B030D-6E8A-4147-A177-3AD203B41FA5}">
                      <a16:colId xmlns:a16="http://schemas.microsoft.com/office/drawing/2014/main" val="3572010624"/>
                    </a:ext>
                  </a:extLst>
                </a:gridCol>
                <a:gridCol w="3892611">
                  <a:extLst>
                    <a:ext uri="{9D8B030D-6E8A-4147-A177-3AD203B41FA5}">
                      <a16:colId xmlns:a16="http://schemas.microsoft.com/office/drawing/2014/main" val="975804796"/>
                    </a:ext>
                  </a:extLst>
                </a:gridCol>
              </a:tblGrid>
              <a:tr h="549486">
                <a:tc>
                  <a:txBody>
                    <a:bodyPr/>
                    <a:lstStyle/>
                    <a:p>
                      <a:pPr lvl="0">
                        <a:buNone/>
                      </a:pPr>
                      <a:r>
                        <a:rPr lang="en-US" sz="2100" b="0" i="0" u="none" strike="noStrike" cap="none" spc="60" noProof="0">
                          <a:solidFill>
                            <a:schemeClr val="bg1"/>
                          </a:solidFill>
                          <a:latin typeface="Calibri"/>
                        </a:rPr>
                        <a:t>Aspect</a:t>
                      </a:r>
                      <a:endParaRPr lang="en-US" sz="2100" b="0" cap="none" spc="60">
                        <a:solidFill>
                          <a:schemeClr val="bg1"/>
                        </a:solidFill>
                      </a:endParaRPr>
                    </a:p>
                  </a:txBody>
                  <a:tcPr marL="120325" marR="120325" marT="120325" marB="60163" anchor="ctr">
                    <a:lnL w="12700" cmpd="sng">
                      <a:noFill/>
                    </a:lnL>
                    <a:lnR w="12700" cmpd="sng">
                      <a:noFill/>
                    </a:lnR>
                    <a:lnT w="19050" cap="flat" cmpd="sng" algn="ctr">
                      <a:noFill/>
                      <a:prstDash val="solid"/>
                    </a:lnT>
                    <a:lnB w="38100" cmpd="sng">
                      <a:noFill/>
                    </a:lnB>
                    <a:solidFill>
                      <a:schemeClr val="accent1"/>
                    </a:solidFill>
                  </a:tcPr>
                </a:tc>
                <a:tc>
                  <a:txBody>
                    <a:bodyPr/>
                    <a:lstStyle/>
                    <a:p>
                      <a:pPr lvl="0">
                        <a:buNone/>
                      </a:pPr>
                      <a:r>
                        <a:rPr lang="en-US" sz="2100" b="0" i="0" u="none" strike="noStrike" cap="none" spc="60" noProof="0">
                          <a:solidFill>
                            <a:schemeClr val="bg1"/>
                          </a:solidFill>
                          <a:latin typeface="Calibri"/>
                        </a:rPr>
                        <a:t>Stateful KIE Sessions</a:t>
                      </a:r>
                      <a:endParaRPr lang="en-US" sz="2100" b="0" cap="none" spc="60">
                        <a:solidFill>
                          <a:schemeClr val="bg1"/>
                        </a:solidFill>
                      </a:endParaRPr>
                    </a:p>
                  </a:txBody>
                  <a:tcPr marL="120325" marR="120325" marT="120325" marB="60163" anchor="ctr">
                    <a:lnL w="12700" cmpd="sng">
                      <a:noFill/>
                    </a:lnL>
                    <a:lnR w="12700" cmpd="sng">
                      <a:noFill/>
                    </a:lnR>
                    <a:lnT w="19050" cap="flat" cmpd="sng" algn="ctr">
                      <a:noFill/>
                      <a:prstDash val="solid"/>
                    </a:lnT>
                    <a:lnB w="38100" cmpd="sng">
                      <a:noFill/>
                    </a:lnB>
                    <a:solidFill>
                      <a:schemeClr val="accent1"/>
                    </a:solidFill>
                  </a:tcPr>
                </a:tc>
                <a:tc>
                  <a:txBody>
                    <a:bodyPr/>
                    <a:lstStyle/>
                    <a:p>
                      <a:pPr lvl="0">
                        <a:buNone/>
                      </a:pPr>
                      <a:r>
                        <a:rPr lang="en-US" sz="2100" b="0" i="0" u="none" strike="noStrike" cap="none" spc="60" noProof="0">
                          <a:solidFill>
                            <a:schemeClr val="bg1"/>
                          </a:solidFill>
                          <a:latin typeface="Calibri"/>
                        </a:rPr>
                        <a:t>Stateless KIE Sessions</a:t>
                      </a:r>
                      <a:endParaRPr lang="en-US" sz="2100" b="0" cap="none" spc="60">
                        <a:solidFill>
                          <a:schemeClr val="bg1"/>
                        </a:solidFill>
                      </a:endParaRPr>
                    </a:p>
                  </a:txBody>
                  <a:tcPr marL="120325" marR="120325" marT="120325" marB="60163"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8622175"/>
                  </a:ext>
                </a:extLst>
              </a:tr>
              <a:tr h="790137">
                <a:tc>
                  <a:txBody>
                    <a:bodyPr/>
                    <a:lstStyle/>
                    <a:p>
                      <a:pPr lvl="0">
                        <a:buNone/>
                      </a:pPr>
                      <a:r>
                        <a:rPr lang="en-US" sz="1800" b="1" i="0" u="none" strike="noStrike" cap="none" spc="0" noProof="0">
                          <a:solidFill>
                            <a:schemeClr val="tx1"/>
                          </a:solidFill>
                        </a:rPr>
                        <a:t>Memory</a:t>
                      </a:r>
                      <a:endParaRPr lang="en-US" sz="1800" cap="none" spc="0">
                        <a:solidFill>
                          <a:schemeClr val="tx1"/>
                        </a:solidFill>
                      </a:endParaRPr>
                    </a:p>
                  </a:txBody>
                  <a:tcPr marL="120325" marR="120325" marT="120325" marB="60163">
                    <a:lnL w="12700" cmpd="sng">
                      <a:noFill/>
                      <a:prstDash val="solid"/>
                    </a:lnL>
                    <a:lnR w="12700" cmpd="sng">
                      <a:noFill/>
                      <a:prstDash val="solid"/>
                    </a:lnR>
                    <a:lnT w="38100" cmpd="sng">
                      <a:noFill/>
                    </a:lnT>
                    <a:lnB w="12700" cap="flat" cmpd="sng" algn="ctr">
                      <a:noFill/>
                      <a:prstDash val="solid"/>
                    </a:lnB>
                    <a:noFill/>
                  </a:tcPr>
                </a:tc>
                <a:tc>
                  <a:txBody>
                    <a:bodyPr/>
                    <a:lstStyle/>
                    <a:p>
                      <a:pPr lvl="0">
                        <a:buNone/>
                      </a:pPr>
                      <a:r>
                        <a:rPr lang="en-US" sz="1800" b="0" i="0" u="none" strike="noStrike" cap="none" spc="0" noProof="0">
                          <a:solidFill>
                            <a:schemeClr val="tx1"/>
                          </a:solidFill>
                          <a:latin typeface="Calibri"/>
                        </a:rPr>
                        <a:t>Session retains memory of processed facts</a:t>
                      </a:r>
                      <a:endParaRPr lang="en-US" sz="1800" cap="none" spc="0">
                        <a:solidFill>
                          <a:schemeClr val="tx1"/>
                        </a:solidFill>
                      </a:endParaRPr>
                    </a:p>
                  </a:txBody>
                  <a:tcPr marL="120325" marR="120325" marT="120325" marB="60163">
                    <a:lnL w="12700" cmpd="sng">
                      <a:noFill/>
                      <a:prstDash val="solid"/>
                    </a:lnL>
                    <a:lnR w="12700" cmpd="sng">
                      <a:noFill/>
                      <a:prstDash val="solid"/>
                    </a:lnR>
                    <a:lnT w="38100" cmpd="sng">
                      <a:noFill/>
                    </a:lnT>
                    <a:lnB w="12700" cap="flat" cmpd="sng" algn="ctr">
                      <a:noFill/>
                      <a:prstDash val="solid"/>
                    </a:lnB>
                    <a:noFill/>
                  </a:tcPr>
                </a:tc>
                <a:tc>
                  <a:txBody>
                    <a:bodyPr/>
                    <a:lstStyle/>
                    <a:p>
                      <a:pPr lvl="0">
                        <a:buNone/>
                      </a:pPr>
                      <a:r>
                        <a:rPr lang="en-US" sz="1800" b="0" i="0" u="none" strike="noStrike" cap="none" spc="0" noProof="0">
                          <a:solidFill>
                            <a:schemeClr val="tx1"/>
                          </a:solidFill>
                          <a:latin typeface="Calibri"/>
                        </a:rPr>
                        <a:t>Does not retain any memory</a:t>
                      </a:r>
                      <a:endParaRPr lang="en-US" sz="1800" cap="none" spc="0">
                        <a:solidFill>
                          <a:schemeClr val="tx1"/>
                        </a:solidFill>
                      </a:endParaRPr>
                    </a:p>
                  </a:txBody>
                  <a:tcPr marL="120325" marR="120325" marT="120325" marB="60163">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85572085"/>
                  </a:ext>
                </a:extLst>
              </a:tr>
              <a:tr h="790137">
                <a:tc>
                  <a:txBody>
                    <a:bodyPr/>
                    <a:lstStyle/>
                    <a:p>
                      <a:pPr lvl="0">
                        <a:buNone/>
                      </a:pPr>
                      <a:r>
                        <a:rPr lang="en-US" sz="1800" b="1" i="0" u="none" strike="noStrike" cap="none" spc="0" noProof="0">
                          <a:solidFill>
                            <a:schemeClr val="tx1"/>
                          </a:solidFill>
                          <a:latin typeface="Calibri"/>
                        </a:rPr>
                        <a:t>Fact Modification</a:t>
                      </a:r>
                      <a:endParaRPr lang="en-US" sz="1800" cap="none" spc="0">
                        <a:solidFill>
                          <a:schemeClr val="tx1"/>
                        </a:solidFill>
                      </a:endParaRPr>
                    </a:p>
                  </a:txBody>
                  <a:tcPr marL="120325" marR="120325" marT="120325" marB="6016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lvl="0">
                        <a:buNone/>
                      </a:pPr>
                      <a:r>
                        <a:rPr lang="en-US" sz="1800" b="0" i="0" u="none" strike="noStrike" cap="none" spc="0" noProof="0">
                          <a:solidFill>
                            <a:schemeClr val="tx1"/>
                          </a:solidFill>
                          <a:latin typeface="Calibri"/>
                        </a:rPr>
                        <a:t>Facts can be added, removed, or modified during the session.</a:t>
                      </a:r>
                      <a:endParaRPr lang="en-US" sz="1800" cap="none" spc="0">
                        <a:solidFill>
                          <a:schemeClr val="tx1"/>
                        </a:solidFill>
                      </a:endParaRPr>
                    </a:p>
                  </a:txBody>
                  <a:tcPr marL="120325" marR="120325" marT="120325" marB="6016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lvl="0">
                        <a:buNone/>
                      </a:pPr>
                      <a:r>
                        <a:rPr lang="en-US" sz="1800" b="0" i="0" u="none" strike="noStrike" cap="none" spc="0" noProof="0">
                          <a:solidFill>
                            <a:schemeClr val="tx1"/>
                          </a:solidFill>
                          <a:latin typeface="Calibri"/>
                        </a:rPr>
                        <a:t>Processes a batch of facts without interaction</a:t>
                      </a:r>
                      <a:endParaRPr lang="en-US" sz="1800" cap="none" spc="0" err="1">
                        <a:solidFill>
                          <a:schemeClr val="tx1"/>
                        </a:solidFill>
                      </a:endParaRPr>
                    </a:p>
                  </a:txBody>
                  <a:tcPr marL="120325" marR="120325" marT="120325" marB="6016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37724717"/>
                  </a:ext>
                </a:extLst>
              </a:tr>
              <a:tr h="1070896">
                <a:tc>
                  <a:txBody>
                    <a:bodyPr/>
                    <a:lstStyle/>
                    <a:p>
                      <a:pPr lvl="0">
                        <a:buNone/>
                      </a:pPr>
                      <a:r>
                        <a:rPr lang="en-US" sz="1800" b="1" i="0" u="none" strike="noStrike" cap="none" spc="0" noProof="0">
                          <a:solidFill>
                            <a:schemeClr val="tx1"/>
                          </a:solidFill>
                          <a:latin typeface="Calibri"/>
                        </a:rPr>
                        <a:t>State Awareness</a:t>
                      </a:r>
                      <a:endParaRPr lang="en-US" sz="1800" cap="none" spc="0">
                        <a:solidFill>
                          <a:schemeClr val="tx1"/>
                        </a:solidFill>
                      </a:endParaRPr>
                    </a:p>
                  </a:txBody>
                  <a:tcPr marL="120325" marR="120325" marT="120325" marB="60163">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lvl="0">
                        <a:buNone/>
                      </a:pPr>
                      <a:r>
                        <a:rPr lang="en-US" sz="1800" b="0" i="0" u="none" strike="noStrike" cap="none" spc="0" noProof="0">
                          <a:solidFill>
                            <a:schemeClr val="tx1"/>
                          </a:solidFill>
                          <a:latin typeface="Calibri"/>
                        </a:rPr>
                        <a:t>Aware of the state changes over time and adapts rule processing accordingly.</a:t>
                      </a:r>
                      <a:endParaRPr lang="en-US" sz="1800" cap="none" spc="0">
                        <a:solidFill>
                          <a:schemeClr val="tx1"/>
                        </a:solidFill>
                      </a:endParaRPr>
                    </a:p>
                  </a:txBody>
                  <a:tcPr marL="120325" marR="120325" marT="120325" marB="60163">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lvl="0">
                        <a:buNone/>
                      </a:pPr>
                      <a:r>
                        <a:rPr lang="en-US" sz="1800" b="0" i="0" u="none" strike="noStrike" cap="none" spc="0" noProof="0">
                          <a:solidFill>
                            <a:schemeClr val="tx1"/>
                          </a:solidFill>
                          <a:latin typeface="Calibri"/>
                        </a:rPr>
                        <a:t>Not aware of state changes; treats each session independently.</a:t>
                      </a:r>
                      <a:endParaRPr lang="en-US" sz="1800" cap="none" spc="0">
                        <a:solidFill>
                          <a:schemeClr val="tx1"/>
                        </a:solidFill>
                      </a:endParaRPr>
                    </a:p>
                  </a:txBody>
                  <a:tcPr marL="120325" marR="120325" marT="120325" marB="60163">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89129739"/>
                  </a:ext>
                </a:extLst>
              </a:tr>
              <a:tr h="790137">
                <a:tc>
                  <a:txBody>
                    <a:bodyPr/>
                    <a:lstStyle/>
                    <a:p>
                      <a:pPr lvl="0">
                        <a:buNone/>
                      </a:pPr>
                      <a:r>
                        <a:rPr lang="en-US" sz="1800" b="1" i="0" u="none" strike="noStrike" cap="none" spc="0" noProof="0">
                          <a:solidFill>
                            <a:schemeClr val="tx1"/>
                          </a:solidFill>
                          <a:latin typeface="Calibri"/>
                        </a:rPr>
                        <a:t>Use Cases</a:t>
                      </a:r>
                      <a:endParaRPr lang="en-US" sz="1800" cap="none" spc="0">
                        <a:solidFill>
                          <a:schemeClr val="tx1"/>
                        </a:solidFill>
                      </a:endParaRPr>
                    </a:p>
                  </a:txBody>
                  <a:tcPr marL="120325" marR="120325" marT="120325" marB="6016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lvl="0">
                        <a:buNone/>
                      </a:pPr>
                      <a:r>
                        <a:rPr lang="en-US" sz="1800" b="0" i="0" u="none" strike="noStrike" cap="none" spc="0" noProof="0">
                          <a:solidFill>
                            <a:schemeClr val="tx1"/>
                          </a:solidFill>
                          <a:latin typeface="Calibri"/>
                        </a:rPr>
                        <a:t>Ideal for complex scenarios where outcomes depend on evolving data</a:t>
                      </a:r>
                      <a:endParaRPr lang="en-US" sz="1800" cap="none" spc="0">
                        <a:solidFill>
                          <a:schemeClr val="tx1"/>
                        </a:solidFill>
                      </a:endParaRPr>
                    </a:p>
                  </a:txBody>
                  <a:tcPr marL="120325" marR="120325" marT="120325" marB="6016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lvl="0">
                        <a:buNone/>
                      </a:pPr>
                      <a:r>
                        <a:rPr lang="en-US" sz="1800" b="0" i="0" u="none" strike="noStrike" cap="none" spc="0" noProof="0">
                          <a:solidFill>
                            <a:schemeClr val="tx1"/>
                          </a:solidFill>
                          <a:latin typeface="Calibri"/>
                        </a:rPr>
                        <a:t>Suitable for lightweight, one-off rule processing scenarios</a:t>
                      </a:r>
                      <a:endParaRPr lang="en-US" sz="1800" cap="none" spc="0">
                        <a:solidFill>
                          <a:schemeClr val="tx1"/>
                        </a:solidFill>
                      </a:endParaRPr>
                    </a:p>
                  </a:txBody>
                  <a:tcPr marL="120325" marR="120325" marT="120325" marB="6016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34197602"/>
                  </a:ext>
                </a:extLst>
              </a:tr>
              <a:tr h="790137">
                <a:tc>
                  <a:txBody>
                    <a:bodyPr/>
                    <a:lstStyle/>
                    <a:p>
                      <a:pPr lvl="0">
                        <a:buNone/>
                      </a:pPr>
                      <a:r>
                        <a:rPr lang="en-US" sz="1800" b="1" i="0" u="none" strike="noStrike" cap="none" spc="0" noProof="0">
                          <a:solidFill>
                            <a:schemeClr val="tx1"/>
                          </a:solidFill>
                          <a:latin typeface="Calibri"/>
                        </a:rPr>
                        <a:t>Resource Utilization</a:t>
                      </a:r>
                      <a:endParaRPr lang="en-US" sz="1800" cap="none" spc="0">
                        <a:solidFill>
                          <a:schemeClr val="tx1"/>
                        </a:solidFill>
                      </a:endParaRPr>
                    </a:p>
                  </a:txBody>
                  <a:tcPr marL="120325" marR="120325" marT="120325" marB="60163">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lvl="0">
                        <a:buNone/>
                      </a:pPr>
                      <a:r>
                        <a:rPr lang="en-US" sz="1800" b="0" i="0" u="none" strike="noStrike" cap="none" spc="0" noProof="0">
                          <a:solidFill>
                            <a:schemeClr val="tx1"/>
                          </a:solidFill>
                          <a:latin typeface="Calibri"/>
                        </a:rPr>
                        <a:t>requires more resources to maintain state and respond to changes</a:t>
                      </a:r>
                      <a:endParaRPr lang="en-US" sz="1800" cap="none" spc="0">
                        <a:solidFill>
                          <a:schemeClr val="tx1"/>
                        </a:solidFill>
                      </a:endParaRPr>
                    </a:p>
                  </a:txBody>
                  <a:tcPr marL="120325" marR="120325" marT="120325" marB="60163">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lvl="0">
                        <a:buNone/>
                      </a:pPr>
                      <a:r>
                        <a:rPr lang="en-US" sz="1800" b="0" i="0" u="none" strike="noStrike" cap="none" spc="0" noProof="0">
                          <a:solidFill>
                            <a:schemeClr val="tx1"/>
                          </a:solidFill>
                          <a:latin typeface="Calibri"/>
                        </a:rPr>
                        <a:t>more resource-efficient due to low maintenance</a:t>
                      </a:r>
                      <a:endParaRPr lang="en-US" sz="1800" cap="none" spc="0">
                        <a:solidFill>
                          <a:schemeClr val="tx1"/>
                        </a:solidFill>
                      </a:endParaRPr>
                    </a:p>
                  </a:txBody>
                  <a:tcPr marL="120325" marR="120325" marT="120325" marB="60163">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177967423"/>
                  </a:ext>
                </a:extLst>
              </a:tr>
              <a:tr h="790137">
                <a:tc>
                  <a:txBody>
                    <a:bodyPr/>
                    <a:lstStyle/>
                    <a:p>
                      <a:pPr lvl="0">
                        <a:buNone/>
                      </a:pPr>
                      <a:r>
                        <a:rPr lang="en-US" sz="1800" b="1" i="0" u="none" strike="noStrike" cap="none" spc="0" noProof="0">
                          <a:solidFill>
                            <a:schemeClr val="tx1"/>
                          </a:solidFill>
                          <a:latin typeface="Calibri"/>
                        </a:rPr>
                        <a:t>Rule Re-Evaluation</a:t>
                      </a:r>
                      <a:endParaRPr lang="en-US" sz="1800" cap="none" spc="0">
                        <a:solidFill>
                          <a:schemeClr val="tx1"/>
                        </a:solidFill>
                      </a:endParaRPr>
                    </a:p>
                  </a:txBody>
                  <a:tcPr marL="120325" marR="120325" marT="120325" marB="6016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lvl="0">
                        <a:buNone/>
                      </a:pPr>
                      <a:r>
                        <a:rPr lang="en-US" sz="1800" b="0" i="0" u="none" strike="noStrike" cap="none" spc="0" noProof="0">
                          <a:solidFill>
                            <a:schemeClr val="tx1"/>
                          </a:solidFill>
                          <a:latin typeface="Calibri"/>
                        </a:rPr>
                        <a:t>Capable of re-evaluating and firing rules as facts are modified</a:t>
                      </a:r>
                      <a:endParaRPr lang="en-US" sz="1800" cap="none" spc="0">
                        <a:solidFill>
                          <a:schemeClr val="tx1"/>
                        </a:solidFill>
                      </a:endParaRPr>
                    </a:p>
                  </a:txBody>
                  <a:tcPr marL="120325" marR="120325" marT="120325" marB="6016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lvl="0">
                        <a:buNone/>
                      </a:pPr>
                      <a:r>
                        <a:rPr lang="en-US" sz="1800" b="0" i="0" u="none" strike="noStrike" cap="none" spc="0" noProof="0">
                          <a:solidFill>
                            <a:schemeClr val="tx1"/>
                          </a:solidFill>
                          <a:latin typeface="Calibri"/>
                        </a:rPr>
                        <a:t>Rules are evaluated once per session without regard for changes</a:t>
                      </a:r>
                      <a:endParaRPr lang="en-US" sz="1800" cap="none" spc="0">
                        <a:solidFill>
                          <a:schemeClr val="tx1"/>
                        </a:solidFill>
                      </a:endParaRPr>
                    </a:p>
                  </a:txBody>
                  <a:tcPr marL="120325" marR="120325" marT="120325" marB="6016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8343681"/>
                  </a:ext>
                </a:extLst>
              </a:tr>
            </a:tbl>
          </a:graphicData>
        </a:graphic>
      </p:graphicFrame>
    </p:spTree>
    <p:extLst>
      <p:ext uri="{BB962C8B-B14F-4D97-AF65-F5344CB8AC3E}">
        <p14:creationId xmlns:p14="http://schemas.microsoft.com/office/powerpoint/2010/main" val="41584390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B01CC8-4E39-E106-DCCC-B69B133E7B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1C1C2AEC-9937-75D1-1E99-2D7C1CEDA675}"/>
              </a:ext>
            </a:extLst>
          </p:cNvPr>
          <p:cNvSpPr>
            <a:spLocks noGrp="1"/>
          </p:cNvSpPr>
          <p:nvPr>
            <p:ph type="title"/>
          </p:nvPr>
        </p:nvSpPr>
        <p:spPr>
          <a:xfrm>
            <a:off x="838200" y="365125"/>
            <a:ext cx="10515600" cy="1325563"/>
          </a:xfrm>
        </p:spPr>
        <p:txBody>
          <a:bodyPr>
            <a:normAutofit/>
          </a:bodyPr>
          <a:lstStyle/>
          <a:p>
            <a:r>
              <a:rPr lang="en-US" dirty="0">
                <a:cs typeface="Calibri Light"/>
              </a:rPr>
              <a:t>The 'modify' keyword</a:t>
            </a:r>
            <a:endParaRPr lang="en-US" dirty="0">
              <a:ea typeface="Calibri Light"/>
              <a:cs typeface="Calibri Light"/>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E8B8093-6A56-D57B-67AF-4F0A8CF60213}"/>
              </a:ext>
            </a:extLst>
          </p:cNvPr>
          <p:cNvSpPr>
            <a:spLocks noGrp="1"/>
          </p:cNvSpPr>
          <p:nvPr>
            <p:ph idx="1"/>
          </p:nvPr>
        </p:nvSpPr>
        <p:spPr>
          <a:xfrm>
            <a:off x="838200" y="1825625"/>
            <a:ext cx="10515600" cy="4351338"/>
          </a:xfrm>
        </p:spPr>
        <p:txBody>
          <a:bodyPr vert="horz" lIns="91440" tIns="45720" rIns="91440" bIns="45720" rtlCol="0">
            <a:normAutofit/>
          </a:bodyPr>
          <a:lstStyle/>
          <a:p>
            <a:pPr marL="0" indent="0">
              <a:buNone/>
            </a:pPr>
            <a:r>
              <a:rPr lang="en-US">
                <a:ea typeface="+mn-lt"/>
                <a:cs typeface="+mn-lt"/>
              </a:rPr>
              <a:t>The 'modify' keyword is used to inform the Drools engine that a fact has been altered. When you modify a fact in a stateful session, Drools re-evaluates the rules to see if this change triggers any new rule or changes the outcome of already fired rules. BEWARE! This can lead to infinite loops.</a:t>
            </a:r>
            <a:endParaRPr lang="en-US" dirty="0">
              <a:ea typeface="+mn-lt"/>
              <a:cs typeface="+mn-lt"/>
            </a:endParaRPr>
          </a:p>
        </p:txBody>
      </p:sp>
    </p:spTree>
    <p:extLst>
      <p:ext uri="{BB962C8B-B14F-4D97-AF65-F5344CB8AC3E}">
        <p14:creationId xmlns:p14="http://schemas.microsoft.com/office/powerpoint/2010/main" val="3327934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02CC4C-895D-95CF-7A86-ADBFF28F045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E2AA4F3-AB0E-963E-AA93-E9712A3893E0}"/>
              </a:ext>
            </a:extLst>
          </p:cNvPr>
          <p:cNvSpPr>
            <a:spLocks noGrp="1"/>
          </p:cNvSpPr>
          <p:nvPr>
            <p:ph type="title"/>
          </p:nvPr>
        </p:nvSpPr>
        <p:spPr>
          <a:xfrm>
            <a:off x="1046746" y="586822"/>
            <a:ext cx="3560252" cy="1645920"/>
          </a:xfrm>
        </p:spPr>
        <p:txBody>
          <a:bodyPr>
            <a:normAutofit/>
          </a:bodyPr>
          <a:lstStyle/>
          <a:p>
            <a:r>
              <a:rPr lang="en-US" sz="3200">
                <a:cs typeface="Calibri Light"/>
              </a:rPr>
              <a:t>New Base Object – Insurance Claims</a:t>
            </a:r>
            <a:endParaRPr lang="en-US" sz="3200">
              <a:ea typeface="Calibri Light"/>
              <a:cs typeface="Calibri Light"/>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43CA442-5AB0-53E3-18B4-756E1E45DA3A}"/>
              </a:ext>
            </a:extLst>
          </p:cNvPr>
          <p:cNvSpPr>
            <a:spLocks noGrp="1"/>
          </p:cNvSpPr>
          <p:nvPr>
            <p:ph idx="1"/>
          </p:nvPr>
        </p:nvSpPr>
        <p:spPr>
          <a:xfrm>
            <a:off x="5351164" y="586822"/>
            <a:ext cx="6002636" cy="1645920"/>
          </a:xfrm>
        </p:spPr>
        <p:txBody>
          <a:bodyPr vert="horz" lIns="91440" tIns="45720" rIns="91440" bIns="45720" rtlCol="0" anchor="ctr">
            <a:normAutofit/>
          </a:bodyPr>
          <a:lstStyle/>
          <a:p>
            <a:pPr marL="0" indent="0">
              <a:buNone/>
            </a:pPr>
            <a:r>
              <a:rPr lang="en-US" sz="1800">
                <a:ea typeface="+mn-lt"/>
                <a:cs typeface="+mn-lt"/>
              </a:rPr>
              <a:t>This object represents Insurance claims that have been made by existing clients (we assume) of our insurance company. These claims contain information, such as the insurance Policy Number, the Client's name, and the date of the incident the claim for which the claim is being made. Here is a table to help us visualize the data</a:t>
            </a:r>
          </a:p>
        </p:txBody>
      </p:sp>
      <p:graphicFrame>
        <p:nvGraphicFramePr>
          <p:cNvPr id="5" name="Table 4">
            <a:extLst>
              <a:ext uri="{FF2B5EF4-FFF2-40B4-BE49-F238E27FC236}">
                <a16:creationId xmlns:a16="http://schemas.microsoft.com/office/drawing/2014/main" id="{1A08AE93-7299-4409-92B0-C856EA8D2974}"/>
              </a:ext>
            </a:extLst>
          </p:cNvPr>
          <p:cNvGraphicFramePr>
            <a:graphicFrameLocks noGrp="1"/>
          </p:cNvGraphicFramePr>
          <p:nvPr>
            <p:extLst>
              <p:ext uri="{D42A27DB-BD31-4B8C-83A1-F6EECF244321}">
                <p14:modId xmlns:p14="http://schemas.microsoft.com/office/powerpoint/2010/main" val="2105871632"/>
              </p:ext>
            </p:extLst>
          </p:nvPr>
        </p:nvGraphicFramePr>
        <p:xfrm>
          <a:off x="674378" y="2734056"/>
          <a:ext cx="10931638" cy="3483864"/>
        </p:xfrm>
        <a:graphic>
          <a:graphicData uri="http://schemas.openxmlformats.org/drawingml/2006/table">
            <a:tbl>
              <a:tblPr firstRow="1" firstCol="1" bandRow="1">
                <a:tableStyleId>{FABFCF23-3B69-468F-B69F-88F6DE6A72F2}</a:tableStyleId>
              </a:tblPr>
              <a:tblGrid>
                <a:gridCol w="2866027">
                  <a:extLst>
                    <a:ext uri="{9D8B030D-6E8A-4147-A177-3AD203B41FA5}">
                      <a16:colId xmlns:a16="http://schemas.microsoft.com/office/drawing/2014/main" val="503726928"/>
                    </a:ext>
                  </a:extLst>
                </a:gridCol>
                <a:gridCol w="2777281">
                  <a:extLst>
                    <a:ext uri="{9D8B030D-6E8A-4147-A177-3AD203B41FA5}">
                      <a16:colId xmlns:a16="http://schemas.microsoft.com/office/drawing/2014/main" val="1130965958"/>
                    </a:ext>
                  </a:extLst>
                </a:gridCol>
                <a:gridCol w="2578664">
                  <a:extLst>
                    <a:ext uri="{9D8B030D-6E8A-4147-A177-3AD203B41FA5}">
                      <a16:colId xmlns:a16="http://schemas.microsoft.com/office/drawing/2014/main" val="1490970064"/>
                    </a:ext>
                  </a:extLst>
                </a:gridCol>
                <a:gridCol w="2709666">
                  <a:extLst>
                    <a:ext uri="{9D8B030D-6E8A-4147-A177-3AD203B41FA5}">
                      <a16:colId xmlns:a16="http://schemas.microsoft.com/office/drawing/2014/main" val="806658425"/>
                    </a:ext>
                  </a:extLst>
                </a:gridCol>
              </a:tblGrid>
              <a:tr h="580644">
                <a:tc>
                  <a:txBody>
                    <a:bodyPr/>
                    <a:lstStyle/>
                    <a:p>
                      <a:pPr algn="ctr">
                        <a:lnSpc>
                          <a:spcPct val="107000"/>
                        </a:lnSpc>
                        <a:spcAft>
                          <a:spcPts val="800"/>
                        </a:spcAft>
                      </a:pPr>
                      <a:r>
                        <a:rPr lang="en-US" sz="2800" kern="0" dirty="0">
                          <a:solidFill>
                            <a:schemeClr val="bg1"/>
                          </a:solidFill>
                          <a:effectLst/>
                        </a:rPr>
                        <a:t>Client Name</a:t>
                      </a:r>
                      <a:endParaRPr lang="en-US" sz="2900" kern="100">
                        <a:solidFill>
                          <a:schemeClr val="bg1"/>
                        </a:solidFill>
                        <a:effectLst/>
                      </a:endParaRPr>
                    </a:p>
                  </a:txBody>
                  <a:tcPr marL="25356" marR="25356" marT="25356" marB="25356" anchor="b"/>
                </a:tc>
                <a:tc>
                  <a:txBody>
                    <a:bodyPr/>
                    <a:lstStyle/>
                    <a:p>
                      <a:pPr algn="ctr">
                        <a:lnSpc>
                          <a:spcPct val="107000"/>
                        </a:lnSpc>
                        <a:spcAft>
                          <a:spcPts val="800"/>
                        </a:spcAft>
                      </a:pPr>
                      <a:r>
                        <a:rPr lang="en-US" sz="2800" kern="0" dirty="0">
                          <a:solidFill>
                            <a:schemeClr val="bg1"/>
                          </a:solidFill>
                          <a:effectLst/>
                        </a:rPr>
                        <a:t>Policy Number</a:t>
                      </a:r>
                      <a:endParaRPr lang="en-US" sz="2900" kern="100">
                        <a:solidFill>
                          <a:schemeClr val="bg1"/>
                        </a:solidFill>
                        <a:effectLst/>
                      </a:endParaRPr>
                    </a:p>
                  </a:txBody>
                  <a:tcPr marL="25356" marR="25356" marT="25356" marB="25356" anchor="b"/>
                </a:tc>
                <a:tc>
                  <a:txBody>
                    <a:bodyPr/>
                    <a:lstStyle/>
                    <a:p>
                      <a:pPr algn="ctr">
                        <a:lnSpc>
                          <a:spcPct val="107000"/>
                        </a:lnSpc>
                        <a:spcAft>
                          <a:spcPts val="800"/>
                        </a:spcAft>
                      </a:pPr>
                      <a:r>
                        <a:rPr lang="en-US" sz="2800" kern="0" dirty="0">
                          <a:solidFill>
                            <a:schemeClr val="bg1"/>
                          </a:solidFill>
                          <a:effectLst/>
                        </a:rPr>
                        <a:t>Date of Claim</a:t>
                      </a:r>
                      <a:endParaRPr lang="en-US" sz="2900" kern="100">
                        <a:solidFill>
                          <a:schemeClr val="bg1"/>
                        </a:solidFill>
                        <a:effectLst/>
                      </a:endParaRPr>
                    </a:p>
                  </a:txBody>
                  <a:tcPr marL="25356" marR="25356" marT="25356" marB="25356" anchor="b"/>
                </a:tc>
                <a:tc>
                  <a:txBody>
                    <a:bodyPr/>
                    <a:lstStyle/>
                    <a:p>
                      <a:pPr algn="ctr">
                        <a:lnSpc>
                          <a:spcPct val="107000"/>
                        </a:lnSpc>
                        <a:spcAft>
                          <a:spcPts val="800"/>
                        </a:spcAft>
                      </a:pPr>
                      <a:r>
                        <a:rPr lang="en-US" sz="2800" kern="0" dirty="0">
                          <a:solidFill>
                            <a:schemeClr val="bg1"/>
                          </a:solidFill>
                          <a:effectLst/>
                        </a:rPr>
                        <a:t>Claim Amount</a:t>
                      </a:r>
                      <a:endParaRPr lang="en-US" sz="2900" kern="100">
                        <a:solidFill>
                          <a:schemeClr val="bg1"/>
                        </a:solidFill>
                        <a:effectLst/>
                      </a:endParaRPr>
                    </a:p>
                  </a:txBody>
                  <a:tcPr marL="25356" marR="25356" marT="25356" marB="25356" anchor="b"/>
                </a:tc>
                <a:extLst>
                  <a:ext uri="{0D108BD9-81ED-4DB2-BD59-A6C34878D82A}">
                    <a16:rowId xmlns:a16="http://schemas.microsoft.com/office/drawing/2014/main" val="208353869"/>
                  </a:ext>
                </a:extLst>
              </a:tr>
              <a:tr h="580644">
                <a:tc>
                  <a:txBody>
                    <a:bodyPr/>
                    <a:lstStyle/>
                    <a:p>
                      <a:pPr algn="ctr">
                        <a:lnSpc>
                          <a:spcPct val="107000"/>
                        </a:lnSpc>
                        <a:spcAft>
                          <a:spcPts val="800"/>
                        </a:spcAft>
                      </a:pPr>
                      <a:r>
                        <a:rPr lang="en-US" sz="2400" kern="0" dirty="0">
                          <a:solidFill>
                            <a:srgbClr val="374151"/>
                          </a:solidFill>
                          <a:effectLst/>
                        </a:rPr>
                        <a:t>John Doe</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P-1100</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2022-05-19</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8,000</a:t>
                      </a:r>
                      <a:endParaRPr lang="en-US" sz="2400" kern="100">
                        <a:effectLst/>
                      </a:endParaRPr>
                    </a:p>
                  </a:txBody>
                  <a:tcPr marL="25356" marR="25356" marT="25356" marB="25356" anchor="b"/>
                </a:tc>
                <a:extLst>
                  <a:ext uri="{0D108BD9-81ED-4DB2-BD59-A6C34878D82A}">
                    <a16:rowId xmlns:a16="http://schemas.microsoft.com/office/drawing/2014/main" val="4026360523"/>
                  </a:ext>
                </a:extLst>
              </a:tr>
              <a:tr h="580644">
                <a:tc>
                  <a:txBody>
                    <a:bodyPr/>
                    <a:lstStyle/>
                    <a:p>
                      <a:pPr algn="ctr">
                        <a:lnSpc>
                          <a:spcPct val="107000"/>
                        </a:lnSpc>
                        <a:spcAft>
                          <a:spcPts val="800"/>
                        </a:spcAft>
                      </a:pPr>
                      <a:r>
                        <a:rPr lang="en-US" sz="2400" kern="0" dirty="0">
                          <a:solidFill>
                            <a:srgbClr val="374151"/>
                          </a:solidFill>
                          <a:effectLst/>
                        </a:rPr>
                        <a:t>William Johnson</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P-1002</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2020-04-14</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10,000</a:t>
                      </a:r>
                      <a:endParaRPr lang="en-US" sz="2400" kern="100">
                        <a:effectLst/>
                      </a:endParaRPr>
                    </a:p>
                  </a:txBody>
                  <a:tcPr marL="25356" marR="25356" marT="25356" marB="25356" anchor="b"/>
                </a:tc>
                <a:extLst>
                  <a:ext uri="{0D108BD9-81ED-4DB2-BD59-A6C34878D82A}">
                    <a16:rowId xmlns:a16="http://schemas.microsoft.com/office/drawing/2014/main" val="1714661287"/>
                  </a:ext>
                </a:extLst>
              </a:tr>
              <a:tr h="580644">
                <a:tc>
                  <a:txBody>
                    <a:bodyPr/>
                    <a:lstStyle/>
                    <a:p>
                      <a:pPr algn="ctr">
                        <a:lnSpc>
                          <a:spcPct val="107000"/>
                        </a:lnSpc>
                        <a:spcAft>
                          <a:spcPts val="800"/>
                        </a:spcAft>
                      </a:pPr>
                      <a:r>
                        <a:rPr lang="en-US" sz="2400" kern="0" dirty="0">
                          <a:solidFill>
                            <a:srgbClr val="374151"/>
                          </a:solidFill>
                          <a:effectLst/>
                        </a:rPr>
                        <a:t>Michael Davis</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P-1004</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2023-01-31</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40,000</a:t>
                      </a:r>
                      <a:endParaRPr lang="en-US" sz="2400" kern="100">
                        <a:effectLst/>
                      </a:endParaRPr>
                    </a:p>
                  </a:txBody>
                  <a:tcPr marL="25356" marR="25356" marT="25356" marB="25356" anchor="b"/>
                </a:tc>
                <a:extLst>
                  <a:ext uri="{0D108BD9-81ED-4DB2-BD59-A6C34878D82A}">
                    <a16:rowId xmlns:a16="http://schemas.microsoft.com/office/drawing/2014/main" val="1821127907"/>
                  </a:ext>
                </a:extLst>
              </a:tr>
              <a:tr h="580644">
                <a:tc>
                  <a:txBody>
                    <a:bodyPr/>
                    <a:lstStyle/>
                    <a:p>
                      <a:pPr algn="ctr">
                        <a:lnSpc>
                          <a:spcPct val="107000"/>
                        </a:lnSpc>
                        <a:spcAft>
                          <a:spcPts val="800"/>
                        </a:spcAft>
                      </a:pPr>
                      <a:r>
                        <a:rPr lang="en-US" sz="2400" kern="0" dirty="0">
                          <a:solidFill>
                            <a:srgbClr val="374151"/>
                          </a:solidFill>
                          <a:effectLst/>
                        </a:rPr>
                        <a:t>Sophia Martinez</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P-1005</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2022-01-03</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50,000</a:t>
                      </a:r>
                      <a:endParaRPr lang="en-US" sz="2400" kern="100">
                        <a:effectLst/>
                      </a:endParaRPr>
                    </a:p>
                  </a:txBody>
                  <a:tcPr marL="25356" marR="25356" marT="25356" marB="25356" anchor="b"/>
                </a:tc>
                <a:extLst>
                  <a:ext uri="{0D108BD9-81ED-4DB2-BD59-A6C34878D82A}">
                    <a16:rowId xmlns:a16="http://schemas.microsoft.com/office/drawing/2014/main" val="815242445"/>
                  </a:ext>
                </a:extLst>
              </a:tr>
              <a:tr h="580644">
                <a:tc>
                  <a:txBody>
                    <a:bodyPr/>
                    <a:lstStyle/>
                    <a:p>
                      <a:pPr algn="ctr">
                        <a:lnSpc>
                          <a:spcPct val="107000"/>
                        </a:lnSpc>
                        <a:spcAft>
                          <a:spcPts val="800"/>
                        </a:spcAft>
                      </a:pPr>
                      <a:r>
                        <a:rPr lang="en-US" sz="2400" kern="0" dirty="0">
                          <a:solidFill>
                            <a:srgbClr val="374151"/>
                          </a:solidFill>
                          <a:effectLst/>
                        </a:rPr>
                        <a:t>Ava Thompson</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P-1009</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2022-02-08</a:t>
                      </a:r>
                      <a:endParaRPr lang="en-US" sz="2400" kern="100">
                        <a:effectLst/>
                      </a:endParaRPr>
                    </a:p>
                  </a:txBody>
                  <a:tcPr marL="25356" marR="25356" marT="25356" marB="25356" anchor="b"/>
                </a:tc>
                <a:tc>
                  <a:txBody>
                    <a:bodyPr/>
                    <a:lstStyle/>
                    <a:p>
                      <a:pPr algn="ctr">
                        <a:lnSpc>
                          <a:spcPct val="107000"/>
                        </a:lnSpc>
                        <a:spcAft>
                          <a:spcPts val="800"/>
                        </a:spcAft>
                      </a:pPr>
                      <a:r>
                        <a:rPr lang="en-US" sz="2400" kern="0" dirty="0">
                          <a:solidFill>
                            <a:srgbClr val="374151"/>
                          </a:solidFill>
                          <a:effectLst/>
                        </a:rPr>
                        <a:t>25,000</a:t>
                      </a:r>
                      <a:endParaRPr lang="en-US" sz="2400" kern="100">
                        <a:effectLst/>
                      </a:endParaRPr>
                    </a:p>
                  </a:txBody>
                  <a:tcPr marL="25356" marR="25356" marT="25356" marB="25356" anchor="b"/>
                </a:tc>
                <a:extLst>
                  <a:ext uri="{0D108BD9-81ED-4DB2-BD59-A6C34878D82A}">
                    <a16:rowId xmlns:a16="http://schemas.microsoft.com/office/drawing/2014/main" val="3153947775"/>
                  </a:ext>
                </a:extLst>
              </a:tr>
            </a:tbl>
          </a:graphicData>
        </a:graphic>
      </p:graphicFrame>
    </p:spTree>
    <p:extLst>
      <p:ext uri="{BB962C8B-B14F-4D97-AF65-F5344CB8AC3E}">
        <p14:creationId xmlns:p14="http://schemas.microsoft.com/office/powerpoint/2010/main" val="567155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9023E2-7115-0A5B-4B6E-29551B1BBA87}"/>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olution dispensed using electronic pipette">
            <a:extLst>
              <a:ext uri="{FF2B5EF4-FFF2-40B4-BE49-F238E27FC236}">
                <a16:creationId xmlns:a16="http://schemas.microsoft.com/office/drawing/2014/main" id="{68945162-7CF8-B831-3553-3CC16E99D6FA}"/>
              </a:ext>
            </a:extLst>
          </p:cNvPr>
          <p:cNvPicPr>
            <a:picLocks noChangeAspect="1"/>
          </p:cNvPicPr>
          <p:nvPr/>
        </p:nvPicPr>
        <p:blipFill rotWithShape="1">
          <a:blip r:embed="rId2"/>
          <a:srcRect l="7687" r="33052" b="4"/>
          <a:stretch/>
        </p:blipFill>
        <p:spPr>
          <a:xfrm>
            <a:off x="6103027" y="10"/>
            <a:ext cx="6088971" cy="6857990"/>
          </a:xfrm>
          <a:prstGeom prst="rect">
            <a:avLst/>
          </a:prstGeom>
        </p:spPr>
      </p:pic>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BA5584E-284C-E3D5-AB51-CD7BFAD69AB0}"/>
              </a:ext>
            </a:extLst>
          </p:cNvPr>
          <p:cNvSpPr>
            <a:spLocks noGrp="1"/>
          </p:cNvSpPr>
          <p:nvPr>
            <p:ph type="title"/>
          </p:nvPr>
        </p:nvSpPr>
        <p:spPr>
          <a:xfrm>
            <a:off x="761801" y="328512"/>
            <a:ext cx="4778387" cy="1628970"/>
          </a:xfrm>
        </p:spPr>
        <p:txBody>
          <a:bodyPr anchor="ctr">
            <a:normAutofit/>
          </a:bodyPr>
          <a:lstStyle/>
          <a:p>
            <a:r>
              <a:rPr lang="en-US" sz="4000">
                <a:cs typeface="Calibri Light"/>
              </a:rPr>
              <a:t>Lab Exercise</a:t>
            </a:r>
            <a:endParaRPr lang="en-US" sz="4000">
              <a:ea typeface="Calibri Light"/>
              <a:cs typeface="Calibri Light"/>
            </a:endParaRPr>
          </a:p>
        </p:txBody>
      </p:sp>
      <p:sp>
        <p:nvSpPr>
          <p:cNvPr id="3" name="Content Placeholder 2">
            <a:extLst>
              <a:ext uri="{FF2B5EF4-FFF2-40B4-BE49-F238E27FC236}">
                <a16:creationId xmlns:a16="http://schemas.microsoft.com/office/drawing/2014/main" id="{646DFEA0-1F9C-9862-E360-201B53E52898}"/>
              </a:ext>
            </a:extLst>
          </p:cNvPr>
          <p:cNvSpPr>
            <a:spLocks noGrp="1"/>
          </p:cNvSpPr>
          <p:nvPr>
            <p:ph idx="1"/>
          </p:nvPr>
        </p:nvSpPr>
        <p:spPr>
          <a:xfrm>
            <a:off x="761801" y="2884929"/>
            <a:ext cx="4659756" cy="3374137"/>
          </a:xfrm>
        </p:spPr>
        <p:txBody>
          <a:bodyPr vert="horz" lIns="91440" tIns="45720" rIns="91440" bIns="45720" rtlCol="0" anchor="ctr">
            <a:normAutofit/>
          </a:bodyPr>
          <a:lstStyle/>
          <a:p>
            <a:pPr marL="0" indent="0">
              <a:buNone/>
            </a:pPr>
            <a:r>
              <a:rPr lang="en-US" sz="2000">
                <a:ea typeface="+mn-lt"/>
                <a:cs typeface="+mn-lt"/>
              </a:rPr>
              <a:t>Open and Complete Lab Exercise 02.01 - </a:t>
            </a:r>
            <a:r>
              <a:rPr lang="en-US" sz="2000" b="1">
                <a:latin typeface="Helvetica"/>
                <a:ea typeface="+mn-lt"/>
                <a:cs typeface="Helvetica"/>
              </a:rPr>
              <a:t>Rule Creation for Claims and Policy Management</a:t>
            </a:r>
            <a:endParaRPr lang="en-US" sz="2000">
              <a:ea typeface="+mn-lt"/>
              <a:cs typeface="+mn-lt"/>
            </a:endParaRPr>
          </a:p>
        </p:txBody>
      </p:sp>
    </p:spTree>
    <p:extLst>
      <p:ext uri="{BB962C8B-B14F-4D97-AF65-F5344CB8AC3E}">
        <p14:creationId xmlns:p14="http://schemas.microsoft.com/office/powerpoint/2010/main" val="29255119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38323-188B-E395-054E-31B07746772D}"/>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key on a white background&#10;&#10;Description automatically generated">
            <a:extLst>
              <a:ext uri="{FF2B5EF4-FFF2-40B4-BE49-F238E27FC236}">
                <a16:creationId xmlns:a16="http://schemas.microsoft.com/office/drawing/2014/main" id="{107A04BD-81C5-BC75-F8FD-6643FFC6281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81" r="18203" b="2"/>
          <a:stretch/>
        </p:blipFill>
        <p:spPr>
          <a:xfrm>
            <a:off x="20" y="1666568"/>
            <a:ext cx="6106195" cy="5191432"/>
          </a:xfrm>
          <a:prstGeom prst="rect">
            <a:avLst/>
          </a:prstGeom>
        </p:spPr>
      </p:pic>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197A5C5-79D9-A944-5BB2-03F8E0DE84BF}"/>
              </a:ext>
            </a:extLst>
          </p:cNvPr>
          <p:cNvSpPr>
            <a:spLocks noGrp="1"/>
          </p:cNvSpPr>
          <p:nvPr>
            <p:ph type="title"/>
          </p:nvPr>
        </p:nvSpPr>
        <p:spPr>
          <a:xfrm>
            <a:off x="761801" y="352766"/>
            <a:ext cx="10591999" cy="1023584"/>
          </a:xfrm>
        </p:spPr>
        <p:txBody>
          <a:bodyPr>
            <a:normAutofit/>
          </a:bodyPr>
          <a:lstStyle/>
          <a:p>
            <a:r>
              <a:rPr lang="en-US" sz="4000">
                <a:cs typeface="Calibri Light"/>
              </a:rPr>
              <a:t>Case Study – Lesson 02: Key Takeaways</a:t>
            </a:r>
            <a:endParaRPr lang="en-US" sz="4000">
              <a:ea typeface="Calibri Light"/>
              <a:cs typeface="Calibri Light"/>
            </a:endParaRPr>
          </a:p>
        </p:txBody>
      </p:sp>
      <p:sp>
        <p:nvSpPr>
          <p:cNvPr id="3" name="Content Placeholder 2">
            <a:extLst>
              <a:ext uri="{FF2B5EF4-FFF2-40B4-BE49-F238E27FC236}">
                <a16:creationId xmlns:a16="http://schemas.microsoft.com/office/drawing/2014/main" id="{90F4A688-254C-67C4-BA8D-E06611A2FEEA}"/>
              </a:ext>
            </a:extLst>
          </p:cNvPr>
          <p:cNvSpPr>
            <a:spLocks noGrp="1"/>
          </p:cNvSpPr>
          <p:nvPr>
            <p:ph idx="1"/>
          </p:nvPr>
        </p:nvSpPr>
        <p:spPr>
          <a:xfrm>
            <a:off x="6803408" y="2249766"/>
            <a:ext cx="4550391" cy="4070303"/>
          </a:xfrm>
        </p:spPr>
        <p:txBody>
          <a:bodyPr vert="horz" lIns="91440" tIns="45720" rIns="91440" bIns="45720" rtlCol="0" anchor="ctr">
            <a:normAutofit/>
          </a:bodyPr>
          <a:lstStyle/>
          <a:p>
            <a:pPr marL="342900" indent="-342900">
              <a:buAutoNum type="arabicPeriod"/>
            </a:pPr>
            <a:r>
              <a:rPr lang="en-US" sz="1700">
                <a:ea typeface="+mn-lt"/>
                <a:cs typeface="+mn-lt"/>
              </a:rPr>
              <a:t>Stateful sessions remember the facts that they have processed. They maintain the state of these facts throughout the session's lifecycle.</a:t>
            </a:r>
          </a:p>
          <a:p>
            <a:pPr marL="342900" indent="-342900">
              <a:buAutoNum type="arabicPeriod"/>
            </a:pPr>
            <a:r>
              <a:rPr lang="en-US" sz="1700">
                <a:cs typeface="Calibri"/>
              </a:rPr>
              <a:t>Stateful sessions are the KIE default and do not need to be explicitly declared as do stateless sessions</a:t>
            </a:r>
          </a:p>
          <a:p>
            <a:pPr marL="342900" indent="-342900">
              <a:buAutoNum type="arabicPeriod"/>
            </a:pPr>
            <a:r>
              <a:rPr lang="en-US" sz="1700">
                <a:cs typeface="Calibri"/>
              </a:rPr>
              <a:t>The `modify` keyword makes the session aware of changes made during runtime.</a:t>
            </a:r>
          </a:p>
          <a:p>
            <a:pPr marL="342900" indent="-342900">
              <a:buAutoNum type="arabicPeriod"/>
            </a:pPr>
            <a:r>
              <a:rPr lang="en-US" sz="1700">
                <a:cs typeface="Calibri"/>
              </a:rPr>
              <a:t>Stateless Sessions are needed for reliable inference</a:t>
            </a:r>
          </a:p>
          <a:p>
            <a:pPr marL="342900" indent="-342900">
              <a:buAutoNum type="arabicPeriod"/>
            </a:pPr>
            <a:r>
              <a:rPr lang="en-US" sz="1700">
                <a:cs typeface="Calibri"/>
              </a:rPr>
              <a:t>Stateless Sessions must be explicitly disposed of to prevent excess resource usage and memory leaks</a:t>
            </a:r>
          </a:p>
        </p:txBody>
      </p:sp>
    </p:spTree>
    <p:extLst>
      <p:ext uri="{BB962C8B-B14F-4D97-AF65-F5344CB8AC3E}">
        <p14:creationId xmlns:p14="http://schemas.microsoft.com/office/powerpoint/2010/main" val="35727825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B700FE-DCC9-3209-079C-4970D7A700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0C50-A647-FF0C-5CF9-C8ACFCAF69B2}"/>
              </a:ext>
            </a:extLst>
          </p:cNvPr>
          <p:cNvSpPr>
            <a:spLocks noGrp="1"/>
          </p:cNvSpPr>
          <p:nvPr>
            <p:ph type="title"/>
          </p:nvPr>
        </p:nvSpPr>
        <p:spPr>
          <a:xfrm>
            <a:off x="876693" y="741391"/>
            <a:ext cx="4355265" cy="1616203"/>
          </a:xfrm>
        </p:spPr>
        <p:txBody>
          <a:bodyPr anchor="b">
            <a:normAutofit/>
          </a:bodyPr>
          <a:lstStyle/>
          <a:p>
            <a:r>
              <a:rPr lang="en-US" sz="3200">
                <a:cs typeface="Calibri Light"/>
              </a:rPr>
              <a:t>Case Study – Lesson 03: Cross-Products</a:t>
            </a:r>
            <a:endParaRPr lang="en-US" sz="3200"/>
          </a:p>
        </p:txBody>
      </p:sp>
      <p:sp>
        <p:nvSpPr>
          <p:cNvPr id="3" name="Content Placeholder 2">
            <a:extLst>
              <a:ext uri="{FF2B5EF4-FFF2-40B4-BE49-F238E27FC236}">
                <a16:creationId xmlns:a16="http://schemas.microsoft.com/office/drawing/2014/main" id="{45752676-AE20-354D-54E5-615A943859E8}"/>
              </a:ext>
            </a:extLst>
          </p:cNvPr>
          <p:cNvSpPr>
            <a:spLocks noGrp="1"/>
          </p:cNvSpPr>
          <p:nvPr>
            <p:ph idx="1"/>
          </p:nvPr>
        </p:nvSpPr>
        <p:spPr>
          <a:xfrm>
            <a:off x="876692" y="2533476"/>
            <a:ext cx="4355265" cy="3447832"/>
          </a:xfrm>
        </p:spPr>
        <p:txBody>
          <a:bodyPr vert="horz" lIns="91440" tIns="45720" rIns="91440" bIns="45720" rtlCol="0" anchor="t">
            <a:normAutofit/>
          </a:bodyPr>
          <a:lstStyle/>
          <a:p>
            <a:pPr marL="0" indent="0">
              <a:buNone/>
            </a:pPr>
            <a:r>
              <a:rPr lang="en-US" sz="2000">
                <a:ea typeface="+mn-lt"/>
                <a:cs typeface="+mn-lt"/>
              </a:rPr>
              <a:t>Cross-Products in Drools refer to the ability to compare or combine data from different fact types (objects) within the rule engine. This capability is crucial for scenarios where decisions depend on relationships between different sets of data.</a:t>
            </a:r>
            <a:endParaRPr lang="en-US" sz="2000"/>
          </a:p>
        </p:txBody>
      </p:sp>
      <p:pic>
        <p:nvPicPr>
          <p:cNvPr id="5" name="Picture 4" descr="3D box skeletons">
            <a:extLst>
              <a:ext uri="{FF2B5EF4-FFF2-40B4-BE49-F238E27FC236}">
                <a16:creationId xmlns:a16="http://schemas.microsoft.com/office/drawing/2014/main" id="{2192B91F-40BC-0387-63A2-3455A32AA38C}"/>
              </a:ext>
            </a:extLst>
          </p:cNvPr>
          <p:cNvPicPr>
            <a:picLocks noChangeAspect="1"/>
          </p:cNvPicPr>
          <p:nvPr/>
        </p:nvPicPr>
        <p:blipFill rotWithShape="1">
          <a:blip r:embed="rId2"/>
          <a:srcRect l="23450" r="17303" b="-3"/>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5459620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5F7C5C-42E6-A478-8B94-D53136733924}"/>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A1593D9A-AF00-585F-7633-88EFA7F4BAB4}"/>
              </a:ext>
            </a:extLst>
          </p:cNvPr>
          <p:cNvPicPr>
            <a:picLocks noChangeAspect="1"/>
          </p:cNvPicPr>
          <p:nvPr/>
        </p:nvPicPr>
        <p:blipFill rotWithShape="1">
          <a:blip r:embed="rId2"/>
          <a:srcRect l="21858" r="11555" b="4"/>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300C9-D26D-252B-9130-B4710BD641ED}"/>
              </a:ext>
            </a:extLst>
          </p:cNvPr>
          <p:cNvSpPr>
            <a:spLocks noGrp="1"/>
          </p:cNvSpPr>
          <p:nvPr>
            <p:ph type="title"/>
          </p:nvPr>
        </p:nvSpPr>
        <p:spPr>
          <a:xfrm>
            <a:off x="761801" y="328512"/>
            <a:ext cx="4778387" cy="1628970"/>
          </a:xfrm>
        </p:spPr>
        <p:txBody>
          <a:bodyPr anchor="ctr">
            <a:normAutofit/>
          </a:bodyPr>
          <a:lstStyle/>
          <a:p>
            <a:r>
              <a:rPr lang="en-US" sz="4000">
                <a:cs typeface="Calibri Light"/>
              </a:rPr>
              <a:t>Cross-Products vs SQL Join</a:t>
            </a:r>
            <a:endParaRPr lang="en-US" sz="4000"/>
          </a:p>
        </p:txBody>
      </p:sp>
      <p:sp>
        <p:nvSpPr>
          <p:cNvPr id="3" name="Content Placeholder 2">
            <a:extLst>
              <a:ext uri="{FF2B5EF4-FFF2-40B4-BE49-F238E27FC236}">
                <a16:creationId xmlns:a16="http://schemas.microsoft.com/office/drawing/2014/main" id="{76185D9E-F8E1-E076-263B-13C651C2760B}"/>
              </a:ext>
            </a:extLst>
          </p:cNvPr>
          <p:cNvSpPr>
            <a:spLocks noGrp="1"/>
          </p:cNvSpPr>
          <p:nvPr>
            <p:ph idx="1"/>
          </p:nvPr>
        </p:nvSpPr>
        <p:spPr>
          <a:xfrm>
            <a:off x="761801" y="2884929"/>
            <a:ext cx="4924799" cy="3374137"/>
          </a:xfrm>
        </p:spPr>
        <p:txBody>
          <a:bodyPr vert="horz" lIns="91440" tIns="45720" rIns="91440" bIns="45720" rtlCol="0" anchor="ctr">
            <a:noAutofit/>
          </a:bodyPr>
          <a:lstStyle/>
          <a:p>
            <a:pPr marL="0" indent="0">
              <a:buNone/>
            </a:pPr>
            <a:r>
              <a:rPr lang="en-US" sz="1600" dirty="0">
                <a:cs typeface="Calibri"/>
              </a:rPr>
              <a:t>Cross-Products is the Rule Engine equivalent of </a:t>
            </a:r>
            <a:r>
              <a:rPr lang="en-US" sz="1600" dirty="0">
                <a:ea typeface="+mn-lt"/>
                <a:cs typeface="+mn-lt"/>
              </a:rPr>
              <a:t>how the SQL join operation works with tables in a relational database</a:t>
            </a:r>
          </a:p>
          <a:p>
            <a:pPr marL="0" indent="0">
              <a:buNone/>
            </a:pPr>
            <a:endParaRPr lang="en-US" sz="1600" dirty="0">
              <a:cs typeface="Calibri"/>
            </a:endParaRPr>
          </a:p>
          <a:p>
            <a:pPr marL="0" indent="0">
              <a:buNone/>
            </a:pPr>
            <a:r>
              <a:rPr lang="en-US" sz="1600" dirty="0">
                <a:ea typeface="+mn-lt"/>
                <a:cs typeface="+mn-lt"/>
              </a:rPr>
              <a:t>Imagine you're working with two tables in a database: </a:t>
            </a:r>
            <a:r>
              <a:rPr lang="en-US" sz="1600" b="1" dirty="0">
                <a:latin typeface="Consolas"/>
                <a:cs typeface="Calibri"/>
              </a:rPr>
              <a:t>Policies</a:t>
            </a:r>
            <a:r>
              <a:rPr lang="en-US" sz="1600" dirty="0">
                <a:ea typeface="+mn-lt"/>
                <a:cs typeface="+mn-lt"/>
              </a:rPr>
              <a:t> and </a:t>
            </a:r>
            <a:r>
              <a:rPr lang="en-US" sz="1600" b="1" dirty="0">
                <a:latin typeface="Consolas"/>
                <a:cs typeface="Calibri"/>
              </a:rPr>
              <a:t>Claims</a:t>
            </a:r>
            <a:r>
              <a:rPr lang="en-US" sz="1600" dirty="0">
                <a:ea typeface="+mn-lt"/>
                <a:cs typeface="+mn-lt"/>
              </a:rPr>
              <a:t>. In SQL, if you want to find claims that relate to specific policies, you might use a join query like this:</a:t>
            </a:r>
          </a:p>
          <a:p>
            <a:pPr>
              <a:buNone/>
            </a:pPr>
            <a:r>
              <a:rPr lang="en-US" sz="1600" dirty="0">
                <a:ea typeface="+mn-lt"/>
                <a:cs typeface="+mn-lt"/>
              </a:rPr>
              <a:t>SELECT Claims.*, Policies.*</a:t>
            </a:r>
            <a:endParaRPr lang="en-US" sz="1600" dirty="0">
              <a:cs typeface="Calibri"/>
            </a:endParaRPr>
          </a:p>
          <a:p>
            <a:pPr>
              <a:buNone/>
            </a:pPr>
            <a:r>
              <a:rPr lang="en-US" sz="1600" dirty="0">
                <a:ea typeface="+mn-lt"/>
                <a:cs typeface="+mn-lt"/>
              </a:rPr>
              <a:t>FROM Claims</a:t>
            </a:r>
            <a:endParaRPr lang="en-US" sz="1600" dirty="0">
              <a:cs typeface="Calibri"/>
            </a:endParaRPr>
          </a:p>
          <a:p>
            <a:pPr>
              <a:buNone/>
            </a:pPr>
            <a:r>
              <a:rPr lang="en-US" sz="1600" dirty="0">
                <a:ea typeface="+mn-lt"/>
                <a:cs typeface="+mn-lt"/>
              </a:rPr>
              <a:t>JOIN Policies ON </a:t>
            </a:r>
            <a:r>
              <a:rPr lang="en-US" sz="1600" err="1">
                <a:ea typeface="+mn-lt"/>
                <a:cs typeface="+mn-lt"/>
              </a:rPr>
              <a:t>Claims.policyNumber</a:t>
            </a:r>
            <a:r>
              <a:rPr lang="en-US" sz="1600" dirty="0">
                <a:ea typeface="+mn-lt"/>
                <a:cs typeface="+mn-lt"/>
              </a:rPr>
              <a:t> = </a:t>
            </a:r>
            <a:r>
              <a:rPr lang="en-US" sz="1600" err="1">
                <a:ea typeface="+mn-lt"/>
                <a:cs typeface="+mn-lt"/>
              </a:rPr>
              <a:t>Policies.policyNumber</a:t>
            </a:r>
            <a:endParaRPr lang="en-US" sz="1600" err="1">
              <a:cs typeface="Calibri"/>
            </a:endParaRPr>
          </a:p>
          <a:p>
            <a:pPr>
              <a:buNone/>
            </a:pPr>
            <a:r>
              <a:rPr lang="en-US" sz="1600" dirty="0">
                <a:ea typeface="+mn-lt"/>
                <a:cs typeface="+mn-lt"/>
              </a:rPr>
              <a:t>WHERE </a:t>
            </a:r>
            <a:r>
              <a:rPr lang="en-US" sz="1600" dirty="0" err="1">
                <a:ea typeface="+mn-lt"/>
                <a:cs typeface="+mn-lt"/>
              </a:rPr>
              <a:t>Policies.paymentStatus</a:t>
            </a:r>
            <a:r>
              <a:rPr lang="en-US" sz="1600" dirty="0">
                <a:ea typeface="+mn-lt"/>
                <a:cs typeface="+mn-lt"/>
              </a:rPr>
              <a:t> = 'Unpaid';</a:t>
            </a:r>
            <a:endParaRPr lang="en-US" sz="1600" dirty="0"/>
          </a:p>
          <a:p>
            <a:pPr marL="0" indent="0">
              <a:buNone/>
            </a:pPr>
            <a:endParaRPr lang="en-US" sz="1400">
              <a:cs typeface="Calibri"/>
            </a:endParaRPr>
          </a:p>
          <a:p>
            <a:pPr marL="0" indent="0">
              <a:buNone/>
            </a:pPr>
            <a:endParaRPr lang="en-US" sz="1400">
              <a:cs typeface="Calibri"/>
            </a:endParaRPr>
          </a:p>
        </p:txBody>
      </p:sp>
    </p:spTree>
    <p:extLst>
      <p:ext uri="{BB962C8B-B14F-4D97-AF65-F5344CB8AC3E}">
        <p14:creationId xmlns:p14="http://schemas.microsoft.com/office/powerpoint/2010/main" val="220434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3D851B-11B5-2D11-15A7-FC7C5833F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7E99E-4B02-E871-89AC-9E2EBB6CDFDD}"/>
              </a:ext>
            </a:extLst>
          </p:cNvPr>
          <p:cNvSpPr>
            <a:spLocks noGrp="1"/>
          </p:cNvSpPr>
          <p:nvPr>
            <p:ph type="title"/>
          </p:nvPr>
        </p:nvSpPr>
        <p:spPr>
          <a:xfrm>
            <a:off x="481013" y="3752849"/>
            <a:ext cx="3290887" cy="2452687"/>
          </a:xfrm>
        </p:spPr>
        <p:txBody>
          <a:bodyPr anchor="ctr">
            <a:normAutofit/>
          </a:bodyPr>
          <a:lstStyle/>
          <a:p>
            <a:r>
              <a:rPr lang="en-US" sz="3600">
                <a:cs typeface="Calibri Light"/>
              </a:rPr>
              <a:t>History &amp; Evolution of R.E.'s</a:t>
            </a:r>
            <a:endParaRPr lang="en-US" sz="3600"/>
          </a:p>
        </p:txBody>
      </p:sp>
      <p:pic>
        <p:nvPicPr>
          <p:cNvPr id="4" name="Picture 3" descr="Rule Pressure Stamp - Free image on Pixabay">
            <a:extLst>
              <a:ext uri="{FF2B5EF4-FFF2-40B4-BE49-F238E27FC236}">
                <a16:creationId xmlns:a16="http://schemas.microsoft.com/office/drawing/2014/main" id="{452FE923-5591-C1A5-F03F-509D31CC7F82}"/>
              </a:ext>
            </a:extLst>
          </p:cNvPr>
          <p:cNvPicPr>
            <a:picLocks noChangeAspect="1"/>
          </p:cNvPicPr>
          <p:nvPr/>
        </p:nvPicPr>
        <p:blipFill rotWithShape="1">
          <a:blip r:embed="rId2"/>
          <a:srcRect t="7627" b="1121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93FABFCC-AFD1-8841-9BEF-F73715114988}"/>
              </a:ext>
            </a:extLst>
          </p:cNvPr>
          <p:cNvSpPr>
            <a:spLocks noGrp="1"/>
          </p:cNvSpPr>
          <p:nvPr>
            <p:ph idx="1"/>
          </p:nvPr>
        </p:nvSpPr>
        <p:spPr>
          <a:xfrm>
            <a:off x="4223982" y="3752850"/>
            <a:ext cx="7485413" cy="2452687"/>
          </a:xfrm>
        </p:spPr>
        <p:txBody>
          <a:bodyPr vert="horz" lIns="91440" tIns="45720" rIns="91440" bIns="45720" rtlCol="0" anchor="ctr">
            <a:normAutofit/>
          </a:bodyPr>
          <a:lstStyle/>
          <a:p>
            <a:pPr marL="0" indent="0">
              <a:buNone/>
            </a:pPr>
            <a:r>
              <a:rPr lang="en-US" sz="1800" b="1">
                <a:ea typeface="+mn-lt"/>
                <a:cs typeface="+mn-lt"/>
              </a:rPr>
              <a:t>Development of Rule-Based Systems</a:t>
            </a:r>
            <a:r>
              <a:rPr lang="en-US" sz="1800">
                <a:ea typeface="+mn-lt"/>
                <a:cs typeface="+mn-lt"/>
              </a:rPr>
              <a:t>: Expert systems evolved into rule-based systems, where the focus shifted to the rules themselves. In these systems, the knowledge of the expert was encoded in the form of if-then rules. For example, “If a customer spends more than $100, then they receive a 10% discount.” These rules could be written and maintained by business analysts, reducing the dependency on IT teams for every change or update.</a:t>
            </a:r>
          </a:p>
        </p:txBody>
      </p:sp>
    </p:spTree>
    <p:extLst>
      <p:ext uri="{BB962C8B-B14F-4D97-AF65-F5344CB8AC3E}">
        <p14:creationId xmlns:p14="http://schemas.microsoft.com/office/powerpoint/2010/main" val="6658448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DF182C-B975-3C99-3C98-71D78DB9136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52E41-9E2A-CF5C-821F-8164B63B9D8A}"/>
              </a:ext>
            </a:extLst>
          </p:cNvPr>
          <p:cNvSpPr>
            <a:spLocks noGrp="1"/>
          </p:cNvSpPr>
          <p:nvPr>
            <p:ph type="title"/>
          </p:nvPr>
        </p:nvSpPr>
        <p:spPr>
          <a:xfrm>
            <a:off x="1452656" y="1444741"/>
            <a:ext cx="9357865" cy="1041901"/>
          </a:xfrm>
        </p:spPr>
        <p:txBody>
          <a:bodyPr vert="horz" lIns="91440" tIns="45720" rIns="91440" bIns="45720" rtlCol="0" anchor="ctr">
            <a:normAutofit/>
          </a:bodyPr>
          <a:lstStyle/>
          <a:p>
            <a:r>
              <a:rPr lang="en-US" sz="4000" kern="1200" dirty="0">
                <a:solidFill>
                  <a:schemeClr val="tx1"/>
                </a:solidFill>
                <a:latin typeface="+mj-lt"/>
                <a:ea typeface="+mj-ea"/>
                <a:cs typeface="+mj-cs"/>
              </a:rPr>
              <a:t>Cross-Products in Drools</a:t>
            </a:r>
          </a:p>
        </p:txBody>
      </p:sp>
      <p:sp>
        <p:nvSpPr>
          <p:cNvPr id="3" name="Content Placeholder 2">
            <a:extLst>
              <a:ext uri="{FF2B5EF4-FFF2-40B4-BE49-F238E27FC236}">
                <a16:creationId xmlns:a16="http://schemas.microsoft.com/office/drawing/2014/main" id="{6DF82420-B08B-6D4A-D82A-076C4D8560D4}"/>
              </a:ext>
            </a:extLst>
          </p:cNvPr>
          <p:cNvSpPr>
            <a:spLocks noGrp="1"/>
          </p:cNvSpPr>
          <p:nvPr>
            <p:ph idx="1"/>
          </p:nvPr>
        </p:nvSpPr>
        <p:spPr>
          <a:xfrm>
            <a:off x="1452656" y="2701427"/>
            <a:ext cx="4919682" cy="3123301"/>
          </a:xfrm>
        </p:spPr>
        <p:txBody>
          <a:bodyPr vert="horz" lIns="91440" tIns="45720" rIns="91440" bIns="45720" rtlCol="0" anchor="t">
            <a:noAutofit/>
          </a:bodyPr>
          <a:lstStyle/>
          <a:p>
            <a:pPr marL="0" indent="0">
              <a:buNone/>
            </a:pPr>
            <a:r>
              <a:rPr lang="en-US" sz="1600" dirty="0"/>
              <a:t>In Drools, a similar concept applies when you need to evaluate rules based on information from multiple fact types. For instance, if you have </a:t>
            </a:r>
            <a:r>
              <a:rPr lang="en-US" sz="1600" b="1" dirty="0"/>
              <a:t>Claim</a:t>
            </a:r>
            <a:r>
              <a:rPr lang="en-US" sz="1600" dirty="0"/>
              <a:t> and </a:t>
            </a:r>
            <a:r>
              <a:rPr lang="en-US" sz="1600" b="1" dirty="0"/>
              <a:t>Policy</a:t>
            </a:r>
            <a:r>
              <a:rPr lang="en-US" sz="1600" dirty="0"/>
              <a:t> objects and you need to assess whether a claim should be approved based on the policy's details (like whether premiums are paid), you would use Drools rules to "join" these facts.</a:t>
            </a:r>
            <a:endParaRPr lang="en-US" sz="1600" dirty="0">
              <a:cs typeface="Calibri"/>
            </a:endParaRPr>
          </a:p>
          <a:p>
            <a:pPr marL="0" indent="0">
              <a:buNone/>
            </a:pPr>
            <a:r>
              <a:rPr lang="en-US" sz="1600" dirty="0"/>
              <a:t>In this Drools example:</a:t>
            </a:r>
            <a:endParaRPr lang="en-US" sz="1600">
              <a:cs typeface="Calibri" panose="020F0502020204030204"/>
            </a:endParaRPr>
          </a:p>
          <a:p>
            <a:pPr marL="0" indent="0">
              <a:buNone/>
            </a:pPr>
            <a:r>
              <a:rPr lang="en-US" sz="1600" dirty="0"/>
              <a:t>The rule "Invalidate claim with unpaid premiums" checks for any </a:t>
            </a:r>
            <a:r>
              <a:rPr lang="en-US" sz="1600" b="1" dirty="0"/>
              <a:t>Claim</a:t>
            </a:r>
            <a:r>
              <a:rPr lang="en-US" sz="1600" dirty="0"/>
              <a:t> and associated </a:t>
            </a:r>
            <a:r>
              <a:rPr lang="en-US" sz="1600" b="1" dirty="0"/>
              <a:t>Policy</a:t>
            </a:r>
            <a:r>
              <a:rPr lang="en-US" sz="1600" dirty="0"/>
              <a:t> facts where the </a:t>
            </a:r>
            <a:r>
              <a:rPr lang="en-US" sz="1600" b="1" err="1"/>
              <a:t>policyNumber</a:t>
            </a:r>
            <a:r>
              <a:rPr lang="en-US" sz="1600" dirty="0"/>
              <a:t> fields match and the </a:t>
            </a:r>
            <a:r>
              <a:rPr lang="en-US" sz="1600" b="1" dirty="0"/>
              <a:t>Policy</a:t>
            </a:r>
            <a:r>
              <a:rPr lang="en-US" sz="1600" dirty="0"/>
              <a:t>'s </a:t>
            </a:r>
            <a:r>
              <a:rPr lang="en-US" sz="1600" b="1" err="1"/>
              <a:t>paymentStatus</a:t>
            </a:r>
            <a:r>
              <a:rPr lang="en-US" sz="1600" dirty="0"/>
              <a:t> is "Unpaid".</a:t>
            </a:r>
            <a:endParaRPr lang="en-US" sz="1600" dirty="0">
              <a:cs typeface="Calibri" panose="020F0502020204030204"/>
            </a:endParaRPr>
          </a:p>
        </p:txBody>
      </p:sp>
      <p:sp>
        <p:nvSpPr>
          <p:cNvPr id="4" name="TextBox 3">
            <a:extLst>
              <a:ext uri="{FF2B5EF4-FFF2-40B4-BE49-F238E27FC236}">
                <a16:creationId xmlns:a16="http://schemas.microsoft.com/office/drawing/2014/main" id="{8DF4784D-03B9-6821-87D5-5514547CCCE1}"/>
              </a:ext>
            </a:extLst>
          </p:cNvPr>
          <p:cNvSpPr txBox="1"/>
          <p:nvPr/>
        </p:nvSpPr>
        <p:spPr>
          <a:xfrm>
            <a:off x="6692379" y="2701427"/>
            <a:ext cx="4554501" cy="26999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400" dirty="0"/>
              <a:t>rule "Invalidate claim with unpaid premiums" </a:t>
            </a:r>
            <a:endParaRPr lang="en-US" dirty="0"/>
          </a:p>
          <a:p>
            <a:pPr>
              <a:lnSpc>
                <a:spcPct val="90000"/>
              </a:lnSpc>
              <a:spcAft>
                <a:spcPts val="600"/>
              </a:spcAft>
            </a:pPr>
            <a:r>
              <a:rPr lang="en-US" sz="1400" dirty="0"/>
              <a:t> when </a:t>
            </a:r>
            <a:endParaRPr lang="en-US" sz="1400" dirty="0">
              <a:cs typeface="Calibri" panose="020F0502020204030204"/>
            </a:endParaRPr>
          </a:p>
          <a:p>
            <a:pPr>
              <a:lnSpc>
                <a:spcPct val="90000"/>
              </a:lnSpc>
              <a:spcAft>
                <a:spcPts val="600"/>
              </a:spcAft>
            </a:pPr>
            <a:r>
              <a:rPr lang="en-US" sz="1400" dirty="0"/>
              <a:t>  $claim : Claim( ) $policy : Policy( </a:t>
            </a:r>
            <a:r>
              <a:rPr lang="en-US" sz="1400" dirty="0" err="1"/>
              <a:t>policyNumber</a:t>
            </a:r>
            <a:r>
              <a:rPr lang="en-US" sz="1400" dirty="0"/>
              <a:t> ==                   $</a:t>
            </a:r>
            <a:r>
              <a:rPr lang="en-US" sz="1400" dirty="0" err="1"/>
              <a:t>claim.policyNumber</a:t>
            </a:r>
            <a:r>
              <a:rPr lang="en-US" sz="1400" dirty="0"/>
              <a:t>, </a:t>
            </a:r>
            <a:r>
              <a:rPr lang="en-US" sz="1400" dirty="0" err="1"/>
              <a:t>paymentStatus</a:t>
            </a:r>
            <a:r>
              <a:rPr lang="en-US" sz="1400" dirty="0"/>
              <a:t> == "Unpaid" )  </a:t>
            </a:r>
            <a:endParaRPr lang="en-US" sz="1400">
              <a:cs typeface="Calibri" panose="020F0502020204030204"/>
            </a:endParaRPr>
          </a:p>
          <a:p>
            <a:pPr>
              <a:lnSpc>
                <a:spcPct val="90000"/>
              </a:lnSpc>
              <a:spcAft>
                <a:spcPts val="600"/>
              </a:spcAft>
            </a:pPr>
            <a:r>
              <a:rPr lang="en-US" sz="1400" dirty="0"/>
              <a:t> then</a:t>
            </a:r>
            <a:endParaRPr lang="en-US" sz="1400" dirty="0">
              <a:cs typeface="Calibri" panose="020F0502020204030204"/>
            </a:endParaRPr>
          </a:p>
          <a:p>
            <a:pPr>
              <a:lnSpc>
                <a:spcPct val="90000"/>
              </a:lnSpc>
              <a:spcAft>
                <a:spcPts val="600"/>
              </a:spcAft>
            </a:pPr>
            <a:r>
              <a:rPr lang="en-US" sz="1400" dirty="0"/>
              <a:t>  $</a:t>
            </a:r>
            <a:r>
              <a:rPr lang="en-US" sz="1400" dirty="0" err="1"/>
              <a:t>claim.setStatus</a:t>
            </a:r>
            <a:r>
              <a:rPr lang="en-US" sz="1400" dirty="0"/>
              <a:t>(</a:t>
            </a:r>
            <a:r>
              <a:rPr lang="en-US" sz="1400" dirty="0" err="1"/>
              <a:t>Status.DENIED</a:t>
            </a:r>
            <a:r>
              <a:rPr lang="en-US" sz="1400" dirty="0"/>
              <a:t>); </a:t>
            </a:r>
            <a:endParaRPr lang="en-US" sz="1400" dirty="0">
              <a:cs typeface="Calibri" panose="020F0502020204030204"/>
            </a:endParaRPr>
          </a:p>
          <a:p>
            <a:pPr>
              <a:lnSpc>
                <a:spcPct val="90000"/>
              </a:lnSpc>
              <a:spcAft>
                <a:spcPts val="600"/>
              </a:spcAft>
            </a:pPr>
            <a:r>
              <a:rPr lang="en-US" sz="1400" dirty="0"/>
              <a:t>  </a:t>
            </a:r>
            <a:r>
              <a:rPr lang="en-US" sz="1400" dirty="0" err="1"/>
              <a:t>System.out.println</a:t>
            </a:r>
            <a:r>
              <a:rPr lang="en-US" sz="1400" dirty="0"/>
              <a:t>("Claim denied due to unpaid premiums for policy " + $</a:t>
            </a:r>
            <a:r>
              <a:rPr lang="en-US" sz="1400" dirty="0" err="1"/>
              <a:t>policy.policyNumber</a:t>
            </a:r>
            <a:r>
              <a:rPr lang="en-US" sz="1400" dirty="0"/>
              <a:t>); </a:t>
            </a:r>
            <a:endParaRPr lang="en-US" sz="1400" dirty="0">
              <a:cs typeface="Calibri" panose="020F0502020204030204"/>
            </a:endParaRPr>
          </a:p>
          <a:p>
            <a:pPr>
              <a:lnSpc>
                <a:spcPct val="90000"/>
              </a:lnSpc>
              <a:spcAft>
                <a:spcPts val="600"/>
              </a:spcAft>
            </a:pPr>
            <a:r>
              <a:rPr lang="en-US" sz="1400" dirty="0"/>
              <a:t>end </a:t>
            </a:r>
            <a:endParaRPr lang="en-US" sz="1400" dirty="0">
              <a:cs typeface="Calibri" panose="020F0502020204030204"/>
            </a:endParaRPr>
          </a:p>
        </p:txBody>
      </p:sp>
    </p:spTree>
    <p:extLst>
      <p:ext uri="{BB962C8B-B14F-4D97-AF65-F5344CB8AC3E}">
        <p14:creationId xmlns:p14="http://schemas.microsoft.com/office/powerpoint/2010/main" val="28358431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5F17F7-149C-0961-2B75-27519163545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319527-4D48-A134-5F27-993596AC06C3}"/>
              </a:ext>
            </a:extLst>
          </p:cNvPr>
          <p:cNvSpPr>
            <a:spLocks noGrp="1"/>
          </p:cNvSpPr>
          <p:nvPr>
            <p:ph type="title"/>
          </p:nvPr>
        </p:nvSpPr>
        <p:spPr>
          <a:xfrm>
            <a:off x="1046746" y="586822"/>
            <a:ext cx="3560252" cy="1645920"/>
          </a:xfrm>
        </p:spPr>
        <p:txBody>
          <a:bodyPr>
            <a:normAutofit/>
          </a:bodyPr>
          <a:lstStyle/>
          <a:p>
            <a:r>
              <a:rPr lang="en-US" sz="3200">
                <a:cs typeface="Calibri Light"/>
              </a:rPr>
              <a:t>New Base Object - Policies</a:t>
            </a:r>
            <a:endParaRPr lang="en-US"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C1B2DEF-783B-AF9E-6DC5-648EB30FE37D}"/>
              </a:ext>
            </a:extLst>
          </p:cNvPr>
          <p:cNvSpPr>
            <a:spLocks noGrp="1"/>
          </p:cNvSpPr>
          <p:nvPr>
            <p:ph idx="1"/>
          </p:nvPr>
        </p:nvSpPr>
        <p:spPr>
          <a:xfrm>
            <a:off x="5351164" y="495643"/>
            <a:ext cx="6002636" cy="1828278"/>
          </a:xfrm>
        </p:spPr>
        <p:txBody>
          <a:bodyPr vert="horz" lIns="91440" tIns="45720" rIns="91440" bIns="45720" rtlCol="0" anchor="ctr">
            <a:normAutofit/>
          </a:bodyPr>
          <a:lstStyle/>
          <a:p>
            <a:pPr marL="0" indent="0">
              <a:buNone/>
            </a:pPr>
            <a:r>
              <a:rPr lang="en-US" sz="1800" dirty="0">
                <a:cs typeface="Calibri"/>
              </a:rPr>
              <a:t>This Lesson introduces a new Java Class - `Policy.java` - that represents existing client policies in our system. It contains attributes such as Policy Number, Client Name, Premium, Maximum Coverage, and Payment Status. All Claims must be validated against existing policies. Here is the data on our current clients. </a:t>
            </a:r>
            <a:endParaRPr lang="en-US" sz="1800" dirty="0"/>
          </a:p>
        </p:txBody>
      </p:sp>
      <p:graphicFrame>
        <p:nvGraphicFramePr>
          <p:cNvPr id="5" name="Table 4">
            <a:extLst>
              <a:ext uri="{FF2B5EF4-FFF2-40B4-BE49-F238E27FC236}">
                <a16:creationId xmlns:a16="http://schemas.microsoft.com/office/drawing/2014/main" id="{0693A4DF-65ED-C74D-D25E-B162A8CC293A}"/>
              </a:ext>
            </a:extLst>
          </p:cNvPr>
          <p:cNvGraphicFramePr>
            <a:graphicFrameLocks noGrp="1"/>
          </p:cNvGraphicFramePr>
          <p:nvPr>
            <p:extLst>
              <p:ext uri="{D42A27DB-BD31-4B8C-83A1-F6EECF244321}">
                <p14:modId xmlns:p14="http://schemas.microsoft.com/office/powerpoint/2010/main" val="2223597128"/>
              </p:ext>
            </p:extLst>
          </p:nvPr>
        </p:nvGraphicFramePr>
        <p:xfrm>
          <a:off x="843634" y="2734056"/>
          <a:ext cx="10593125" cy="3506460"/>
        </p:xfrm>
        <a:graphic>
          <a:graphicData uri="http://schemas.openxmlformats.org/drawingml/2006/table">
            <a:tbl>
              <a:tblPr firstRow="1" firstCol="1" bandRow="1">
                <a:tableStyleId>{FABFCF23-3B69-468F-B69F-88F6DE6A72F2}</a:tableStyleId>
              </a:tblPr>
              <a:tblGrid>
                <a:gridCol w="2149304">
                  <a:extLst>
                    <a:ext uri="{9D8B030D-6E8A-4147-A177-3AD203B41FA5}">
                      <a16:colId xmlns:a16="http://schemas.microsoft.com/office/drawing/2014/main" val="3640889178"/>
                    </a:ext>
                  </a:extLst>
                </a:gridCol>
                <a:gridCol w="2149304">
                  <a:extLst>
                    <a:ext uri="{9D8B030D-6E8A-4147-A177-3AD203B41FA5}">
                      <a16:colId xmlns:a16="http://schemas.microsoft.com/office/drawing/2014/main" val="1043435638"/>
                    </a:ext>
                  </a:extLst>
                </a:gridCol>
                <a:gridCol w="2049273">
                  <a:extLst>
                    <a:ext uri="{9D8B030D-6E8A-4147-A177-3AD203B41FA5}">
                      <a16:colId xmlns:a16="http://schemas.microsoft.com/office/drawing/2014/main" val="1736432425"/>
                    </a:ext>
                  </a:extLst>
                </a:gridCol>
                <a:gridCol w="2095940">
                  <a:extLst>
                    <a:ext uri="{9D8B030D-6E8A-4147-A177-3AD203B41FA5}">
                      <a16:colId xmlns:a16="http://schemas.microsoft.com/office/drawing/2014/main" val="3075859590"/>
                    </a:ext>
                  </a:extLst>
                </a:gridCol>
                <a:gridCol w="2149304">
                  <a:extLst>
                    <a:ext uri="{9D8B030D-6E8A-4147-A177-3AD203B41FA5}">
                      <a16:colId xmlns:a16="http://schemas.microsoft.com/office/drawing/2014/main" val="155536728"/>
                    </a:ext>
                  </a:extLst>
                </a:gridCol>
              </a:tblGrid>
              <a:tr h="316715">
                <a:tc>
                  <a:txBody>
                    <a:bodyPr/>
                    <a:lstStyle/>
                    <a:p>
                      <a:pPr algn="ctr">
                        <a:lnSpc>
                          <a:spcPct val="107000"/>
                        </a:lnSpc>
                        <a:spcAft>
                          <a:spcPts val="800"/>
                        </a:spcAft>
                      </a:pPr>
                      <a:r>
                        <a:rPr lang="en-US" sz="2000" kern="0" dirty="0">
                          <a:solidFill>
                            <a:schemeClr val="bg1"/>
                          </a:solidFill>
                          <a:effectLst/>
                        </a:rPr>
                        <a:t>Policy Number</a:t>
                      </a:r>
                      <a:endParaRPr lang="en-US" sz="2000" kern="100">
                        <a:solidFill>
                          <a:schemeClr val="bg1"/>
                        </a:solidFill>
                        <a:effectLst/>
                      </a:endParaRPr>
                    </a:p>
                  </a:txBody>
                  <a:tcPr marL="13826" marR="13826" marT="13826" marB="13826" anchor="b"/>
                </a:tc>
                <a:tc>
                  <a:txBody>
                    <a:bodyPr/>
                    <a:lstStyle/>
                    <a:p>
                      <a:pPr algn="ctr">
                        <a:lnSpc>
                          <a:spcPct val="107000"/>
                        </a:lnSpc>
                        <a:spcAft>
                          <a:spcPts val="800"/>
                        </a:spcAft>
                      </a:pPr>
                      <a:r>
                        <a:rPr lang="en-US" sz="2000" kern="0" dirty="0">
                          <a:solidFill>
                            <a:schemeClr val="bg1"/>
                          </a:solidFill>
                          <a:effectLst/>
                        </a:rPr>
                        <a:t>Client Name</a:t>
                      </a:r>
                      <a:endParaRPr lang="en-US" sz="2000" kern="100">
                        <a:solidFill>
                          <a:schemeClr val="bg1"/>
                        </a:solidFill>
                        <a:effectLst/>
                      </a:endParaRPr>
                    </a:p>
                  </a:txBody>
                  <a:tcPr marL="13826" marR="13826" marT="13826" marB="13826" anchor="b"/>
                </a:tc>
                <a:tc>
                  <a:txBody>
                    <a:bodyPr/>
                    <a:lstStyle/>
                    <a:p>
                      <a:pPr algn="ctr">
                        <a:lnSpc>
                          <a:spcPct val="107000"/>
                        </a:lnSpc>
                        <a:spcAft>
                          <a:spcPts val="800"/>
                        </a:spcAft>
                      </a:pPr>
                      <a:r>
                        <a:rPr lang="en-US" sz="2000" kern="0" dirty="0">
                          <a:solidFill>
                            <a:schemeClr val="bg1"/>
                          </a:solidFill>
                          <a:effectLst/>
                        </a:rPr>
                        <a:t>Premium</a:t>
                      </a:r>
                      <a:endParaRPr lang="en-US" sz="2000" kern="100">
                        <a:solidFill>
                          <a:schemeClr val="bg1"/>
                        </a:solidFill>
                        <a:effectLst/>
                      </a:endParaRPr>
                    </a:p>
                  </a:txBody>
                  <a:tcPr marL="13826" marR="13826" marT="13826" marB="13826" anchor="b"/>
                </a:tc>
                <a:tc>
                  <a:txBody>
                    <a:bodyPr/>
                    <a:lstStyle/>
                    <a:p>
                      <a:pPr algn="ctr">
                        <a:lnSpc>
                          <a:spcPct val="107000"/>
                        </a:lnSpc>
                        <a:spcAft>
                          <a:spcPts val="800"/>
                        </a:spcAft>
                      </a:pPr>
                      <a:r>
                        <a:rPr lang="en-US" sz="2000" kern="0" dirty="0">
                          <a:solidFill>
                            <a:schemeClr val="bg1"/>
                          </a:solidFill>
                          <a:effectLst/>
                        </a:rPr>
                        <a:t>Coverage</a:t>
                      </a:r>
                      <a:endParaRPr lang="en-US" sz="2000" kern="100">
                        <a:solidFill>
                          <a:schemeClr val="bg1"/>
                        </a:solidFill>
                        <a:effectLst/>
                      </a:endParaRPr>
                    </a:p>
                  </a:txBody>
                  <a:tcPr marL="13826" marR="13826" marT="13826" marB="13826" anchor="b"/>
                </a:tc>
                <a:tc>
                  <a:txBody>
                    <a:bodyPr/>
                    <a:lstStyle/>
                    <a:p>
                      <a:pPr algn="ctr">
                        <a:lnSpc>
                          <a:spcPct val="107000"/>
                        </a:lnSpc>
                        <a:spcAft>
                          <a:spcPts val="800"/>
                        </a:spcAft>
                      </a:pPr>
                      <a:r>
                        <a:rPr lang="en-US" sz="2000" kern="0" dirty="0">
                          <a:solidFill>
                            <a:schemeClr val="bg1"/>
                          </a:solidFill>
                          <a:effectLst/>
                        </a:rPr>
                        <a:t>Payment Status</a:t>
                      </a:r>
                      <a:endParaRPr lang="en-US" sz="2000" kern="100" dirty="0">
                        <a:solidFill>
                          <a:schemeClr val="bg1"/>
                        </a:solidFill>
                        <a:effectLst/>
                      </a:endParaRPr>
                    </a:p>
                  </a:txBody>
                  <a:tcPr marL="13826" marR="13826" marT="13826" marB="13826" anchor="b"/>
                </a:tc>
                <a:extLst>
                  <a:ext uri="{0D108BD9-81ED-4DB2-BD59-A6C34878D82A}">
                    <a16:rowId xmlns:a16="http://schemas.microsoft.com/office/drawing/2014/main" val="1635262219"/>
                  </a:ext>
                </a:extLst>
              </a:tr>
              <a:tr h="316715">
                <a:tc>
                  <a:txBody>
                    <a:bodyPr/>
                    <a:lstStyle/>
                    <a:p>
                      <a:pPr algn="ctr">
                        <a:lnSpc>
                          <a:spcPct val="107000"/>
                        </a:lnSpc>
                        <a:spcAft>
                          <a:spcPts val="800"/>
                        </a:spcAft>
                      </a:pPr>
                      <a:r>
                        <a:rPr lang="en-US" sz="1800" kern="0" dirty="0">
                          <a:solidFill>
                            <a:srgbClr val="374151"/>
                          </a:solidFill>
                          <a:effectLst/>
                        </a:rPr>
                        <a:t>P-1000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John Doe</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140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14,000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Paid</a:t>
                      </a:r>
                      <a:endParaRPr lang="en-US" sz="1800" kern="100">
                        <a:effectLst/>
                      </a:endParaRPr>
                    </a:p>
                  </a:txBody>
                  <a:tcPr marL="13826" marR="13826" marT="13826" marB="13826" anchor="b"/>
                </a:tc>
                <a:extLst>
                  <a:ext uri="{0D108BD9-81ED-4DB2-BD59-A6C34878D82A}">
                    <a16:rowId xmlns:a16="http://schemas.microsoft.com/office/drawing/2014/main" val="1968503302"/>
                  </a:ext>
                </a:extLst>
              </a:tr>
              <a:tr h="316715">
                <a:tc>
                  <a:txBody>
                    <a:bodyPr/>
                    <a:lstStyle/>
                    <a:p>
                      <a:pPr algn="ctr">
                        <a:lnSpc>
                          <a:spcPct val="107000"/>
                        </a:lnSpc>
                        <a:spcAft>
                          <a:spcPts val="800"/>
                        </a:spcAft>
                      </a:pPr>
                      <a:r>
                        <a:rPr lang="en-US" sz="1800" kern="0" dirty="0">
                          <a:solidFill>
                            <a:srgbClr val="374151"/>
                          </a:solidFill>
                          <a:effectLst/>
                        </a:rPr>
                        <a:t>P-1001</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Emma Smith</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220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22,000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Unpaid</a:t>
                      </a:r>
                      <a:endParaRPr lang="en-US" sz="1800" kern="100">
                        <a:effectLst/>
                      </a:endParaRPr>
                    </a:p>
                  </a:txBody>
                  <a:tcPr marL="13826" marR="13826" marT="13826" marB="13826" anchor="b"/>
                </a:tc>
                <a:extLst>
                  <a:ext uri="{0D108BD9-81ED-4DB2-BD59-A6C34878D82A}">
                    <a16:rowId xmlns:a16="http://schemas.microsoft.com/office/drawing/2014/main" val="3586979614"/>
                  </a:ext>
                </a:extLst>
              </a:tr>
              <a:tr h="316715">
                <a:tc>
                  <a:txBody>
                    <a:bodyPr/>
                    <a:lstStyle/>
                    <a:p>
                      <a:pPr algn="ctr">
                        <a:lnSpc>
                          <a:spcPct val="107000"/>
                        </a:lnSpc>
                        <a:spcAft>
                          <a:spcPts val="800"/>
                        </a:spcAft>
                      </a:pPr>
                      <a:r>
                        <a:rPr lang="en-US" sz="1800" kern="0" dirty="0">
                          <a:solidFill>
                            <a:srgbClr val="374151"/>
                          </a:solidFill>
                          <a:effectLst/>
                        </a:rPr>
                        <a:t>P-1002</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William Johnson</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150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15,000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Unpaid</a:t>
                      </a:r>
                      <a:endParaRPr lang="en-US" sz="1800" kern="100">
                        <a:effectLst/>
                      </a:endParaRPr>
                    </a:p>
                  </a:txBody>
                  <a:tcPr marL="13826" marR="13826" marT="13826" marB="13826" anchor="b"/>
                </a:tc>
                <a:extLst>
                  <a:ext uri="{0D108BD9-81ED-4DB2-BD59-A6C34878D82A}">
                    <a16:rowId xmlns:a16="http://schemas.microsoft.com/office/drawing/2014/main" val="2126342645"/>
                  </a:ext>
                </a:extLst>
              </a:tr>
              <a:tr h="316715">
                <a:tc>
                  <a:txBody>
                    <a:bodyPr/>
                    <a:lstStyle/>
                    <a:p>
                      <a:pPr algn="ctr">
                        <a:lnSpc>
                          <a:spcPct val="107000"/>
                        </a:lnSpc>
                        <a:spcAft>
                          <a:spcPts val="800"/>
                        </a:spcAft>
                      </a:pPr>
                      <a:r>
                        <a:rPr lang="en-US" sz="1800" kern="0" dirty="0">
                          <a:solidFill>
                            <a:srgbClr val="374151"/>
                          </a:solidFill>
                          <a:effectLst/>
                        </a:rPr>
                        <a:t>P-1003</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Olivia Brown</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90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9,000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Paid</a:t>
                      </a:r>
                      <a:endParaRPr lang="en-US" sz="1800" kern="100" dirty="0">
                        <a:effectLst/>
                      </a:endParaRPr>
                    </a:p>
                  </a:txBody>
                  <a:tcPr marL="13826" marR="13826" marT="13826" marB="13826" anchor="b"/>
                </a:tc>
                <a:extLst>
                  <a:ext uri="{0D108BD9-81ED-4DB2-BD59-A6C34878D82A}">
                    <a16:rowId xmlns:a16="http://schemas.microsoft.com/office/drawing/2014/main" val="1240990933"/>
                  </a:ext>
                </a:extLst>
              </a:tr>
              <a:tr h="316715">
                <a:tc>
                  <a:txBody>
                    <a:bodyPr/>
                    <a:lstStyle/>
                    <a:p>
                      <a:pPr algn="ctr">
                        <a:lnSpc>
                          <a:spcPct val="107000"/>
                        </a:lnSpc>
                        <a:spcAft>
                          <a:spcPts val="800"/>
                        </a:spcAft>
                      </a:pPr>
                      <a:r>
                        <a:rPr lang="en-US" sz="1800" kern="0" dirty="0">
                          <a:solidFill>
                            <a:srgbClr val="374151"/>
                          </a:solidFill>
                          <a:effectLst/>
                        </a:rPr>
                        <a:t>P-1004</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Michael Davis</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400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40,000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Paid</a:t>
                      </a:r>
                      <a:endParaRPr lang="en-US" sz="1800" kern="100" dirty="0">
                        <a:effectLst/>
                      </a:endParaRPr>
                    </a:p>
                  </a:txBody>
                  <a:tcPr marL="13826" marR="13826" marT="13826" marB="13826" anchor="b"/>
                </a:tc>
                <a:extLst>
                  <a:ext uri="{0D108BD9-81ED-4DB2-BD59-A6C34878D82A}">
                    <a16:rowId xmlns:a16="http://schemas.microsoft.com/office/drawing/2014/main" val="4117340313"/>
                  </a:ext>
                </a:extLst>
              </a:tr>
              <a:tr h="316715">
                <a:tc>
                  <a:txBody>
                    <a:bodyPr/>
                    <a:lstStyle/>
                    <a:p>
                      <a:pPr algn="ctr">
                        <a:lnSpc>
                          <a:spcPct val="107000"/>
                        </a:lnSpc>
                        <a:spcAft>
                          <a:spcPts val="800"/>
                        </a:spcAft>
                      </a:pPr>
                      <a:r>
                        <a:rPr lang="en-US" sz="1800" kern="0" dirty="0">
                          <a:solidFill>
                            <a:srgbClr val="374151"/>
                          </a:solidFill>
                          <a:effectLst/>
                        </a:rPr>
                        <a:t>P-1005</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Sophia Martinez</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230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23,000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Paid</a:t>
                      </a:r>
                      <a:endParaRPr lang="en-US" sz="1800" kern="100" dirty="0">
                        <a:effectLst/>
                      </a:endParaRPr>
                    </a:p>
                  </a:txBody>
                  <a:tcPr marL="13826" marR="13826" marT="13826" marB="13826" anchor="b"/>
                </a:tc>
                <a:extLst>
                  <a:ext uri="{0D108BD9-81ED-4DB2-BD59-A6C34878D82A}">
                    <a16:rowId xmlns:a16="http://schemas.microsoft.com/office/drawing/2014/main" val="1273174746"/>
                  </a:ext>
                </a:extLst>
              </a:tr>
              <a:tr h="316715">
                <a:tc>
                  <a:txBody>
                    <a:bodyPr/>
                    <a:lstStyle/>
                    <a:p>
                      <a:pPr algn="ctr">
                        <a:lnSpc>
                          <a:spcPct val="107000"/>
                        </a:lnSpc>
                        <a:spcAft>
                          <a:spcPts val="800"/>
                        </a:spcAft>
                      </a:pPr>
                      <a:r>
                        <a:rPr lang="en-US" sz="1800" kern="0" dirty="0">
                          <a:solidFill>
                            <a:srgbClr val="374151"/>
                          </a:solidFill>
                          <a:effectLst/>
                        </a:rPr>
                        <a:t>P-1006</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Ethan Wilson</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180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18,000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Paid</a:t>
                      </a:r>
                      <a:endParaRPr lang="en-US" sz="1800" kern="100" dirty="0">
                        <a:effectLst/>
                      </a:endParaRPr>
                    </a:p>
                  </a:txBody>
                  <a:tcPr marL="13826" marR="13826" marT="13826" marB="13826" anchor="b"/>
                </a:tc>
                <a:extLst>
                  <a:ext uri="{0D108BD9-81ED-4DB2-BD59-A6C34878D82A}">
                    <a16:rowId xmlns:a16="http://schemas.microsoft.com/office/drawing/2014/main" val="2551791608"/>
                  </a:ext>
                </a:extLst>
              </a:tr>
              <a:tr h="316715">
                <a:tc>
                  <a:txBody>
                    <a:bodyPr/>
                    <a:lstStyle/>
                    <a:p>
                      <a:pPr algn="ctr">
                        <a:lnSpc>
                          <a:spcPct val="107000"/>
                        </a:lnSpc>
                        <a:spcAft>
                          <a:spcPts val="800"/>
                        </a:spcAft>
                      </a:pPr>
                      <a:r>
                        <a:rPr lang="en-US" sz="1800" kern="0" dirty="0">
                          <a:solidFill>
                            <a:srgbClr val="374151"/>
                          </a:solidFill>
                          <a:effectLst/>
                        </a:rPr>
                        <a:t>P-1007</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Isabella Taylor</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240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24,000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Paid</a:t>
                      </a:r>
                      <a:endParaRPr lang="en-US" sz="1800" kern="100" dirty="0">
                        <a:effectLst/>
                      </a:endParaRPr>
                    </a:p>
                  </a:txBody>
                  <a:tcPr marL="13826" marR="13826" marT="13826" marB="13826" anchor="b"/>
                </a:tc>
                <a:extLst>
                  <a:ext uri="{0D108BD9-81ED-4DB2-BD59-A6C34878D82A}">
                    <a16:rowId xmlns:a16="http://schemas.microsoft.com/office/drawing/2014/main" val="3083935175"/>
                  </a:ext>
                </a:extLst>
              </a:tr>
              <a:tr h="316715">
                <a:tc>
                  <a:txBody>
                    <a:bodyPr/>
                    <a:lstStyle/>
                    <a:p>
                      <a:pPr algn="ctr">
                        <a:lnSpc>
                          <a:spcPct val="107000"/>
                        </a:lnSpc>
                        <a:spcAft>
                          <a:spcPts val="800"/>
                        </a:spcAft>
                      </a:pPr>
                      <a:r>
                        <a:rPr lang="en-US" sz="1800" kern="0" dirty="0">
                          <a:solidFill>
                            <a:srgbClr val="374151"/>
                          </a:solidFill>
                          <a:effectLst/>
                        </a:rPr>
                        <a:t>P-1008</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Daniel Moore</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120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12,000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Unpaid</a:t>
                      </a:r>
                      <a:endParaRPr lang="en-US" sz="1800" kern="100" dirty="0">
                        <a:effectLst/>
                      </a:endParaRPr>
                    </a:p>
                  </a:txBody>
                  <a:tcPr marL="13826" marR="13826" marT="13826" marB="13826" anchor="b"/>
                </a:tc>
                <a:extLst>
                  <a:ext uri="{0D108BD9-81ED-4DB2-BD59-A6C34878D82A}">
                    <a16:rowId xmlns:a16="http://schemas.microsoft.com/office/drawing/2014/main" val="4169919082"/>
                  </a:ext>
                </a:extLst>
              </a:tr>
              <a:tr h="316715">
                <a:tc>
                  <a:txBody>
                    <a:bodyPr/>
                    <a:lstStyle/>
                    <a:p>
                      <a:pPr algn="ctr">
                        <a:lnSpc>
                          <a:spcPct val="107000"/>
                        </a:lnSpc>
                        <a:spcAft>
                          <a:spcPts val="800"/>
                        </a:spcAft>
                      </a:pPr>
                      <a:r>
                        <a:rPr lang="en-US" sz="1800" kern="0" dirty="0">
                          <a:solidFill>
                            <a:srgbClr val="374151"/>
                          </a:solidFill>
                          <a:effectLst/>
                        </a:rPr>
                        <a:t>P-1009</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Ava Thompson</a:t>
                      </a:r>
                      <a:endParaRPr lang="en-US" sz="1800" kern="100" dirty="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210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21,000</a:t>
                      </a:r>
                      <a:endParaRPr lang="en-US" sz="1800" kern="100">
                        <a:effectLst/>
                      </a:endParaRPr>
                    </a:p>
                  </a:txBody>
                  <a:tcPr marL="13826" marR="13826" marT="13826" marB="13826" anchor="b"/>
                </a:tc>
                <a:tc>
                  <a:txBody>
                    <a:bodyPr/>
                    <a:lstStyle/>
                    <a:p>
                      <a:pPr algn="ctr">
                        <a:lnSpc>
                          <a:spcPct val="107000"/>
                        </a:lnSpc>
                        <a:spcAft>
                          <a:spcPts val="800"/>
                        </a:spcAft>
                      </a:pPr>
                      <a:r>
                        <a:rPr lang="en-US" sz="1800" kern="0" dirty="0">
                          <a:solidFill>
                            <a:srgbClr val="374151"/>
                          </a:solidFill>
                          <a:effectLst/>
                        </a:rPr>
                        <a:t>Unpaid</a:t>
                      </a:r>
                      <a:endParaRPr lang="en-US" sz="1800" kern="100" dirty="0">
                        <a:effectLst/>
                      </a:endParaRPr>
                    </a:p>
                  </a:txBody>
                  <a:tcPr marL="13826" marR="13826" marT="13826" marB="13826" anchor="b"/>
                </a:tc>
                <a:extLst>
                  <a:ext uri="{0D108BD9-81ED-4DB2-BD59-A6C34878D82A}">
                    <a16:rowId xmlns:a16="http://schemas.microsoft.com/office/drawing/2014/main" val="31669656"/>
                  </a:ext>
                </a:extLst>
              </a:tr>
            </a:tbl>
          </a:graphicData>
        </a:graphic>
      </p:graphicFrame>
    </p:spTree>
    <p:extLst>
      <p:ext uri="{BB962C8B-B14F-4D97-AF65-F5344CB8AC3E}">
        <p14:creationId xmlns:p14="http://schemas.microsoft.com/office/powerpoint/2010/main" val="37721899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3642D1-D12A-EC88-999E-34104FC9C27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F4504F-049F-EFDB-0F94-9E4ACC959DB2}"/>
              </a:ext>
            </a:extLst>
          </p:cNvPr>
          <p:cNvSpPr>
            <a:spLocks noGrp="1"/>
          </p:cNvSpPr>
          <p:nvPr>
            <p:ph type="title"/>
          </p:nvPr>
        </p:nvSpPr>
        <p:spPr>
          <a:xfrm>
            <a:off x="1046746" y="586822"/>
            <a:ext cx="3560252" cy="1645920"/>
          </a:xfrm>
        </p:spPr>
        <p:txBody>
          <a:bodyPr>
            <a:normAutofit/>
          </a:bodyPr>
          <a:lstStyle/>
          <a:p>
            <a:r>
              <a:rPr lang="en-US" sz="3200">
                <a:cs typeface="Calibri Light"/>
              </a:rPr>
              <a:t>New Base Object – Client ID</a:t>
            </a:r>
            <a:endParaRPr lang="en-US"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5E70A49-2DEC-4C66-988D-9E64A21276DB}"/>
              </a:ext>
            </a:extLst>
          </p:cNvPr>
          <p:cNvSpPr>
            <a:spLocks noGrp="1"/>
          </p:cNvSpPr>
          <p:nvPr>
            <p:ph idx="1"/>
          </p:nvPr>
        </p:nvSpPr>
        <p:spPr>
          <a:xfrm>
            <a:off x="5351164" y="586822"/>
            <a:ext cx="6002636" cy="1645920"/>
          </a:xfrm>
        </p:spPr>
        <p:txBody>
          <a:bodyPr vert="horz" lIns="91440" tIns="45720" rIns="91440" bIns="45720" rtlCol="0" anchor="ctr">
            <a:normAutofit/>
          </a:bodyPr>
          <a:lstStyle/>
          <a:p>
            <a:pPr marL="0" indent="0">
              <a:buNone/>
            </a:pPr>
            <a:r>
              <a:rPr lang="en-US" sz="1800" dirty="0">
                <a:cs typeface="Calibri"/>
              </a:rPr>
              <a:t>We now have a second Class that is needed to Validate an Application – a Client ID. Any application must pass a check for validity of both the application and its accompanying ID. This is a simple object with 3 crucial attributes: Name, ID Number, and Expiry Date. Here are all the IDs submitted by prospective clients</a:t>
            </a:r>
            <a:endParaRPr lang="en-US" sz="1800" dirty="0"/>
          </a:p>
        </p:txBody>
      </p:sp>
      <p:graphicFrame>
        <p:nvGraphicFramePr>
          <p:cNvPr id="5" name="Table 4">
            <a:extLst>
              <a:ext uri="{FF2B5EF4-FFF2-40B4-BE49-F238E27FC236}">
                <a16:creationId xmlns:a16="http://schemas.microsoft.com/office/drawing/2014/main" id="{B3D6AE6A-C2F5-0152-C7FD-6A8B4EBE7252}"/>
              </a:ext>
            </a:extLst>
          </p:cNvPr>
          <p:cNvGraphicFramePr>
            <a:graphicFrameLocks noGrp="1"/>
          </p:cNvGraphicFramePr>
          <p:nvPr>
            <p:extLst>
              <p:ext uri="{D42A27DB-BD31-4B8C-83A1-F6EECF244321}">
                <p14:modId xmlns:p14="http://schemas.microsoft.com/office/powerpoint/2010/main" val="164561844"/>
              </p:ext>
            </p:extLst>
          </p:nvPr>
        </p:nvGraphicFramePr>
        <p:xfrm>
          <a:off x="1411014" y="2734056"/>
          <a:ext cx="9458366" cy="3794855"/>
        </p:xfrm>
        <a:graphic>
          <a:graphicData uri="http://schemas.openxmlformats.org/drawingml/2006/table">
            <a:tbl>
              <a:tblPr firstRow="1" firstCol="1" bandRow="1">
                <a:tableStyleId>{FABFCF23-3B69-468F-B69F-88F6DE6A72F2}</a:tableStyleId>
              </a:tblPr>
              <a:tblGrid>
                <a:gridCol w="3985025">
                  <a:extLst>
                    <a:ext uri="{9D8B030D-6E8A-4147-A177-3AD203B41FA5}">
                      <a16:colId xmlns:a16="http://schemas.microsoft.com/office/drawing/2014/main" val="774719520"/>
                    </a:ext>
                  </a:extLst>
                </a:gridCol>
                <a:gridCol w="2692277">
                  <a:extLst>
                    <a:ext uri="{9D8B030D-6E8A-4147-A177-3AD203B41FA5}">
                      <a16:colId xmlns:a16="http://schemas.microsoft.com/office/drawing/2014/main" val="3767402202"/>
                    </a:ext>
                  </a:extLst>
                </a:gridCol>
                <a:gridCol w="2781064">
                  <a:extLst>
                    <a:ext uri="{9D8B030D-6E8A-4147-A177-3AD203B41FA5}">
                      <a16:colId xmlns:a16="http://schemas.microsoft.com/office/drawing/2014/main" val="312052543"/>
                    </a:ext>
                  </a:extLst>
                </a:gridCol>
              </a:tblGrid>
              <a:tr h="316715">
                <a:tc>
                  <a:txBody>
                    <a:bodyPr/>
                    <a:lstStyle/>
                    <a:p>
                      <a:pPr algn="ctr">
                        <a:lnSpc>
                          <a:spcPct val="107000"/>
                        </a:lnSpc>
                        <a:spcAft>
                          <a:spcPts val="800"/>
                        </a:spcAft>
                      </a:pPr>
                      <a:r>
                        <a:rPr lang="en-US" sz="2400" kern="0" dirty="0">
                          <a:solidFill>
                            <a:schemeClr val="bg1"/>
                          </a:solidFill>
                          <a:effectLst/>
                        </a:rPr>
                        <a:t>Name</a:t>
                      </a:r>
                      <a:endParaRPr lang="en-US" sz="2400" kern="100">
                        <a:solidFill>
                          <a:schemeClr val="bg1"/>
                        </a:solidFill>
                        <a:effectLst/>
                      </a:endParaRPr>
                    </a:p>
                  </a:txBody>
                  <a:tcPr marL="13830" marR="13830" marT="13830" marB="13830" anchor="b"/>
                </a:tc>
                <a:tc>
                  <a:txBody>
                    <a:bodyPr/>
                    <a:lstStyle/>
                    <a:p>
                      <a:pPr algn="ctr">
                        <a:lnSpc>
                          <a:spcPct val="107000"/>
                        </a:lnSpc>
                        <a:spcAft>
                          <a:spcPts val="800"/>
                        </a:spcAft>
                      </a:pPr>
                      <a:r>
                        <a:rPr lang="en-US" sz="2400" kern="0" dirty="0">
                          <a:solidFill>
                            <a:schemeClr val="bg1"/>
                          </a:solidFill>
                          <a:effectLst/>
                        </a:rPr>
                        <a:t>ID Number</a:t>
                      </a:r>
                      <a:endParaRPr lang="en-US" sz="2400" kern="100">
                        <a:solidFill>
                          <a:schemeClr val="bg1"/>
                        </a:solidFill>
                        <a:effectLst/>
                      </a:endParaRPr>
                    </a:p>
                  </a:txBody>
                  <a:tcPr marL="13830" marR="13830" marT="13830" marB="13830" anchor="b"/>
                </a:tc>
                <a:tc>
                  <a:txBody>
                    <a:bodyPr/>
                    <a:lstStyle/>
                    <a:p>
                      <a:pPr algn="ctr">
                        <a:lnSpc>
                          <a:spcPct val="107000"/>
                        </a:lnSpc>
                        <a:spcAft>
                          <a:spcPts val="800"/>
                        </a:spcAft>
                      </a:pPr>
                      <a:r>
                        <a:rPr lang="en-US" sz="2400" kern="0" dirty="0">
                          <a:solidFill>
                            <a:schemeClr val="bg1"/>
                          </a:solidFill>
                          <a:effectLst/>
                        </a:rPr>
                        <a:t>Expiry Date</a:t>
                      </a:r>
                      <a:endParaRPr lang="en-US" sz="2400" kern="100">
                        <a:solidFill>
                          <a:schemeClr val="bg1"/>
                        </a:solidFill>
                        <a:effectLst/>
                      </a:endParaRPr>
                    </a:p>
                  </a:txBody>
                  <a:tcPr marL="13830" marR="13830" marT="13830" marB="13830" anchor="b"/>
                </a:tc>
                <a:extLst>
                  <a:ext uri="{0D108BD9-81ED-4DB2-BD59-A6C34878D82A}">
                    <a16:rowId xmlns:a16="http://schemas.microsoft.com/office/drawing/2014/main" val="1139418778"/>
                  </a:ext>
                </a:extLst>
              </a:tr>
              <a:tr h="316715">
                <a:tc>
                  <a:txBody>
                    <a:bodyPr/>
                    <a:lstStyle/>
                    <a:p>
                      <a:pPr algn="ctr">
                        <a:lnSpc>
                          <a:spcPct val="107000"/>
                        </a:lnSpc>
                        <a:spcAft>
                          <a:spcPts val="800"/>
                        </a:spcAft>
                      </a:pPr>
                      <a:r>
                        <a:rPr lang="en-US" sz="2000" kern="0" dirty="0">
                          <a:solidFill>
                            <a:srgbClr val="374151"/>
                          </a:solidFill>
                          <a:effectLst/>
                        </a:rPr>
                        <a:t>James Smith</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ID-100</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2030-05-21</a:t>
                      </a:r>
                      <a:endParaRPr lang="en-US" sz="2000" kern="100">
                        <a:effectLst/>
                      </a:endParaRPr>
                    </a:p>
                  </a:txBody>
                  <a:tcPr marL="13830" marR="13830" marT="13830" marB="13830" anchor="b"/>
                </a:tc>
                <a:extLst>
                  <a:ext uri="{0D108BD9-81ED-4DB2-BD59-A6C34878D82A}">
                    <a16:rowId xmlns:a16="http://schemas.microsoft.com/office/drawing/2014/main" val="2151978897"/>
                  </a:ext>
                </a:extLst>
              </a:tr>
              <a:tr h="316715">
                <a:tc>
                  <a:txBody>
                    <a:bodyPr/>
                    <a:lstStyle/>
                    <a:p>
                      <a:pPr algn="ctr">
                        <a:lnSpc>
                          <a:spcPct val="107000"/>
                        </a:lnSpc>
                        <a:spcAft>
                          <a:spcPts val="800"/>
                        </a:spcAft>
                      </a:pPr>
                      <a:r>
                        <a:rPr lang="en-US" sz="2000" kern="0" dirty="0">
                          <a:solidFill>
                            <a:srgbClr val="374151"/>
                          </a:solidFill>
                          <a:effectLst/>
                        </a:rPr>
                        <a:t>Maria Smith</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ID-101</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2023-05-11</a:t>
                      </a:r>
                      <a:endParaRPr lang="en-US" sz="2000" kern="100">
                        <a:effectLst/>
                      </a:endParaRPr>
                    </a:p>
                  </a:txBody>
                  <a:tcPr marL="13830" marR="13830" marT="13830" marB="13830" anchor="b"/>
                </a:tc>
                <a:extLst>
                  <a:ext uri="{0D108BD9-81ED-4DB2-BD59-A6C34878D82A}">
                    <a16:rowId xmlns:a16="http://schemas.microsoft.com/office/drawing/2014/main" val="3502964274"/>
                  </a:ext>
                </a:extLst>
              </a:tr>
              <a:tr h="316715">
                <a:tc>
                  <a:txBody>
                    <a:bodyPr/>
                    <a:lstStyle/>
                    <a:p>
                      <a:pPr algn="ctr">
                        <a:lnSpc>
                          <a:spcPct val="107000"/>
                        </a:lnSpc>
                        <a:spcAft>
                          <a:spcPts val="800"/>
                        </a:spcAft>
                      </a:pPr>
                      <a:r>
                        <a:rPr lang="en-US" sz="2000" kern="0" dirty="0">
                          <a:solidFill>
                            <a:srgbClr val="374151"/>
                          </a:solidFill>
                          <a:effectLst/>
                        </a:rPr>
                        <a:t>Robert Johnson</a:t>
                      </a:r>
                      <a:endParaRPr lang="en-US" sz="2000" kern="100" dirty="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ID-102</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2037-11-11</a:t>
                      </a:r>
                      <a:endParaRPr lang="en-US" sz="2000" kern="100">
                        <a:effectLst/>
                      </a:endParaRPr>
                    </a:p>
                  </a:txBody>
                  <a:tcPr marL="13830" marR="13830" marT="13830" marB="13830" anchor="b"/>
                </a:tc>
                <a:extLst>
                  <a:ext uri="{0D108BD9-81ED-4DB2-BD59-A6C34878D82A}">
                    <a16:rowId xmlns:a16="http://schemas.microsoft.com/office/drawing/2014/main" val="839669696"/>
                  </a:ext>
                </a:extLst>
              </a:tr>
              <a:tr h="316715">
                <a:tc>
                  <a:txBody>
                    <a:bodyPr/>
                    <a:lstStyle/>
                    <a:p>
                      <a:pPr algn="ctr">
                        <a:lnSpc>
                          <a:spcPct val="107000"/>
                        </a:lnSpc>
                        <a:spcAft>
                          <a:spcPts val="800"/>
                        </a:spcAft>
                      </a:pPr>
                      <a:r>
                        <a:rPr lang="en-US" sz="2000" kern="0" dirty="0">
                          <a:solidFill>
                            <a:srgbClr val="374151"/>
                          </a:solidFill>
                          <a:effectLst/>
                        </a:rPr>
                        <a:t>Linda Johnson</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ID-103</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2026-11-02</a:t>
                      </a:r>
                      <a:endParaRPr lang="en-US" sz="2000" kern="100">
                        <a:effectLst/>
                      </a:endParaRPr>
                    </a:p>
                  </a:txBody>
                  <a:tcPr marL="13830" marR="13830" marT="13830" marB="13830" anchor="b"/>
                </a:tc>
                <a:extLst>
                  <a:ext uri="{0D108BD9-81ED-4DB2-BD59-A6C34878D82A}">
                    <a16:rowId xmlns:a16="http://schemas.microsoft.com/office/drawing/2014/main" val="822117967"/>
                  </a:ext>
                </a:extLst>
              </a:tr>
              <a:tr h="316715">
                <a:tc>
                  <a:txBody>
                    <a:bodyPr/>
                    <a:lstStyle/>
                    <a:p>
                      <a:pPr algn="ctr">
                        <a:lnSpc>
                          <a:spcPct val="107000"/>
                        </a:lnSpc>
                        <a:spcAft>
                          <a:spcPts val="800"/>
                        </a:spcAft>
                      </a:pPr>
                      <a:r>
                        <a:rPr lang="en-US" sz="2000" kern="0" dirty="0">
                          <a:solidFill>
                            <a:srgbClr val="374151"/>
                          </a:solidFill>
                          <a:effectLst/>
                        </a:rPr>
                        <a:t>Michael Johnson</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ID-104</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2032-01-11</a:t>
                      </a:r>
                      <a:endParaRPr lang="en-US" sz="2000" kern="100">
                        <a:effectLst/>
                      </a:endParaRPr>
                    </a:p>
                  </a:txBody>
                  <a:tcPr marL="13830" marR="13830" marT="13830" marB="13830" anchor="b"/>
                </a:tc>
                <a:extLst>
                  <a:ext uri="{0D108BD9-81ED-4DB2-BD59-A6C34878D82A}">
                    <a16:rowId xmlns:a16="http://schemas.microsoft.com/office/drawing/2014/main" val="3570904613"/>
                  </a:ext>
                </a:extLst>
              </a:tr>
              <a:tr h="316715">
                <a:tc>
                  <a:txBody>
                    <a:bodyPr/>
                    <a:lstStyle/>
                    <a:p>
                      <a:pPr algn="ctr">
                        <a:lnSpc>
                          <a:spcPct val="107000"/>
                        </a:lnSpc>
                        <a:spcAft>
                          <a:spcPts val="800"/>
                        </a:spcAft>
                      </a:pPr>
                      <a:r>
                        <a:rPr lang="en-US" sz="2000" kern="0" dirty="0">
                          <a:solidFill>
                            <a:srgbClr val="374151"/>
                          </a:solidFill>
                          <a:effectLst/>
                        </a:rPr>
                        <a:t>Elizabeth Anderson</a:t>
                      </a:r>
                      <a:endParaRPr lang="en-US" sz="2000" kern="100" dirty="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ID-105</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2024-03-31</a:t>
                      </a:r>
                      <a:endParaRPr lang="en-US" sz="2000" kern="100">
                        <a:effectLst/>
                      </a:endParaRPr>
                    </a:p>
                  </a:txBody>
                  <a:tcPr marL="13830" marR="13830" marT="13830" marB="13830" anchor="b"/>
                </a:tc>
                <a:extLst>
                  <a:ext uri="{0D108BD9-81ED-4DB2-BD59-A6C34878D82A}">
                    <a16:rowId xmlns:a16="http://schemas.microsoft.com/office/drawing/2014/main" val="919493173"/>
                  </a:ext>
                </a:extLst>
              </a:tr>
              <a:tr h="316715">
                <a:tc>
                  <a:txBody>
                    <a:bodyPr/>
                    <a:lstStyle/>
                    <a:p>
                      <a:pPr algn="ctr">
                        <a:lnSpc>
                          <a:spcPct val="107000"/>
                        </a:lnSpc>
                        <a:spcAft>
                          <a:spcPts val="800"/>
                        </a:spcAft>
                      </a:pPr>
                      <a:r>
                        <a:rPr lang="en-US" sz="2000" kern="0" dirty="0">
                          <a:solidFill>
                            <a:srgbClr val="374151"/>
                          </a:solidFill>
                          <a:effectLst/>
                        </a:rPr>
                        <a:t>David Lee</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ID-106</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2025-06-08</a:t>
                      </a:r>
                      <a:endParaRPr lang="en-US" sz="2000" kern="100">
                        <a:effectLst/>
                      </a:endParaRPr>
                    </a:p>
                  </a:txBody>
                  <a:tcPr marL="13830" marR="13830" marT="13830" marB="13830" anchor="b"/>
                </a:tc>
                <a:extLst>
                  <a:ext uri="{0D108BD9-81ED-4DB2-BD59-A6C34878D82A}">
                    <a16:rowId xmlns:a16="http://schemas.microsoft.com/office/drawing/2014/main" val="831755230"/>
                  </a:ext>
                </a:extLst>
              </a:tr>
              <a:tr h="316715">
                <a:tc>
                  <a:txBody>
                    <a:bodyPr/>
                    <a:lstStyle/>
                    <a:p>
                      <a:pPr algn="ctr">
                        <a:lnSpc>
                          <a:spcPct val="107000"/>
                        </a:lnSpc>
                        <a:spcAft>
                          <a:spcPts val="800"/>
                        </a:spcAft>
                      </a:pPr>
                      <a:r>
                        <a:rPr lang="en-US" sz="2000" kern="0" dirty="0">
                          <a:solidFill>
                            <a:srgbClr val="374151"/>
                          </a:solidFill>
                          <a:effectLst/>
                        </a:rPr>
                        <a:t>Emily Taylor</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ID-107</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2027-03-31</a:t>
                      </a:r>
                      <a:endParaRPr lang="en-US" sz="2000" kern="100">
                        <a:effectLst/>
                      </a:endParaRPr>
                    </a:p>
                  </a:txBody>
                  <a:tcPr marL="13830" marR="13830" marT="13830" marB="13830" anchor="b"/>
                </a:tc>
                <a:extLst>
                  <a:ext uri="{0D108BD9-81ED-4DB2-BD59-A6C34878D82A}">
                    <a16:rowId xmlns:a16="http://schemas.microsoft.com/office/drawing/2014/main" val="3489837772"/>
                  </a:ext>
                </a:extLst>
              </a:tr>
              <a:tr h="316715">
                <a:tc>
                  <a:txBody>
                    <a:bodyPr/>
                    <a:lstStyle/>
                    <a:p>
                      <a:pPr algn="ctr">
                        <a:lnSpc>
                          <a:spcPct val="107000"/>
                        </a:lnSpc>
                        <a:spcAft>
                          <a:spcPts val="800"/>
                        </a:spcAft>
                      </a:pPr>
                      <a:r>
                        <a:rPr lang="en-US" sz="2000" kern="0" dirty="0">
                          <a:solidFill>
                            <a:srgbClr val="374151"/>
                          </a:solidFill>
                          <a:effectLst/>
                        </a:rPr>
                        <a:t>William Brown</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ID-108</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2031-01-08</a:t>
                      </a:r>
                      <a:endParaRPr lang="en-US" sz="2000" kern="100">
                        <a:effectLst/>
                      </a:endParaRPr>
                    </a:p>
                  </a:txBody>
                  <a:tcPr marL="13830" marR="13830" marT="13830" marB="13830" anchor="b"/>
                </a:tc>
                <a:extLst>
                  <a:ext uri="{0D108BD9-81ED-4DB2-BD59-A6C34878D82A}">
                    <a16:rowId xmlns:a16="http://schemas.microsoft.com/office/drawing/2014/main" val="969110911"/>
                  </a:ext>
                </a:extLst>
              </a:tr>
              <a:tr h="316715">
                <a:tc>
                  <a:txBody>
                    <a:bodyPr/>
                    <a:lstStyle/>
                    <a:p>
                      <a:pPr algn="ctr">
                        <a:lnSpc>
                          <a:spcPct val="107000"/>
                        </a:lnSpc>
                        <a:spcAft>
                          <a:spcPts val="800"/>
                        </a:spcAft>
                      </a:pPr>
                      <a:r>
                        <a:rPr lang="en-US" sz="2000" kern="0" dirty="0">
                          <a:solidFill>
                            <a:srgbClr val="374151"/>
                          </a:solidFill>
                          <a:effectLst/>
                        </a:rPr>
                        <a:t>Jessica Thompson</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ID-109</a:t>
                      </a:r>
                      <a:endParaRPr lang="en-US" sz="2000" kern="100">
                        <a:effectLst/>
                      </a:endParaRPr>
                    </a:p>
                  </a:txBody>
                  <a:tcPr marL="13830" marR="13830" marT="13830" marB="13830" anchor="b"/>
                </a:tc>
                <a:tc>
                  <a:txBody>
                    <a:bodyPr/>
                    <a:lstStyle/>
                    <a:p>
                      <a:pPr algn="ctr">
                        <a:lnSpc>
                          <a:spcPct val="107000"/>
                        </a:lnSpc>
                        <a:spcAft>
                          <a:spcPts val="800"/>
                        </a:spcAft>
                      </a:pPr>
                      <a:r>
                        <a:rPr lang="en-US" sz="2000" kern="0" dirty="0">
                          <a:solidFill>
                            <a:srgbClr val="374151"/>
                          </a:solidFill>
                          <a:effectLst/>
                        </a:rPr>
                        <a:t>2031-01-08</a:t>
                      </a:r>
                      <a:endParaRPr lang="en-US" sz="2000" kern="100">
                        <a:effectLst/>
                      </a:endParaRPr>
                    </a:p>
                  </a:txBody>
                  <a:tcPr marL="13830" marR="13830" marT="13830" marB="13830" anchor="b"/>
                </a:tc>
                <a:extLst>
                  <a:ext uri="{0D108BD9-81ED-4DB2-BD59-A6C34878D82A}">
                    <a16:rowId xmlns:a16="http://schemas.microsoft.com/office/drawing/2014/main" val="1788711920"/>
                  </a:ext>
                </a:extLst>
              </a:tr>
            </a:tbl>
          </a:graphicData>
        </a:graphic>
      </p:graphicFrame>
    </p:spTree>
    <p:extLst>
      <p:ext uri="{BB962C8B-B14F-4D97-AF65-F5344CB8AC3E}">
        <p14:creationId xmlns:p14="http://schemas.microsoft.com/office/powerpoint/2010/main" val="21570789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F1EA65-CFFD-DF4F-FE43-64F9C19E795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DDFD81C-7EBF-AC68-08FB-20D3DCC85B41}"/>
              </a:ext>
            </a:extLst>
          </p:cNvPr>
          <p:cNvSpPr>
            <a:spLocks noGrp="1"/>
          </p:cNvSpPr>
          <p:nvPr>
            <p:ph type="title"/>
          </p:nvPr>
        </p:nvSpPr>
        <p:spPr>
          <a:xfrm>
            <a:off x="876693" y="741391"/>
            <a:ext cx="4355265" cy="1616203"/>
          </a:xfrm>
        </p:spPr>
        <p:txBody>
          <a:bodyPr anchor="b">
            <a:normAutofit/>
          </a:bodyPr>
          <a:lstStyle/>
          <a:p>
            <a:r>
              <a:rPr lang="en-US" sz="3200">
                <a:cs typeface="Calibri Light"/>
              </a:rPr>
              <a:t>Lab Exercise</a:t>
            </a:r>
            <a:endParaRPr lang="en-US" sz="3200">
              <a:ea typeface="Calibri Light"/>
              <a:cs typeface="Calibri Light"/>
            </a:endParaRPr>
          </a:p>
        </p:txBody>
      </p:sp>
      <p:sp>
        <p:nvSpPr>
          <p:cNvPr id="3" name="Content Placeholder 2">
            <a:extLst>
              <a:ext uri="{FF2B5EF4-FFF2-40B4-BE49-F238E27FC236}">
                <a16:creationId xmlns:a16="http://schemas.microsoft.com/office/drawing/2014/main" id="{BEEECCE1-9ADD-F44E-5F8A-363C92F82A8C}"/>
              </a:ext>
            </a:extLst>
          </p:cNvPr>
          <p:cNvSpPr>
            <a:spLocks noGrp="1"/>
          </p:cNvSpPr>
          <p:nvPr>
            <p:ph idx="1"/>
          </p:nvPr>
        </p:nvSpPr>
        <p:spPr>
          <a:xfrm>
            <a:off x="876692" y="2533476"/>
            <a:ext cx="4355265" cy="3447832"/>
          </a:xfrm>
        </p:spPr>
        <p:txBody>
          <a:bodyPr vert="horz" lIns="91440" tIns="45720" rIns="91440" bIns="45720" rtlCol="0" anchor="t">
            <a:normAutofit/>
          </a:bodyPr>
          <a:lstStyle/>
          <a:p>
            <a:pPr marL="0" indent="0">
              <a:buNone/>
            </a:pPr>
            <a:r>
              <a:rPr lang="en-US" sz="2000">
                <a:ea typeface="+mn-lt"/>
                <a:cs typeface="+mn-lt"/>
              </a:rPr>
              <a:t>Open and Complete Lab Exercise 02.02 -</a:t>
            </a:r>
            <a:r>
              <a:rPr lang="en-US" sz="2000">
                <a:latin typeface="Calibri"/>
                <a:ea typeface="+mn-lt"/>
                <a:cs typeface="Calibri"/>
              </a:rPr>
              <a:t> </a:t>
            </a:r>
            <a:r>
              <a:rPr lang="en-US" sz="2000" b="1">
                <a:latin typeface="Helvetica"/>
                <a:ea typeface="+mn-lt"/>
                <a:cs typeface="Helvetica"/>
              </a:rPr>
              <a:t>Cross-Product Rule Challenge</a:t>
            </a:r>
            <a:endParaRPr lang="en-US" sz="2000">
              <a:latin typeface="Calibri" panose="020F0502020204030204"/>
              <a:ea typeface="+mn-lt"/>
              <a:cs typeface="Calibri" panose="020F0502020204030204"/>
            </a:endParaRPr>
          </a:p>
          <a:p>
            <a:pPr marL="0" indent="0">
              <a:buNone/>
            </a:pPr>
            <a:endParaRPr lang="en-US" sz="2000">
              <a:ea typeface="+mn-lt"/>
              <a:cs typeface="+mn-lt"/>
            </a:endParaRPr>
          </a:p>
        </p:txBody>
      </p:sp>
      <p:pic>
        <p:nvPicPr>
          <p:cNvPr id="6" name="Picture 5" descr="Test tubes with one test tube in orange with drops">
            <a:extLst>
              <a:ext uri="{FF2B5EF4-FFF2-40B4-BE49-F238E27FC236}">
                <a16:creationId xmlns:a16="http://schemas.microsoft.com/office/drawing/2014/main" id="{83FF358B-A46A-2B57-6EC2-4A0BC1612B28}"/>
              </a:ext>
            </a:extLst>
          </p:cNvPr>
          <p:cNvPicPr>
            <a:picLocks noChangeAspect="1"/>
          </p:cNvPicPr>
          <p:nvPr/>
        </p:nvPicPr>
        <p:blipFill rotWithShape="1">
          <a:blip r:embed="rId2"/>
          <a:srcRect l="25874" r="13491" b="-2"/>
          <a:stretch/>
        </p:blipFill>
        <p:spPr>
          <a:xfrm>
            <a:off x="6096000" y="10"/>
            <a:ext cx="6095999" cy="6857990"/>
          </a:xfrm>
          <a:prstGeom prst="rect">
            <a:avLst/>
          </a:prstGeom>
        </p:spPr>
      </p:pic>
      <p:sp>
        <p:nvSpPr>
          <p:cNvPr id="10" name="Rectangle 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3925965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DCE674-262E-DF84-31A6-3C58A2AF00B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FB6471-4D0D-05FD-FACA-DF9ECE761433}"/>
              </a:ext>
            </a:extLst>
          </p:cNvPr>
          <p:cNvSpPr>
            <a:spLocks noGrp="1"/>
          </p:cNvSpPr>
          <p:nvPr>
            <p:ph type="title"/>
          </p:nvPr>
        </p:nvSpPr>
        <p:spPr>
          <a:xfrm>
            <a:off x="7910283" y="741391"/>
            <a:ext cx="3397017" cy="1616203"/>
          </a:xfrm>
        </p:spPr>
        <p:txBody>
          <a:bodyPr anchor="b">
            <a:normAutofit/>
          </a:bodyPr>
          <a:lstStyle/>
          <a:p>
            <a:r>
              <a:rPr lang="en-US" sz="3200">
                <a:cs typeface="Calibri Light"/>
              </a:rPr>
              <a:t>Case Study – Lesson 03: Key Takeaways</a:t>
            </a:r>
            <a:endParaRPr lang="en-US" sz="3200">
              <a:ea typeface="Calibri Light"/>
              <a:cs typeface="Calibri Light"/>
            </a:endParaRPr>
          </a:p>
        </p:txBody>
      </p:sp>
      <p:pic>
        <p:nvPicPr>
          <p:cNvPr id="5" name="Picture 4" descr="A key on a white background&#10;&#10;Description automatically generated">
            <a:extLst>
              <a:ext uri="{FF2B5EF4-FFF2-40B4-BE49-F238E27FC236}">
                <a16:creationId xmlns:a16="http://schemas.microsoft.com/office/drawing/2014/main" id="{191E4F3C-EBCB-2EE0-1E91-38E15C36739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47" r="15070"/>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1F76E7D-2C03-B107-8D21-D3E0E7B99810}"/>
              </a:ext>
            </a:extLst>
          </p:cNvPr>
          <p:cNvSpPr>
            <a:spLocks noGrp="1"/>
          </p:cNvSpPr>
          <p:nvPr>
            <p:ph idx="1"/>
          </p:nvPr>
        </p:nvSpPr>
        <p:spPr>
          <a:xfrm>
            <a:off x="7910284" y="2533476"/>
            <a:ext cx="3405415" cy="3447832"/>
          </a:xfrm>
        </p:spPr>
        <p:txBody>
          <a:bodyPr vert="horz" lIns="91440" tIns="45720" rIns="91440" bIns="45720" rtlCol="0" anchor="t">
            <a:normAutofit/>
          </a:bodyPr>
          <a:lstStyle/>
          <a:p>
            <a:pPr marL="342900" indent="-342900">
              <a:buAutoNum type="arabicPeriod"/>
            </a:pPr>
            <a:r>
              <a:rPr lang="en-US" sz="1400">
                <a:ea typeface="+mn-lt"/>
                <a:cs typeface="+mn-lt"/>
              </a:rPr>
              <a:t>Cross-Products is an essential concept when rules are required to evaluate multiple objects</a:t>
            </a:r>
          </a:p>
          <a:p>
            <a:pPr marL="342900" indent="-342900">
              <a:buAutoNum type="arabicPeriod"/>
            </a:pPr>
            <a:r>
              <a:rPr lang="en-US" sz="1400">
                <a:cs typeface="Calibri"/>
              </a:rPr>
              <a:t>Cross-Products is similar in concept to how the SQL join operation is used to access data from multiple tables</a:t>
            </a:r>
          </a:p>
          <a:p>
            <a:pPr marL="342900" indent="-342900">
              <a:buAutoNum type="arabicPeriod"/>
            </a:pPr>
            <a:r>
              <a:rPr lang="en-US" sz="1400">
                <a:cs typeface="Calibri"/>
              </a:rPr>
              <a:t>Separating rules into separate files is good practice for rule organization</a:t>
            </a:r>
          </a:p>
          <a:p>
            <a:pPr marL="342900" indent="-342900">
              <a:buAutoNum type="arabicPeriod"/>
            </a:pPr>
            <a:r>
              <a:rPr lang="en-US" sz="1400">
                <a:cs typeface="Calibri"/>
              </a:rPr>
              <a:t>Cross-Products can lead to unnecessary rule repetition. Use comparison operations to eliminate repeat evaluations.</a:t>
            </a:r>
          </a:p>
        </p:txBody>
      </p:sp>
    </p:spTree>
    <p:extLst>
      <p:ext uri="{BB962C8B-B14F-4D97-AF65-F5344CB8AC3E}">
        <p14:creationId xmlns:p14="http://schemas.microsoft.com/office/powerpoint/2010/main" val="2121645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66DCEE-73EC-D743-3588-240BF0FDE424}"/>
              </a:ext>
            </a:extLst>
          </p:cNvPr>
          <p:cNvSpPr txBox="1">
            <a:spLocks/>
          </p:cNvSpPr>
          <p:nvPr/>
        </p:nvSpPr>
        <p:spPr>
          <a:xfrm>
            <a:off x="6823878" y="741391"/>
            <a:ext cx="4491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1500" b="1" cap="all"/>
              <a:t>DROOLS 8</a:t>
            </a:r>
            <a:br>
              <a:rPr lang="en-US" sz="1500" b="1" cap="all"/>
            </a:br>
            <a:br>
              <a:rPr lang="en-US" sz="1500" b="1" cap="all"/>
            </a:br>
            <a:r>
              <a:rPr lang="en-US" sz="1500" b="1" cap="all"/>
              <a:t>MODULE 05:</a:t>
            </a:r>
            <a:br>
              <a:rPr lang="en-US" sz="1500" b="1" cap="all"/>
            </a:br>
            <a:r>
              <a:rPr lang="en-US" sz="1500" b="1" cap="all"/>
              <a:t>Fact Objects, Execution Control, and Truth Maintenance</a:t>
            </a:r>
            <a:endParaRPr lang="en-US" sz="1500"/>
          </a:p>
          <a:p>
            <a:pPr>
              <a:spcAft>
                <a:spcPts val="600"/>
              </a:spcAft>
            </a:pPr>
            <a:br>
              <a:rPr lang="en-US" sz="1500" b="1" cap="all"/>
            </a:br>
            <a:r>
              <a:rPr lang="en-US" sz="1500" b="1" cap="all"/>
              <a:t>Controlling Rule Firing</a:t>
            </a:r>
            <a:endParaRPr lang="en-US" sz="1500"/>
          </a:p>
        </p:txBody>
      </p:sp>
      <p:pic>
        <p:nvPicPr>
          <p:cNvPr id="9" name="Picture 8" descr="Metal tic-tac-toe game pieces">
            <a:extLst>
              <a:ext uri="{FF2B5EF4-FFF2-40B4-BE49-F238E27FC236}">
                <a16:creationId xmlns:a16="http://schemas.microsoft.com/office/drawing/2014/main" id="{6B5ED1BE-C8D7-D6F4-9BB8-B29A30D469E1}"/>
              </a:ext>
            </a:extLst>
          </p:cNvPr>
          <p:cNvPicPr>
            <a:picLocks noChangeAspect="1"/>
          </p:cNvPicPr>
          <p:nvPr/>
        </p:nvPicPr>
        <p:blipFill rotWithShape="1">
          <a:blip r:embed="rId2"/>
          <a:srcRect l="10753" r="22538" b="2"/>
          <a:stretch/>
        </p:blipFill>
        <p:spPr>
          <a:xfrm>
            <a:off x="20" y="10"/>
            <a:ext cx="6095980" cy="6857990"/>
          </a:xfrm>
          <a:prstGeom prst="rect">
            <a:avLst/>
          </a:prstGeom>
        </p:spPr>
      </p:pic>
      <p:grpSp>
        <p:nvGrpSpPr>
          <p:cNvPr id="13" name="Group 1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4" name="Rectangle 13">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ubtitle 2">
            <a:extLst>
              <a:ext uri="{FF2B5EF4-FFF2-40B4-BE49-F238E27FC236}">
                <a16:creationId xmlns:a16="http://schemas.microsoft.com/office/drawing/2014/main" id="{ADF302FB-89A1-7304-2197-54C6574427C7}"/>
              </a:ext>
            </a:extLst>
          </p:cNvPr>
          <p:cNvSpPr txBox="1">
            <a:spLocks/>
          </p:cNvSpPr>
          <p:nvPr/>
        </p:nvSpPr>
        <p:spPr>
          <a:xfrm>
            <a:off x="6823878" y="2533476"/>
            <a:ext cx="4491820" cy="34478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000" b="1"/>
              <a:t>Presented by John Paul Franke</a:t>
            </a:r>
            <a:endParaRPr lang="en-US" sz="2000"/>
          </a:p>
          <a:p>
            <a:endParaRPr lang="en-US" sz="2000"/>
          </a:p>
        </p:txBody>
      </p:sp>
    </p:spTree>
    <p:extLst>
      <p:ext uri="{BB962C8B-B14F-4D97-AF65-F5344CB8AC3E}">
        <p14:creationId xmlns:p14="http://schemas.microsoft.com/office/powerpoint/2010/main" val="12074261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C48522-0DCB-2FD9-86A5-5220375AB426}"/>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ED1EEE-2467-93A1-96B4-E28B82282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een and white target with arrows&#10;&#10;Description automatically generated">
            <a:extLst>
              <a:ext uri="{FF2B5EF4-FFF2-40B4-BE49-F238E27FC236}">
                <a16:creationId xmlns:a16="http://schemas.microsoft.com/office/drawing/2014/main" id="{8D2DE3E5-FCFE-7B01-4695-95DC6EB796C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529" r="535" b="-1"/>
          <a:stretch/>
        </p:blipFill>
        <p:spPr>
          <a:xfrm>
            <a:off x="1" y="10"/>
            <a:ext cx="9669642" cy="6857990"/>
          </a:xfrm>
          <a:prstGeom prst="rect">
            <a:avLst/>
          </a:prstGeom>
        </p:spPr>
      </p:pic>
      <p:sp>
        <p:nvSpPr>
          <p:cNvPr id="17" name="Rectangle 16">
            <a:extLst>
              <a:ext uri="{FF2B5EF4-FFF2-40B4-BE49-F238E27FC236}">
                <a16:creationId xmlns:a16="http://schemas.microsoft.com/office/drawing/2014/main" id="{C805402C-2307-9870-EC23-1C539AC84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62137A-7652-585D-9120-6840BC3A0DA5}"/>
              </a:ext>
            </a:extLst>
          </p:cNvPr>
          <p:cNvSpPr>
            <a:spLocks noGrp="1"/>
          </p:cNvSpPr>
          <p:nvPr>
            <p:ph type="title"/>
          </p:nvPr>
        </p:nvSpPr>
        <p:spPr>
          <a:xfrm>
            <a:off x="7531610" y="365125"/>
            <a:ext cx="3822189" cy="1899912"/>
          </a:xfrm>
        </p:spPr>
        <p:txBody>
          <a:bodyPr>
            <a:normAutofit/>
          </a:bodyPr>
          <a:lstStyle/>
          <a:p>
            <a:r>
              <a:rPr lang="en-US" sz="4000">
                <a:cs typeface="Calibri Light"/>
              </a:rPr>
              <a:t>Learning Objectives</a:t>
            </a:r>
            <a:endParaRPr lang="en-US" sz="4000"/>
          </a:p>
        </p:txBody>
      </p:sp>
      <p:sp>
        <p:nvSpPr>
          <p:cNvPr id="3" name="Content Placeholder 2">
            <a:extLst>
              <a:ext uri="{FF2B5EF4-FFF2-40B4-BE49-F238E27FC236}">
                <a16:creationId xmlns:a16="http://schemas.microsoft.com/office/drawing/2014/main" id="{8F2F7C3B-F32C-4024-857F-D53635BA0ED8}"/>
              </a:ext>
            </a:extLst>
          </p:cNvPr>
          <p:cNvSpPr>
            <a:spLocks noGrp="1"/>
          </p:cNvSpPr>
          <p:nvPr>
            <p:ph idx="1"/>
          </p:nvPr>
        </p:nvSpPr>
        <p:spPr>
          <a:xfrm>
            <a:off x="7531610" y="2088204"/>
            <a:ext cx="4517718" cy="4529953"/>
          </a:xfrm>
        </p:spPr>
        <p:txBody>
          <a:bodyPr vert="horz" lIns="91440" tIns="45720" rIns="91440" bIns="45720" rtlCol="0" anchor="t">
            <a:normAutofit fontScale="55000" lnSpcReduction="20000"/>
          </a:bodyPr>
          <a:lstStyle/>
          <a:p>
            <a:pPr marL="0" indent="0">
              <a:buNone/>
            </a:pPr>
            <a:r>
              <a:rPr lang="en-US" sz="2900" b="1" dirty="0">
                <a:cs typeface="Calibri" panose="020F0502020204030204"/>
              </a:rPr>
              <a:t>Here are our learning goals for </a:t>
            </a:r>
            <a:r>
              <a:rPr lang="en-US" sz="2900" b="1" dirty="0"/>
              <a:t>this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ts val="1200"/>
              </a:spcAft>
              <a:buClrTx/>
              <a:buSzTx/>
              <a:buFontTx/>
              <a:buNone/>
              <a:tabLst/>
            </a:pPr>
            <a:endParaRPr kumimoji="0" lang="en-US" altLang="en-US" sz="1600" b="0" i="0" u="none" strike="noStrike" cap="none" normalizeH="0" baseline="0" dirty="0">
              <a:ln>
                <a:noFill/>
              </a:ln>
              <a:solidFill>
                <a:schemeClr val="tx1"/>
              </a:solidFill>
              <a:effectLst/>
              <a:latin typeface="Helvetica Neue"/>
            </a:endParaRPr>
          </a:p>
          <a:p>
            <a:pPr eaLnBrk="0" fontAlgn="base" hangingPunct="0">
              <a:lnSpc>
                <a:spcPct val="100000"/>
              </a:lnSpc>
              <a:spcBef>
                <a:spcPct val="0"/>
              </a:spcBef>
              <a:spcAft>
                <a:spcPts val="1200"/>
              </a:spcAft>
            </a:pPr>
            <a:r>
              <a:rPr kumimoji="0" lang="en-US" altLang="en-US" sz="2600" b="0" i="0" u="none" strike="noStrike" cap="none" normalizeH="0" baseline="0" dirty="0">
                <a:ln>
                  <a:noFill/>
                </a:ln>
                <a:solidFill>
                  <a:srgbClr val="374151"/>
                </a:solidFill>
                <a:effectLst/>
                <a:latin typeface="Helvetica Neue"/>
              </a:rPr>
              <a:t>Understand object insertion and the use of the </a:t>
            </a:r>
            <a:r>
              <a:rPr kumimoji="0" lang="en-US" altLang="en-US" sz="2600" b="1" i="0" u="none" strike="noStrike" cap="none" normalizeH="0" baseline="0" dirty="0">
                <a:ln>
                  <a:noFill/>
                </a:ln>
                <a:solidFill>
                  <a:srgbClr val="374151"/>
                </a:solidFill>
                <a:effectLst/>
                <a:latin typeface="Helvetica Neue"/>
              </a:rPr>
              <a:t>insert</a:t>
            </a:r>
            <a:r>
              <a:rPr kumimoji="0" lang="en-US" altLang="en-US" sz="2600" b="0" i="0" u="none" strike="noStrike" cap="none" normalizeH="0" baseline="0" dirty="0">
                <a:ln>
                  <a:noFill/>
                </a:ln>
                <a:solidFill>
                  <a:srgbClr val="374151"/>
                </a:solidFill>
                <a:effectLst/>
                <a:latin typeface="Helvetica Neue"/>
              </a:rPr>
              <a:t> keyword.</a:t>
            </a:r>
          </a:p>
          <a:p>
            <a:pPr eaLnBrk="0" fontAlgn="base" hangingPunct="0">
              <a:lnSpc>
                <a:spcPct val="100000"/>
              </a:lnSpc>
              <a:spcBef>
                <a:spcPct val="0"/>
              </a:spcBef>
              <a:spcAft>
                <a:spcPts val="1200"/>
              </a:spcAft>
            </a:pPr>
            <a:r>
              <a:rPr kumimoji="0" lang="en-US" altLang="en-US" sz="2600" b="0" i="0" u="none" strike="noStrike" cap="none" normalizeH="0" baseline="0" dirty="0">
                <a:ln>
                  <a:noFill/>
                </a:ln>
                <a:solidFill>
                  <a:srgbClr val="374151"/>
                </a:solidFill>
                <a:effectLst/>
                <a:latin typeface="Helvetica Neue"/>
              </a:rPr>
              <a:t>Learn about execution control using salience and agenda groups.</a:t>
            </a:r>
          </a:p>
          <a:p>
            <a:pPr eaLnBrk="0" fontAlgn="base" hangingPunct="0">
              <a:lnSpc>
                <a:spcPct val="100000"/>
              </a:lnSpc>
              <a:spcBef>
                <a:spcPct val="0"/>
              </a:spcBef>
              <a:spcAft>
                <a:spcPts val="1200"/>
              </a:spcAft>
            </a:pPr>
            <a:r>
              <a:rPr kumimoji="0" lang="en-US" altLang="en-US" sz="2600" b="0" i="0" u="none" strike="noStrike" cap="none" normalizeH="0" baseline="0" dirty="0">
                <a:ln>
                  <a:noFill/>
                </a:ln>
                <a:solidFill>
                  <a:srgbClr val="374151"/>
                </a:solidFill>
                <a:effectLst/>
                <a:latin typeface="Helvetica Neue"/>
              </a:rPr>
              <a:t>Explore hybrid control mechanisms combining agenda groups with salience.</a:t>
            </a:r>
          </a:p>
          <a:p>
            <a:pPr eaLnBrk="0" fontAlgn="base" hangingPunct="0">
              <a:lnSpc>
                <a:spcPct val="100000"/>
              </a:lnSpc>
              <a:spcBef>
                <a:spcPct val="0"/>
              </a:spcBef>
              <a:spcAft>
                <a:spcPts val="1200"/>
              </a:spcAft>
            </a:pPr>
            <a:r>
              <a:rPr kumimoji="0" lang="en-US" altLang="en-US" sz="2600" b="0" i="0" u="none" strike="noStrike" cap="none" normalizeH="0" baseline="0" dirty="0">
                <a:ln>
                  <a:noFill/>
                </a:ln>
                <a:solidFill>
                  <a:srgbClr val="374151"/>
                </a:solidFill>
                <a:effectLst/>
                <a:latin typeface="Helvetica Neue"/>
              </a:rPr>
              <a:t>Introduction to activation groups for selective rule firing.</a:t>
            </a:r>
          </a:p>
          <a:p>
            <a:pPr eaLnBrk="0" fontAlgn="base" hangingPunct="0">
              <a:lnSpc>
                <a:spcPct val="100000"/>
              </a:lnSpc>
              <a:spcBef>
                <a:spcPct val="0"/>
              </a:spcBef>
              <a:spcAft>
                <a:spcPts val="1200"/>
              </a:spcAft>
            </a:pPr>
            <a:r>
              <a:rPr kumimoji="0" lang="en-US" altLang="en-US" sz="2600" b="0" i="0" u="none" strike="noStrike" cap="none" normalizeH="0" baseline="0" dirty="0">
                <a:ln>
                  <a:noFill/>
                </a:ln>
                <a:solidFill>
                  <a:srgbClr val="374151"/>
                </a:solidFill>
                <a:effectLst/>
                <a:latin typeface="Helvetica Neue"/>
              </a:rPr>
              <a:t>Understand logical fact insertion and its role in truth maintenance. Deep dive into using fact objects for state management and data separation.</a:t>
            </a:r>
          </a:p>
          <a:p>
            <a:pPr eaLnBrk="0" fontAlgn="base" hangingPunct="0">
              <a:lnSpc>
                <a:spcPct val="100000"/>
              </a:lnSpc>
              <a:spcBef>
                <a:spcPct val="0"/>
              </a:spcBef>
              <a:spcAft>
                <a:spcPts val="1200"/>
              </a:spcAft>
            </a:pPr>
            <a:r>
              <a:rPr kumimoji="0" lang="en-US" altLang="en-US" sz="2600" b="0" i="0" u="none" strike="noStrike" cap="none" normalizeH="0" baseline="0" dirty="0">
                <a:ln>
                  <a:noFill/>
                </a:ln>
                <a:solidFill>
                  <a:srgbClr val="374151"/>
                </a:solidFill>
                <a:effectLst/>
                <a:latin typeface="Helvetica Neue"/>
              </a:rPr>
              <a:t>Implement non-existence checks to prevent redundant rule firing.</a:t>
            </a:r>
          </a:p>
          <a:p>
            <a:pPr eaLnBrk="0" fontAlgn="base" hangingPunct="0">
              <a:lnSpc>
                <a:spcPct val="100000"/>
              </a:lnSpc>
              <a:spcBef>
                <a:spcPct val="0"/>
              </a:spcBef>
              <a:spcAft>
                <a:spcPts val="1200"/>
              </a:spcAft>
            </a:pPr>
            <a:r>
              <a:rPr kumimoji="0" lang="en-US" altLang="en-US" sz="2600" b="0" i="0" u="none" strike="noStrike" cap="none" normalizeH="0" baseline="0" dirty="0">
                <a:ln>
                  <a:noFill/>
                </a:ln>
                <a:solidFill>
                  <a:srgbClr val="374151"/>
                </a:solidFill>
                <a:effectLst/>
                <a:latin typeface="Helvetica Neue"/>
              </a:rPr>
              <a:t>Simplify rules by using implicit validation through logical inserts.</a:t>
            </a:r>
            <a:endParaRPr kumimoji="0" lang="en-US" altLang="en-US" sz="2600" b="0" i="0" u="none" strike="noStrike" cap="none" normalizeH="0" baseline="0" dirty="0">
              <a:ln>
                <a:noFill/>
              </a:ln>
              <a:solidFill>
                <a:schemeClr val="tx1"/>
              </a:solidFill>
              <a:effectLst/>
              <a:latin typeface="Helvetica Neue"/>
            </a:endParaRPr>
          </a:p>
        </p:txBody>
      </p:sp>
    </p:spTree>
    <p:extLst>
      <p:ext uri="{BB962C8B-B14F-4D97-AF65-F5344CB8AC3E}">
        <p14:creationId xmlns:p14="http://schemas.microsoft.com/office/powerpoint/2010/main" val="40436596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12D34B-583A-03F2-FEA3-78F8CC800B3C}"/>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aper aeroplane flying the opposite way as many grey paper aeroplanes">
            <a:extLst>
              <a:ext uri="{FF2B5EF4-FFF2-40B4-BE49-F238E27FC236}">
                <a16:creationId xmlns:a16="http://schemas.microsoft.com/office/drawing/2014/main" id="{E1B8F85A-51F7-C968-0542-353FD98C7740}"/>
              </a:ext>
            </a:extLst>
          </p:cNvPr>
          <p:cNvPicPr>
            <a:picLocks noChangeAspect="1"/>
          </p:cNvPicPr>
          <p:nvPr/>
        </p:nvPicPr>
        <p:blipFill rotWithShape="1">
          <a:blip r:embed="rId2"/>
          <a:srcRect l="9217" r="31605" b="-3"/>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56EC7-1E39-86BC-EB63-7966E8F6F9B6}"/>
              </a:ext>
            </a:extLst>
          </p:cNvPr>
          <p:cNvSpPr>
            <a:spLocks noGrp="1"/>
          </p:cNvSpPr>
          <p:nvPr>
            <p:ph type="title"/>
          </p:nvPr>
        </p:nvSpPr>
        <p:spPr>
          <a:xfrm>
            <a:off x="761801" y="328512"/>
            <a:ext cx="4778387" cy="1628970"/>
          </a:xfrm>
        </p:spPr>
        <p:txBody>
          <a:bodyPr anchor="ctr">
            <a:normAutofit/>
          </a:bodyPr>
          <a:lstStyle/>
          <a:p>
            <a:r>
              <a:rPr lang="en-US" sz="3700">
                <a:cs typeface="Calibri Light"/>
              </a:rPr>
              <a:t>Case Study – Lesson 04: Execution Control &amp; Derived Facts</a:t>
            </a:r>
            <a:endParaRPr lang="en-US" sz="3700"/>
          </a:p>
        </p:txBody>
      </p:sp>
      <p:sp>
        <p:nvSpPr>
          <p:cNvPr id="3" name="Content Placeholder 2">
            <a:extLst>
              <a:ext uri="{FF2B5EF4-FFF2-40B4-BE49-F238E27FC236}">
                <a16:creationId xmlns:a16="http://schemas.microsoft.com/office/drawing/2014/main" id="{0B0CAB16-FD3E-DC6F-B9D8-EED8164353A0}"/>
              </a:ext>
            </a:extLst>
          </p:cNvPr>
          <p:cNvSpPr>
            <a:spLocks noGrp="1"/>
          </p:cNvSpPr>
          <p:nvPr>
            <p:ph idx="1"/>
          </p:nvPr>
        </p:nvSpPr>
        <p:spPr>
          <a:xfrm>
            <a:off x="761801" y="2884929"/>
            <a:ext cx="4659756" cy="3374137"/>
          </a:xfrm>
        </p:spPr>
        <p:txBody>
          <a:bodyPr vert="horz" lIns="91440" tIns="45720" rIns="91440" bIns="45720" rtlCol="0" anchor="ctr">
            <a:normAutofit/>
          </a:bodyPr>
          <a:lstStyle/>
          <a:p>
            <a:pPr marL="0" indent="0">
              <a:buNone/>
            </a:pPr>
            <a:r>
              <a:rPr lang="en-US" sz="2000">
                <a:ea typeface="+mn-lt"/>
                <a:cs typeface="+mn-lt"/>
              </a:rPr>
              <a:t>Execution Controls are the mechanisms by which the Rule Engine can decide which rules to fire, when to fire them, and it what order.</a:t>
            </a:r>
            <a:endParaRPr lang="en-US" sz="2000"/>
          </a:p>
        </p:txBody>
      </p:sp>
    </p:spTree>
    <p:extLst>
      <p:ext uri="{BB962C8B-B14F-4D97-AF65-F5344CB8AC3E}">
        <p14:creationId xmlns:p14="http://schemas.microsoft.com/office/powerpoint/2010/main" val="42545295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E854E-445F-0A51-8835-80333BCF998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6A464619-E60B-7D68-CC97-2150E98CCE8C}"/>
              </a:ext>
            </a:extLst>
          </p:cNvPr>
          <p:cNvPicPr>
            <a:picLocks noChangeAspect="1"/>
          </p:cNvPicPr>
          <p:nvPr/>
        </p:nvPicPr>
        <p:blipFill rotWithShape="1">
          <a:blip r:embed="rId2">
            <a:alphaModFix/>
          </a:blip>
          <a:srcRect l="42482" r="157" b="3"/>
          <a:stretch/>
        </p:blipFill>
        <p:spPr>
          <a:xfrm>
            <a:off x="5833976" y="10"/>
            <a:ext cx="6394152" cy="6857990"/>
          </a:xfrm>
          <a:prstGeom prst="rect">
            <a:avLst/>
          </a:prstGeom>
        </p:spPr>
      </p:pic>
      <p:grpSp>
        <p:nvGrpSpPr>
          <p:cNvPr id="11" name="Group 10">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12" name="Freeform: Shape 11">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A162CEE-BE5F-229C-98AE-C9ED56E8B3C0}"/>
              </a:ext>
            </a:extLst>
          </p:cNvPr>
          <p:cNvSpPr>
            <a:spLocks noGrp="1"/>
          </p:cNvSpPr>
          <p:nvPr>
            <p:ph type="title"/>
          </p:nvPr>
        </p:nvSpPr>
        <p:spPr>
          <a:xfrm>
            <a:off x="804672" y="798445"/>
            <a:ext cx="4803636" cy="1311664"/>
          </a:xfrm>
        </p:spPr>
        <p:txBody>
          <a:bodyPr anchor="b">
            <a:normAutofit/>
          </a:bodyPr>
          <a:lstStyle/>
          <a:p>
            <a:r>
              <a:rPr lang="en-US" sz="3600">
                <a:solidFill>
                  <a:schemeClr val="tx2"/>
                </a:solidFill>
                <a:cs typeface="Calibri Light"/>
              </a:rPr>
              <a:t>Derived Facts</a:t>
            </a:r>
            <a:endParaRPr lang="en-US" sz="3600">
              <a:solidFill>
                <a:schemeClr val="tx2"/>
              </a:solidFill>
            </a:endParaRPr>
          </a:p>
        </p:txBody>
      </p:sp>
      <p:sp>
        <p:nvSpPr>
          <p:cNvPr id="3" name="Content Placeholder 2">
            <a:extLst>
              <a:ext uri="{FF2B5EF4-FFF2-40B4-BE49-F238E27FC236}">
                <a16:creationId xmlns:a16="http://schemas.microsoft.com/office/drawing/2014/main" id="{F2368F50-09A1-8951-BE48-17DF57AF9828}"/>
              </a:ext>
            </a:extLst>
          </p:cNvPr>
          <p:cNvSpPr>
            <a:spLocks noGrp="1"/>
          </p:cNvSpPr>
          <p:nvPr>
            <p:ph idx="1"/>
          </p:nvPr>
        </p:nvSpPr>
        <p:spPr>
          <a:xfrm>
            <a:off x="804672" y="2272143"/>
            <a:ext cx="4706803" cy="3788830"/>
          </a:xfrm>
        </p:spPr>
        <p:txBody>
          <a:bodyPr vert="horz" lIns="91440" tIns="45720" rIns="91440" bIns="45720" rtlCol="0" anchor="ctr">
            <a:normAutofit/>
          </a:bodyPr>
          <a:lstStyle/>
          <a:p>
            <a:pPr marL="0" indent="0">
              <a:buNone/>
            </a:pPr>
            <a:r>
              <a:rPr lang="en-US" sz="1800">
                <a:solidFill>
                  <a:schemeClr val="tx2"/>
                </a:solidFill>
                <a:ea typeface="+mn-lt"/>
                <a:cs typeface="+mn-lt"/>
              </a:rPr>
              <a:t>A </a:t>
            </a:r>
            <a:r>
              <a:rPr lang="en-US" sz="1800" b="1">
                <a:solidFill>
                  <a:schemeClr val="tx2"/>
                </a:solidFill>
                <a:ea typeface="+mn-lt"/>
                <a:cs typeface="+mn-lt"/>
              </a:rPr>
              <a:t>"derived fact"</a:t>
            </a:r>
            <a:r>
              <a:rPr lang="en-US" sz="1800">
                <a:solidFill>
                  <a:schemeClr val="tx2"/>
                </a:solidFill>
                <a:ea typeface="+mn-lt"/>
                <a:cs typeface="+mn-lt"/>
              </a:rPr>
              <a:t> represents a piece of data that is not part of the original input provided to the rule engine but is generated during the rule engine's execution based on the logic defined within the rules. Derived facts are created by rules being fired and can themselves trigger other rules, enabling complex decision-making processes and allowing the knowledge session to evolve dynamically.</a:t>
            </a:r>
            <a:endParaRPr lang="en-US" sz="1800">
              <a:solidFill>
                <a:schemeClr val="tx2"/>
              </a:solidFill>
            </a:endParaRPr>
          </a:p>
        </p:txBody>
      </p:sp>
    </p:spTree>
    <p:extLst>
      <p:ext uri="{BB962C8B-B14F-4D97-AF65-F5344CB8AC3E}">
        <p14:creationId xmlns:p14="http://schemas.microsoft.com/office/powerpoint/2010/main" val="2884619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046CCF-BDFC-1B5A-1166-1F608B62F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335A4-3FA6-D093-D9FF-D1EFE3183F29}"/>
              </a:ext>
            </a:extLst>
          </p:cNvPr>
          <p:cNvSpPr>
            <a:spLocks noGrp="1"/>
          </p:cNvSpPr>
          <p:nvPr>
            <p:ph type="title"/>
          </p:nvPr>
        </p:nvSpPr>
        <p:spPr>
          <a:xfrm>
            <a:off x="876693" y="741391"/>
            <a:ext cx="3455821" cy="1616203"/>
          </a:xfrm>
        </p:spPr>
        <p:txBody>
          <a:bodyPr anchor="b">
            <a:normAutofit/>
          </a:bodyPr>
          <a:lstStyle/>
          <a:p>
            <a:r>
              <a:rPr lang="en-US" sz="3200">
                <a:cs typeface="Calibri Light"/>
              </a:rPr>
              <a:t>The `insert` keyword</a:t>
            </a:r>
            <a:endParaRPr lang="en-US" sz="3200"/>
          </a:p>
        </p:txBody>
      </p:sp>
      <p:sp>
        <p:nvSpPr>
          <p:cNvPr id="3" name="Content Placeholder 2">
            <a:extLst>
              <a:ext uri="{FF2B5EF4-FFF2-40B4-BE49-F238E27FC236}">
                <a16:creationId xmlns:a16="http://schemas.microsoft.com/office/drawing/2014/main" id="{DFB5994F-E25D-8E76-8F8C-A5CDA80740F3}"/>
              </a:ext>
            </a:extLst>
          </p:cNvPr>
          <p:cNvSpPr>
            <a:spLocks noGrp="1"/>
          </p:cNvSpPr>
          <p:nvPr>
            <p:ph idx="1"/>
          </p:nvPr>
        </p:nvSpPr>
        <p:spPr>
          <a:xfrm>
            <a:off x="876693" y="2533476"/>
            <a:ext cx="3455821" cy="3447832"/>
          </a:xfrm>
        </p:spPr>
        <p:txBody>
          <a:bodyPr vert="horz" lIns="91440" tIns="45720" rIns="91440" bIns="45720" rtlCol="0" anchor="t">
            <a:normAutofit/>
          </a:bodyPr>
          <a:lstStyle/>
          <a:p>
            <a:pPr marL="0" indent="0">
              <a:buNone/>
            </a:pPr>
            <a:r>
              <a:rPr lang="en-US" sz="1600">
                <a:ea typeface="+mn-lt"/>
                <a:cs typeface="+mn-lt"/>
              </a:rPr>
              <a:t>The `insert` keyword allows us to insert derived facts into a drools session. When a rule's conditions (the "when" part) are met, the actions specified in the "then" part are executed. If the </a:t>
            </a:r>
            <a:r>
              <a:rPr lang="en-US" sz="1600" b="1">
                <a:latin typeface="Consolas"/>
                <a:ea typeface="+mn-lt"/>
                <a:cs typeface="+mn-lt"/>
              </a:rPr>
              <a:t>insert</a:t>
            </a:r>
            <a:r>
              <a:rPr lang="en-US" sz="1600">
                <a:ea typeface="+mn-lt"/>
                <a:cs typeface="+mn-lt"/>
              </a:rPr>
              <a:t> keyword is used in the "then" part, it will create a new fact object and add it to the working memory.</a:t>
            </a:r>
          </a:p>
          <a:p>
            <a:pPr marL="0" indent="0">
              <a:buNone/>
            </a:pPr>
            <a:r>
              <a:rPr lang="en-US" sz="1600">
                <a:cs typeface="Calibri"/>
              </a:rPr>
              <a:t>Note: </a:t>
            </a:r>
            <a:r>
              <a:rPr lang="en-US" sz="1600">
                <a:ea typeface="+mn-lt"/>
                <a:cs typeface="+mn-lt"/>
              </a:rPr>
              <a:t>The use of </a:t>
            </a:r>
            <a:r>
              <a:rPr lang="en-US" sz="1600" b="1">
                <a:latin typeface="Consolas"/>
                <a:cs typeface="Calibri"/>
              </a:rPr>
              <a:t>insert</a:t>
            </a:r>
            <a:r>
              <a:rPr lang="en-US" sz="1600">
                <a:ea typeface="+mn-lt"/>
                <a:cs typeface="+mn-lt"/>
              </a:rPr>
              <a:t> can lead to a significant increase in the number of facts within the working memory, influencing memory usage and performance.</a:t>
            </a:r>
            <a:endParaRPr lang="en-US" sz="1600">
              <a:cs typeface="Calibri"/>
            </a:endParaRPr>
          </a:p>
        </p:txBody>
      </p:sp>
      <p:pic>
        <p:nvPicPr>
          <p:cNvPr id="5" name="Picture 4" descr="Closeup of a keyboard">
            <a:extLst>
              <a:ext uri="{FF2B5EF4-FFF2-40B4-BE49-F238E27FC236}">
                <a16:creationId xmlns:a16="http://schemas.microsoft.com/office/drawing/2014/main" id="{46F3FB1F-515F-373D-90E0-0D0A08A1AA0B}"/>
              </a:ext>
            </a:extLst>
          </p:cNvPr>
          <p:cNvPicPr>
            <a:picLocks noChangeAspect="1"/>
          </p:cNvPicPr>
          <p:nvPr/>
        </p:nvPicPr>
        <p:blipFill rotWithShape="1">
          <a:blip r:embed="rId2"/>
          <a:srcRect l="10517" r="22403" b="1"/>
          <a:stretch/>
        </p:blipFill>
        <p:spPr>
          <a:xfrm>
            <a:off x="5086726" y="10"/>
            <a:ext cx="7105273" cy="6857990"/>
          </a:xfrm>
          <a:prstGeom prst="rect">
            <a:avLst/>
          </a:prstGeom>
        </p:spPr>
      </p:pic>
      <p:grpSp>
        <p:nvGrpSpPr>
          <p:cNvPr id="9"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4347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88953-595E-8714-9FEB-AE0F88CAE3D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A6A64-5BB7-0523-C10A-5A53DF7143DF}"/>
              </a:ext>
            </a:extLst>
          </p:cNvPr>
          <p:cNvSpPr>
            <a:spLocks noGrp="1"/>
          </p:cNvSpPr>
          <p:nvPr>
            <p:ph type="title"/>
          </p:nvPr>
        </p:nvSpPr>
        <p:spPr>
          <a:xfrm>
            <a:off x="838201" y="365125"/>
            <a:ext cx="5251316" cy="1807305"/>
          </a:xfrm>
        </p:spPr>
        <p:txBody>
          <a:bodyPr>
            <a:normAutofit/>
          </a:bodyPr>
          <a:lstStyle/>
          <a:p>
            <a:r>
              <a:rPr lang="en-US" dirty="0">
                <a:cs typeface="Calibri Light"/>
              </a:rPr>
              <a:t>History &amp; Evolution of R.E.'s</a:t>
            </a:r>
            <a:endParaRPr lang="en-US" dirty="0"/>
          </a:p>
        </p:txBody>
      </p:sp>
      <p:sp>
        <p:nvSpPr>
          <p:cNvPr id="3" name="Content Placeholder 2">
            <a:extLst>
              <a:ext uri="{FF2B5EF4-FFF2-40B4-BE49-F238E27FC236}">
                <a16:creationId xmlns:a16="http://schemas.microsoft.com/office/drawing/2014/main" id="{694A42CF-7143-BA5A-AB9C-52B4040D4EAC}"/>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b="1" dirty="0">
                <a:ea typeface="+mn-lt"/>
                <a:cs typeface="+mn-lt"/>
              </a:rPr>
              <a:t>Evolution into Rule Engines</a:t>
            </a:r>
            <a:r>
              <a:rPr lang="en-US" sz="2000" dirty="0">
                <a:ea typeface="+mn-lt"/>
                <a:cs typeface="+mn-lt"/>
              </a:rPr>
              <a:t>: Rule engines emerged as a more advanced and flexible version of rule-based systems. Unlike the earlier systems, rule engines separated the rule processing from the application code. This meant that rules could be changed without altering the underlying software, providing greater agility and adaptability to changing business environments. Rule engines also offered enhanced capabilities like handling complex, interrelated rules, and performing high-speed processing.</a:t>
            </a:r>
          </a:p>
        </p:txBody>
      </p:sp>
      <p:pic>
        <p:nvPicPr>
          <p:cNvPr id="5" name="Picture 4" descr="Close up of gears">
            <a:extLst>
              <a:ext uri="{FF2B5EF4-FFF2-40B4-BE49-F238E27FC236}">
                <a16:creationId xmlns:a16="http://schemas.microsoft.com/office/drawing/2014/main" id="{6A5BB2E3-88B7-F4AC-EB62-E80EF1AED3C5}"/>
              </a:ext>
            </a:extLst>
          </p:cNvPr>
          <p:cNvPicPr>
            <a:picLocks noChangeAspect="1"/>
          </p:cNvPicPr>
          <p:nvPr/>
        </p:nvPicPr>
        <p:blipFill rotWithShape="1">
          <a:blip r:embed="rId2"/>
          <a:srcRect l="7739" r="27053" b="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265890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441750-B460-0DD9-16C6-1F53651F056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3C60D-4832-7C1D-0802-8057B99CF941}"/>
              </a:ext>
            </a:extLst>
          </p:cNvPr>
          <p:cNvSpPr>
            <a:spLocks noGrp="1"/>
          </p:cNvSpPr>
          <p:nvPr>
            <p:ph type="title"/>
          </p:nvPr>
        </p:nvSpPr>
        <p:spPr>
          <a:xfrm>
            <a:off x="838201" y="365125"/>
            <a:ext cx="5251316" cy="1807305"/>
          </a:xfrm>
        </p:spPr>
        <p:txBody>
          <a:bodyPr>
            <a:normAutofit/>
          </a:bodyPr>
          <a:lstStyle/>
          <a:p>
            <a:r>
              <a:rPr lang="en-US" dirty="0">
                <a:cs typeface="Calibri Light"/>
              </a:rPr>
              <a:t>Execution Control  - Salience</a:t>
            </a:r>
            <a:endParaRPr lang="en-US" dirty="0"/>
          </a:p>
        </p:txBody>
      </p:sp>
      <p:sp>
        <p:nvSpPr>
          <p:cNvPr id="3" name="Content Placeholder 2">
            <a:extLst>
              <a:ext uri="{FF2B5EF4-FFF2-40B4-BE49-F238E27FC236}">
                <a16:creationId xmlns:a16="http://schemas.microsoft.com/office/drawing/2014/main" id="{3B18ED18-FFDE-43F1-C63F-5EA4A3FDB4FB}"/>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a:ea typeface="+mn-lt"/>
                <a:cs typeface="+mn-lt"/>
              </a:rPr>
              <a:t>The 'salience' attribute assigns a priority – represented as a numerical value – to rules. Rules with higher salience values are executed before those with lower values. By default, all rules have a salience of 0. Salience can be used to control the order explicitly.</a:t>
            </a:r>
            <a:endParaRPr lang="en-US" sz="2000"/>
          </a:p>
        </p:txBody>
      </p:sp>
      <p:pic>
        <p:nvPicPr>
          <p:cNvPr id="5" name="Picture 4" descr="Yellow paper aeroplane flying the opposite way as many grey paper aeroplanes">
            <a:extLst>
              <a:ext uri="{FF2B5EF4-FFF2-40B4-BE49-F238E27FC236}">
                <a16:creationId xmlns:a16="http://schemas.microsoft.com/office/drawing/2014/main" id="{A4FC4759-AA9E-AB4D-C865-283FD7E684B9}"/>
              </a:ext>
            </a:extLst>
          </p:cNvPr>
          <p:cNvPicPr>
            <a:picLocks noChangeAspect="1"/>
          </p:cNvPicPr>
          <p:nvPr/>
        </p:nvPicPr>
        <p:blipFill rotWithShape="1">
          <a:blip r:embed="rId2"/>
          <a:srcRect l="10521" r="3144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886047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1A2B3F-8D3F-EFB6-FBF4-FB7512B93382}"/>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70E917E-0AFA-5EAF-ACEA-89F088212A92}"/>
              </a:ext>
            </a:extLst>
          </p:cNvPr>
          <p:cNvSpPr>
            <a:spLocks noGrp="1"/>
          </p:cNvSpPr>
          <p:nvPr>
            <p:ph type="title"/>
          </p:nvPr>
        </p:nvSpPr>
        <p:spPr>
          <a:xfrm>
            <a:off x="761803" y="350196"/>
            <a:ext cx="4646904" cy="1624520"/>
          </a:xfrm>
        </p:spPr>
        <p:txBody>
          <a:bodyPr anchor="ctr">
            <a:normAutofit/>
          </a:bodyPr>
          <a:lstStyle/>
          <a:p>
            <a:r>
              <a:rPr lang="en-US" sz="4000">
                <a:cs typeface="Calibri Light"/>
              </a:rPr>
              <a:t>Lab Exercise</a:t>
            </a:r>
            <a:endParaRPr lang="en-US" sz="4000">
              <a:ea typeface="Calibri Light"/>
              <a:cs typeface="Calibri Light"/>
            </a:endParaRPr>
          </a:p>
        </p:txBody>
      </p:sp>
      <p:sp>
        <p:nvSpPr>
          <p:cNvPr id="3" name="Content Placeholder 2">
            <a:extLst>
              <a:ext uri="{FF2B5EF4-FFF2-40B4-BE49-F238E27FC236}">
                <a16:creationId xmlns:a16="http://schemas.microsoft.com/office/drawing/2014/main" id="{CD96013B-B99C-E02E-FA5A-6C628472360D}"/>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r>
              <a:rPr lang="en-US" sz="2000">
                <a:ea typeface="+mn-lt"/>
                <a:cs typeface="+mn-lt"/>
              </a:rPr>
              <a:t>Open and Complete Lab Exercise 02.03 - </a:t>
            </a:r>
            <a:r>
              <a:rPr lang="en-US" sz="2000" b="1">
                <a:latin typeface="Helvetica"/>
                <a:ea typeface="+mn-lt"/>
                <a:cs typeface="Helvetica"/>
              </a:rPr>
              <a:t>Rule Execution Control with Salience</a:t>
            </a:r>
            <a:endParaRPr lang="en-US" sz="2000">
              <a:latin typeface="Calibri" panose="020F0502020204030204"/>
              <a:ea typeface="+mn-lt"/>
              <a:cs typeface="Calibri" panose="020F0502020204030204"/>
            </a:endParaRPr>
          </a:p>
          <a:p>
            <a:pPr marL="0" indent="0">
              <a:buNone/>
            </a:pPr>
            <a:endParaRPr lang="en-US" sz="2000">
              <a:ea typeface="+mn-lt"/>
              <a:cs typeface="+mn-lt"/>
            </a:endParaRPr>
          </a:p>
        </p:txBody>
      </p:sp>
      <p:pic>
        <p:nvPicPr>
          <p:cNvPr id="6" name="Picture 5" descr="Pipetting sample into multi well tray">
            <a:extLst>
              <a:ext uri="{FF2B5EF4-FFF2-40B4-BE49-F238E27FC236}">
                <a16:creationId xmlns:a16="http://schemas.microsoft.com/office/drawing/2014/main" id="{A8DABAEF-478E-BD6B-5761-7125A9BE2D29}"/>
              </a:ext>
            </a:extLst>
          </p:cNvPr>
          <p:cNvPicPr>
            <a:picLocks noChangeAspect="1"/>
          </p:cNvPicPr>
          <p:nvPr/>
        </p:nvPicPr>
        <p:blipFill rotWithShape="1">
          <a:blip r:embed="rId2"/>
          <a:srcRect l="20531" r="13205" b="-1"/>
          <a:stretch/>
        </p:blipFill>
        <p:spPr>
          <a:xfrm>
            <a:off x="6096000" y="1"/>
            <a:ext cx="6102825" cy="6858000"/>
          </a:xfrm>
          <a:prstGeom prst="rect">
            <a:avLst/>
          </a:prstGeom>
        </p:spPr>
      </p:pic>
    </p:spTree>
    <p:extLst>
      <p:ext uri="{BB962C8B-B14F-4D97-AF65-F5344CB8AC3E}">
        <p14:creationId xmlns:p14="http://schemas.microsoft.com/office/powerpoint/2010/main" val="32400387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16221-CD8C-7AFA-F52B-AD60041F9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057060-96DF-5E1D-4E27-23C5A2BEE537}"/>
              </a:ext>
            </a:extLst>
          </p:cNvPr>
          <p:cNvSpPr>
            <a:spLocks noGrp="1"/>
          </p:cNvSpPr>
          <p:nvPr>
            <p:ph type="title"/>
          </p:nvPr>
        </p:nvSpPr>
        <p:spPr/>
        <p:txBody>
          <a:bodyPr/>
          <a:lstStyle/>
          <a:p>
            <a:r>
              <a:rPr lang="en-US" dirty="0">
                <a:cs typeface="Calibri Light"/>
              </a:rPr>
              <a:t>Execution Control  - Agenda Groups</a:t>
            </a:r>
            <a:endParaRPr lang="en-US" dirty="0"/>
          </a:p>
        </p:txBody>
      </p:sp>
      <p:sp>
        <p:nvSpPr>
          <p:cNvPr id="3" name="Content Placeholder 2">
            <a:extLst>
              <a:ext uri="{FF2B5EF4-FFF2-40B4-BE49-F238E27FC236}">
                <a16:creationId xmlns:a16="http://schemas.microsoft.com/office/drawing/2014/main" id="{C5F8FCEC-EA25-251C-9CEB-A6B430388FC2}"/>
              </a:ext>
            </a:extLst>
          </p:cNvPr>
          <p:cNvSpPr>
            <a:spLocks noGrp="1"/>
          </p:cNvSpPr>
          <p:nvPr>
            <p:ph idx="1"/>
          </p:nvPr>
        </p:nvSpPr>
        <p:spPr>
          <a:xfrm>
            <a:off x="838200" y="1825625"/>
            <a:ext cx="10515600" cy="4729081"/>
          </a:xfrm>
        </p:spPr>
        <p:txBody>
          <a:bodyPr vert="horz" lIns="91440" tIns="45720" rIns="91440" bIns="45720" rtlCol="0" anchor="t">
            <a:noAutofit/>
          </a:bodyPr>
          <a:lstStyle/>
          <a:p>
            <a:pPr marL="0" indent="0">
              <a:buNone/>
            </a:pPr>
            <a:r>
              <a:rPr lang="en-US" sz="1200" dirty="0">
                <a:solidFill>
                  <a:srgbClr val="374151"/>
                </a:solidFill>
                <a:ea typeface="+mn-lt"/>
                <a:cs typeface="+mn-lt"/>
              </a:rPr>
              <a:t>Agenda groups allow grouping of rules into sets that can be executed as a batch. Only rules in the agenda group that has focus are considered for execution. This can control the execution flow by activating or deactivating groups.</a:t>
            </a:r>
            <a:endParaRPr lang="en-US" dirty="0">
              <a:ea typeface="+mn-lt"/>
              <a:cs typeface="+mn-lt"/>
            </a:endParaRPr>
          </a:p>
        </p:txBody>
      </p:sp>
    </p:spTree>
    <p:extLst>
      <p:ext uri="{BB962C8B-B14F-4D97-AF65-F5344CB8AC3E}">
        <p14:creationId xmlns:p14="http://schemas.microsoft.com/office/powerpoint/2010/main" val="19813386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5EB73D-EB0A-1742-FA89-85EE5E077E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FE5F5-D0B0-9289-DA54-E90340A4456D}"/>
              </a:ext>
            </a:extLst>
          </p:cNvPr>
          <p:cNvSpPr>
            <a:spLocks noGrp="1"/>
          </p:cNvSpPr>
          <p:nvPr>
            <p:ph type="title"/>
          </p:nvPr>
        </p:nvSpPr>
        <p:spPr>
          <a:xfrm>
            <a:off x="876693" y="741391"/>
            <a:ext cx="4355265" cy="1616203"/>
          </a:xfrm>
        </p:spPr>
        <p:txBody>
          <a:bodyPr anchor="b">
            <a:normAutofit/>
          </a:bodyPr>
          <a:lstStyle/>
          <a:p>
            <a:r>
              <a:rPr lang="en-US" sz="3200">
                <a:cs typeface="Calibri Light"/>
              </a:rPr>
              <a:t>Agenda Group Stack</a:t>
            </a:r>
            <a:endParaRPr lang="en-US" sz="3200"/>
          </a:p>
        </p:txBody>
      </p:sp>
      <p:sp>
        <p:nvSpPr>
          <p:cNvPr id="3" name="Content Placeholder 2">
            <a:extLst>
              <a:ext uri="{FF2B5EF4-FFF2-40B4-BE49-F238E27FC236}">
                <a16:creationId xmlns:a16="http://schemas.microsoft.com/office/drawing/2014/main" id="{811FDE11-158D-32E5-EBD4-D9A87E61784D}"/>
              </a:ext>
            </a:extLst>
          </p:cNvPr>
          <p:cNvSpPr>
            <a:spLocks noGrp="1"/>
          </p:cNvSpPr>
          <p:nvPr>
            <p:ph idx="1"/>
          </p:nvPr>
        </p:nvSpPr>
        <p:spPr>
          <a:xfrm>
            <a:off x="876692" y="2533476"/>
            <a:ext cx="4355265" cy="3447832"/>
          </a:xfrm>
        </p:spPr>
        <p:txBody>
          <a:bodyPr vert="horz" lIns="91440" tIns="45720" rIns="91440" bIns="45720" rtlCol="0" anchor="t">
            <a:normAutofit/>
          </a:bodyPr>
          <a:lstStyle/>
          <a:p>
            <a:pPr marL="0" indent="0">
              <a:buNone/>
            </a:pPr>
            <a:r>
              <a:rPr lang="en-US" sz="2000">
                <a:ea typeface="+mn-lt"/>
                <a:cs typeface="+mn-lt"/>
              </a:rPr>
              <a:t>With agenda groups, a 'stack' is a mechanism for managing the execution order of rules grouped within different agenda groups.</a:t>
            </a:r>
          </a:p>
          <a:p>
            <a:pPr marL="0" indent="0">
              <a:buNone/>
            </a:pPr>
            <a:r>
              <a:rPr lang="en-US" sz="2000">
                <a:ea typeface="+mn-lt"/>
                <a:cs typeface="+mn-lt"/>
              </a:rPr>
              <a:t>A stack uses 'first in, last out' logic to build and fire the stack's agenda groups.</a:t>
            </a:r>
          </a:p>
        </p:txBody>
      </p:sp>
      <p:pic>
        <p:nvPicPr>
          <p:cNvPr id="4" name="Picture 3" descr="Stack Of Pounds Free Stock Photo - Public Domain Pictures">
            <a:extLst>
              <a:ext uri="{FF2B5EF4-FFF2-40B4-BE49-F238E27FC236}">
                <a16:creationId xmlns:a16="http://schemas.microsoft.com/office/drawing/2014/main" id="{4591DE4E-B800-94E1-B436-4A6514E27B31}"/>
              </a:ext>
            </a:extLst>
          </p:cNvPr>
          <p:cNvPicPr>
            <a:picLocks noChangeAspect="1"/>
          </p:cNvPicPr>
          <p:nvPr/>
        </p:nvPicPr>
        <p:blipFill rotWithShape="1">
          <a:blip r:embed="rId2"/>
          <a:srcRect t="24907" r="-2" b="-2"/>
          <a:stretch/>
        </p:blipFill>
        <p:spPr>
          <a:xfrm>
            <a:off x="6096000" y="10"/>
            <a:ext cx="6095999" cy="6857990"/>
          </a:xfrm>
          <a:prstGeom prst="rect">
            <a:avLst/>
          </a:prstGeom>
        </p:spPr>
      </p:pic>
      <p:sp>
        <p:nvSpPr>
          <p:cNvPr id="14" name="Rectangle 13">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7374648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E4282-CF44-ADA5-0406-14A2CDB98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6763D2-B73A-8697-C33D-2520E8414F43}"/>
              </a:ext>
            </a:extLst>
          </p:cNvPr>
          <p:cNvSpPr>
            <a:spLocks noGrp="1"/>
          </p:cNvSpPr>
          <p:nvPr>
            <p:ph type="title"/>
          </p:nvPr>
        </p:nvSpPr>
        <p:spPr/>
        <p:txBody>
          <a:bodyPr/>
          <a:lstStyle/>
          <a:p>
            <a:r>
              <a:rPr lang="en-US" dirty="0">
                <a:cs typeface="Calibri Light"/>
              </a:rPr>
              <a:t>How it Works</a:t>
            </a:r>
            <a:endParaRPr lang="en-US" dirty="0"/>
          </a:p>
        </p:txBody>
      </p:sp>
      <p:sp>
        <p:nvSpPr>
          <p:cNvPr id="4" name="Rectangle 3">
            <a:extLst>
              <a:ext uri="{FF2B5EF4-FFF2-40B4-BE49-F238E27FC236}">
                <a16:creationId xmlns:a16="http://schemas.microsoft.com/office/drawing/2014/main" id="{F925B2E3-2BB4-F21B-0B0E-EE88CD8EB612}"/>
              </a:ext>
            </a:extLst>
          </p:cNvPr>
          <p:cNvSpPr/>
          <p:nvPr/>
        </p:nvSpPr>
        <p:spPr>
          <a:xfrm>
            <a:off x="2242158" y="2135243"/>
            <a:ext cx="2292512" cy="501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Calibri"/>
              </a:rPr>
              <a:t>MAIN</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CFFF541-8401-C525-98C1-FB4A53A4E7B8}"/>
              </a:ext>
            </a:extLst>
          </p:cNvPr>
          <p:cNvSpPr/>
          <p:nvPr/>
        </p:nvSpPr>
        <p:spPr>
          <a:xfrm>
            <a:off x="2242158" y="3875422"/>
            <a:ext cx="2292512" cy="501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Calibri" panose="020F0502020204030204"/>
                <a:ea typeface="+mn-ea"/>
                <a:cs typeface="Calibri"/>
              </a:rPr>
              <a:t>INVALID CLAIM</a:t>
            </a:r>
            <a:endParaRPr kumimoji="0" lang="en-US" sz="2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6E81311-2ADA-5F61-3F44-C5CFCD450C3B}"/>
              </a:ext>
            </a:extLst>
          </p:cNvPr>
          <p:cNvSpPr/>
          <p:nvPr/>
        </p:nvSpPr>
        <p:spPr>
          <a:xfrm>
            <a:off x="2242158" y="3296607"/>
            <a:ext cx="2292512" cy="501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Calibri"/>
              </a:rPr>
              <a:t>VALID CLAIM</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B443408-A039-03E1-FB6F-7F1041CFEC66}"/>
              </a:ext>
            </a:extLst>
          </p:cNvPr>
          <p:cNvSpPr/>
          <p:nvPr/>
        </p:nvSpPr>
        <p:spPr>
          <a:xfrm>
            <a:off x="2242158" y="2715925"/>
            <a:ext cx="2292512" cy="501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Calibri"/>
              </a:rPr>
              <a:t>ISSUE PAYOUT</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20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6 -2.94903E-17 L 0.27982 -2.94903E-17 L 0.27982 0.46019 L 0.2793 0.45926 " pathEditMode="relative" rAng="0" ptsTypes="AAAA">
                                      <p:cBhvr>
                                        <p:cTn id="6" dur="2000" fill="hold"/>
                                        <p:tgtEl>
                                          <p:spTgt spid="4"/>
                                        </p:tgtEl>
                                        <p:attrNameLst>
                                          <p:attrName>ppt_x</p:attrName>
                                          <p:attrName>ppt_y</p:attrName>
                                        </p:attrNameLst>
                                      </p:cBhvr>
                                      <p:rCtr x="13984" y="2300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00507 0.00301 L 0.27956 0.00463 C 0.27969 0.10347 0.27982 0.20231 0.28008 0.30116 " pathEditMode="relative" ptsTypes="AAA">
                                      <p:cBhvr>
                                        <p:cTn id="10" dur="2000" fill="hold"/>
                                        <p:tgtEl>
                                          <p:spTgt spid="7"/>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742 0.00139 L 0.27956 -0.00092 C 0.27969 0.04283 0.27982 0.08658 0.28008 0.13056 " pathEditMode="relative" ptsTypes="AAA">
                                      <p:cBhvr>
                                        <p:cTn id="14" dur="2000" fill="hold"/>
                                        <p:tgtEl>
                                          <p:spTgt spid="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00013 0.00046 L -0.00026 -0.04375 L 0.28008 -0.04954 L 0.27956 -0.03866 L 0.27956 -0.03866 L 0.27956 -0.03866 L 0.27956 -0.03866 " pathEditMode="relative" ptsTypes="AAAAAAA">
                                      <p:cBhvr>
                                        <p:cTn id="18" dur="2000" fill="hold"/>
                                        <p:tgtEl>
                                          <p:spTgt spid="5"/>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grpId="2" nodeType="clickEffect">
                                  <p:stCondLst>
                                    <p:cond delay="0"/>
                                  </p:stCondLst>
                                  <p:childTnLst>
                                    <p:anim calcmode="lin" valueType="num">
                                      <p:cBhvr>
                                        <p:cTn id="22" dur="1000"/>
                                        <p:tgtEl>
                                          <p:spTgt spid="5"/>
                                        </p:tgtEl>
                                        <p:attrNameLst>
                                          <p:attrName>ppt_w</p:attrName>
                                        </p:attrNameLst>
                                      </p:cBhvr>
                                      <p:tavLst>
                                        <p:tav tm="0">
                                          <p:val>
                                            <p:strVal val="ppt_w"/>
                                          </p:val>
                                        </p:tav>
                                        <p:tav tm="100000">
                                          <p:val>
                                            <p:fltVal val="0"/>
                                          </p:val>
                                        </p:tav>
                                      </p:tavLst>
                                    </p:anim>
                                    <p:anim calcmode="lin" valueType="num">
                                      <p:cBhvr>
                                        <p:cTn id="23" dur="1000"/>
                                        <p:tgtEl>
                                          <p:spTgt spid="5"/>
                                        </p:tgtEl>
                                        <p:attrNameLst>
                                          <p:attrName>ppt_h</p:attrName>
                                        </p:attrNameLst>
                                      </p:cBhvr>
                                      <p:tavLst>
                                        <p:tav tm="0">
                                          <p:val>
                                            <p:strVal val="ppt_h"/>
                                          </p:val>
                                        </p:tav>
                                        <p:tav tm="100000">
                                          <p:val>
                                            <p:fltVal val="0"/>
                                          </p:val>
                                        </p:tav>
                                      </p:tavLst>
                                    </p:anim>
                                    <p:anim calcmode="lin" valueType="num">
                                      <p:cBhvr>
                                        <p:cTn id="24" dur="1000"/>
                                        <p:tgtEl>
                                          <p:spTgt spid="5"/>
                                        </p:tgtEl>
                                        <p:attrNameLst>
                                          <p:attrName>style.rotation</p:attrName>
                                        </p:attrNameLst>
                                      </p:cBhvr>
                                      <p:tavLst>
                                        <p:tav tm="0">
                                          <p:val>
                                            <p:fltVal val="0"/>
                                          </p:val>
                                        </p:tav>
                                        <p:tav tm="100000">
                                          <p:val>
                                            <p:fltVal val="90"/>
                                          </p:val>
                                        </p:tav>
                                      </p:tavLst>
                                    </p:anim>
                                    <p:animEffect transition="out" filter="fade">
                                      <p:cBhvr>
                                        <p:cTn id="25" dur="1000"/>
                                        <p:tgtEl>
                                          <p:spTgt spid="5"/>
                                        </p:tgtEl>
                                      </p:cBhvr>
                                    </p:animEffect>
                                    <p:set>
                                      <p:cBhvr>
                                        <p:cTn id="26" dur="1" fill="hold">
                                          <p:stCondLst>
                                            <p:cond delay="9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1" presetClass="exit" presetSubtype="0" fill="hold" grpId="2" nodeType="clickEffect">
                                  <p:stCondLst>
                                    <p:cond delay="0"/>
                                  </p:stCondLst>
                                  <p:childTnLst>
                                    <p:anim calcmode="lin" valueType="num">
                                      <p:cBhvr>
                                        <p:cTn id="30" dur="1000"/>
                                        <p:tgtEl>
                                          <p:spTgt spid="6"/>
                                        </p:tgtEl>
                                        <p:attrNameLst>
                                          <p:attrName>ppt_w</p:attrName>
                                        </p:attrNameLst>
                                      </p:cBhvr>
                                      <p:tavLst>
                                        <p:tav tm="0">
                                          <p:val>
                                            <p:strVal val="ppt_w"/>
                                          </p:val>
                                        </p:tav>
                                        <p:tav tm="100000">
                                          <p:val>
                                            <p:fltVal val="0"/>
                                          </p:val>
                                        </p:tav>
                                      </p:tavLst>
                                    </p:anim>
                                    <p:anim calcmode="lin" valueType="num">
                                      <p:cBhvr>
                                        <p:cTn id="31" dur="1000"/>
                                        <p:tgtEl>
                                          <p:spTgt spid="6"/>
                                        </p:tgtEl>
                                        <p:attrNameLst>
                                          <p:attrName>ppt_h</p:attrName>
                                        </p:attrNameLst>
                                      </p:cBhvr>
                                      <p:tavLst>
                                        <p:tav tm="0">
                                          <p:val>
                                            <p:strVal val="ppt_h"/>
                                          </p:val>
                                        </p:tav>
                                        <p:tav tm="100000">
                                          <p:val>
                                            <p:fltVal val="0"/>
                                          </p:val>
                                        </p:tav>
                                      </p:tavLst>
                                    </p:anim>
                                    <p:anim calcmode="lin" valueType="num">
                                      <p:cBhvr>
                                        <p:cTn id="32" dur="1000"/>
                                        <p:tgtEl>
                                          <p:spTgt spid="6"/>
                                        </p:tgtEl>
                                        <p:attrNameLst>
                                          <p:attrName>style.rotation</p:attrName>
                                        </p:attrNameLst>
                                      </p:cBhvr>
                                      <p:tavLst>
                                        <p:tav tm="0">
                                          <p:val>
                                            <p:fltVal val="0"/>
                                          </p:val>
                                        </p:tav>
                                        <p:tav tm="100000">
                                          <p:val>
                                            <p:fltVal val="90"/>
                                          </p:val>
                                        </p:tav>
                                      </p:tavLst>
                                    </p:anim>
                                    <p:animEffect transition="out" filter="fade">
                                      <p:cBhvr>
                                        <p:cTn id="33" dur="1000"/>
                                        <p:tgtEl>
                                          <p:spTgt spid="6"/>
                                        </p:tgtEl>
                                      </p:cBhvr>
                                    </p:animEffect>
                                    <p:set>
                                      <p:cBhvr>
                                        <p:cTn id="34" dur="1" fill="hold">
                                          <p:stCondLst>
                                            <p:cond delay="9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1" presetClass="exit" presetSubtype="0" fill="hold" grpId="2" nodeType="click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1" presetClass="exit" presetSubtype="0" fill="hold" grpId="1" nodeType="clickEffect">
                                  <p:stCondLst>
                                    <p:cond delay="0"/>
                                  </p:stCondLst>
                                  <p:childTnLst>
                                    <p:anim calcmode="lin" valueType="num">
                                      <p:cBhvr>
                                        <p:cTn id="46" dur="1000"/>
                                        <p:tgtEl>
                                          <p:spTgt spid="4"/>
                                        </p:tgtEl>
                                        <p:attrNameLst>
                                          <p:attrName>ppt_w</p:attrName>
                                        </p:attrNameLst>
                                      </p:cBhvr>
                                      <p:tavLst>
                                        <p:tav tm="0">
                                          <p:val>
                                            <p:strVal val="ppt_w"/>
                                          </p:val>
                                        </p:tav>
                                        <p:tav tm="100000">
                                          <p:val>
                                            <p:fltVal val="0"/>
                                          </p:val>
                                        </p:tav>
                                      </p:tavLst>
                                    </p:anim>
                                    <p:anim calcmode="lin" valueType="num">
                                      <p:cBhvr>
                                        <p:cTn id="47" dur="1000"/>
                                        <p:tgtEl>
                                          <p:spTgt spid="4"/>
                                        </p:tgtEl>
                                        <p:attrNameLst>
                                          <p:attrName>ppt_h</p:attrName>
                                        </p:attrNameLst>
                                      </p:cBhvr>
                                      <p:tavLst>
                                        <p:tav tm="0">
                                          <p:val>
                                            <p:strVal val="ppt_h"/>
                                          </p:val>
                                        </p:tav>
                                        <p:tav tm="100000">
                                          <p:val>
                                            <p:fltVal val="0"/>
                                          </p:val>
                                        </p:tav>
                                      </p:tavLst>
                                    </p:anim>
                                    <p:anim calcmode="lin" valueType="num">
                                      <p:cBhvr>
                                        <p:cTn id="48" dur="1000"/>
                                        <p:tgtEl>
                                          <p:spTgt spid="4"/>
                                        </p:tgtEl>
                                        <p:attrNameLst>
                                          <p:attrName>style.rotation</p:attrName>
                                        </p:attrNameLst>
                                      </p:cBhvr>
                                      <p:tavLst>
                                        <p:tav tm="0">
                                          <p:val>
                                            <p:fltVal val="0"/>
                                          </p:val>
                                        </p:tav>
                                        <p:tav tm="100000">
                                          <p:val>
                                            <p:fltVal val="90"/>
                                          </p:val>
                                        </p:tav>
                                      </p:tavLst>
                                    </p:anim>
                                    <p:animEffect transition="out" filter="fade">
                                      <p:cBhvr>
                                        <p:cTn id="49" dur="1000"/>
                                        <p:tgtEl>
                                          <p:spTgt spid="4"/>
                                        </p:tgtEl>
                                      </p:cBhvr>
                                    </p:animEffect>
                                    <p:set>
                                      <p:cBhvr>
                                        <p:cTn id="50"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P spid="5" grpId="2" animBg="1"/>
      <p:bldP spid="6" grpId="1" animBg="1"/>
      <p:bldP spid="6" grpId="2" animBg="1"/>
      <p:bldP spid="7" grpId="1" animBg="1"/>
      <p:bldP spid="7" grpId="2" animBg="1"/>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18813F-7CE8-B1CB-7727-D27E71F0683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45CD7D-0EAA-4286-89CB-17B096B47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397EAC9-2A6B-671C-A1A7-4B70DB6E8600}"/>
              </a:ext>
            </a:extLst>
          </p:cNvPr>
          <p:cNvSpPr>
            <a:spLocks noGrp="1"/>
          </p:cNvSpPr>
          <p:nvPr>
            <p:ph type="title"/>
          </p:nvPr>
        </p:nvSpPr>
        <p:spPr>
          <a:xfrm>
            <a:off x="804672" y="4586599"/>
            <a:ext cx="4869179" cy="1325563"/>
          </a:xfrm>
        </p:spPr>
        <p:txBody>
          <a:bodyPr anchor="t">
            <a:normAutofit/>
          </a:bodyPr>
          <a:lstStyle/>
          <a:p>
            <a:r>
              <a:rPr lang="en-US" sz="3600">
                <a:solidFill>
                  <a:schemeClr val="tx2"/>
                </a:solidFill>
                <a:cs typeface="Calibri Light"/>
              </a:rPr>
              <a:t>Lab Exercise</a:t>
            </a:r>
            <a:endParaRPr lang="en-US" sz="3600">
              <a:solidFill>
                <a:schemeClr val="tx2"/>
              </a:solidFill>
              <a:ea typeface="Calibri Light"/>
              <a:cs typeface="Calibri Light"/>
            </a:endParaRPr>
          </a:p>
        </p:txBody>
      </p:sp>
      <p:sp>
        <p:nvSpPr>
          <p:cNvPr id="3" name="Content Placeholder 2">
            <a:extLst>
              <a:ext uri="{FF2B5EF4-FFF2-40B4-BE49-F238E27FC236}">
                <a16:creationId xmlns:a16="http://schemas.microsoft.com/office/drawing/2014/main" id="{8769D616-3A6D-92FF-DE7A-5922C9BD1DC6}"/>
              </a:ext>
            </a:extLst>
          </p:cNvPr>
          <p:cNvSpPr>
            <a:spLocks noGrp="1"/>
          </p:cNvSpPr>
          <p:nvPr>
            <p:ph idx="1"/>
          </p:nvPr>
        </p:nvSpPr>
        <p:spPr>
          <a:xfrm>
            <a:off x="804672" y="1382165"/>
            <a:ext cx="4869179" cy="3047946"/>
          </a:xfrm>
        </p:spPr>
        <p:txBody>
          <a:bodyPr vert="horz" lIns="91440" tIns="45720" rIns="91440" bIns="45720" rtlCol="0" anchor="b">
            <a:normAutofit/>
          </a:bodyPr>
          <a:lstStyle/>
          <a:p>
            <a:pPr marL="0" indent="0">
              <a:buNone/>
            </a:pPr>
            <a:r>
              <a:rPr lang="en-US" sz="1800">
                <a:solidFill>
                  <a:schemeClr val="tx2"/>
                </a:solidFill>
                <a:ea typeface="+mn-lt"/>
                <a:cs typeface="+mn-lt"/>
              </a:rPr>
              <a:t>Open and Complete Lab Exercise 02.04 - </a:t>
            </a:r>
            <a:r>
              <a:rPr lang="en-US" sz="1800" b="1">
                <a:solidFill>
                  <a:schemeClr val="tx2"/>
                </a:solidFill>
                <a:latin typeface="Helvetica"/>
                <a:ea typeface="+mn-lt"/>
                <a:cs typeface="Helvetica"/>
              </a:rPr>
              <a:t>Rule Execution Control with Agenda Groups</a:t>
            </a:r>
            <a:endParaRPr lang="en-US" sz="1800">
              <a:solidFill>
                <a:schemeClr val="tx2"/>
              </a:solidFill>
              <a:latin typeface="Calibri" panose="020F0502020204030204"/>
              <a:ea typeface="+mn-lt"/>
              <a:cs typeface="Calibri" panose="020F0502020204030204"/>
            </a:endParaRPr>
          </a:p>
          <a:p>
            <a:pPr marL="0" indent="0">
              <a:buNone/>
            </a:pPr>
            <a:endParaRPr lang="en-US" sz="1800">
              <a:solidFill>
                <a:schemeClr val="tx2"/>
              </a:solidFill>
              <a:ea typeface="+mn-lt"/>
              <a:cs typeface="+mn-lt"/>
            </a:endParaRPr>
          </a:p>
        </p:txBody>
      </p:sp>
      <p:pic>
        <p:nvPicPr>
          <p:cNvPr id="6" name="Picture 5" descr="Solution dispensed using electronic pipette">
            <a:extLst>
              <a:ext uri="{FF2B5EF4-FFF2-40B4-BE49-F238E27FC236}">
                <a16:creationId xmlns:a16="http://schemas.microsoft.com/office/drawing/2014/main" id="{DD3E44F1-186A-A04A-064F-39FF6E05578C}"/>
              </a:ext>
            </a:extLst>
          </p:cNvPr>
          <p:cNvPicPr>
            <a:picLocks noChangeAspect="1"/>
          </p:cNvPicPr>
          <p:nvPr/>
        </p:nvPicPr>
        <p:blipFill rotWithShape="1">
          <a:blip r:embed="rId2"/>
          <a:srcRect l="6543" r="31907" b="4"/>
          <a:stretch/>
        </p:blipFill>
        <p:spPr>
          <a:xfrm>
            <a:off x="5867401" y="10"/>
            <a:ext cx="6324144" cy="6857990"/>
          </a:xfrm>
          <a:prstGeom prst="rect">
            <a:avLst/>
          </a:prstGeom>
        </p:spPr>
      </p:pic>
      <p:grpSp>
        <p:nvGrpSpPr>
          <p:cNvPr id="12" name="Group 11">
            <a:extLst>
              <a:ext uri="{FF2B5EF4-FFF2-40B4-BE49-F238E27FC236}">
                <a16:creationId xmlns:a16="http://schemas.microsoft.com/office/drawing/2014/main" id="{48286062-8D5C-4E35-B944-FB01FCCC50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70456" y="0"/>
            <a:ext cx="6421545" cy="6858000"/>
            <a:chOff x="5770456" y="0"/>
            <a:chExt cx="6421545" cy="6858000"/>
          </a:xfrm>
        </p:grpSpPr>
        <p:sp>
          <p:nvSpPr>
            <p:cNvPr id="13" name="Freeform: Shape 12">
              <a:extLst>
                <a:ext uri="{FF2B5EF4-FFF2-40B4-BE49-F238E27FC236}">
                  <a16:creationId xmlns:a16="http://schemas.microsoft.com/office/drawing/2014/main" id="{082852A4-72C6-4F67-8305-BBAB26BAA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6158" y="25327"/>
              <a:ext cx="6015842" cy="6832673"/>
            </a:xfrm>
            <a:custGeom>
              <a:avLst/>
              <a:gdLst>
                <a:gd name="connsiteX0" fmla="*/ 6015842 w 6015842"/>
                <a:gd name="connsiteY0" fmla="*/ 6607627 h 6832673"/>
                <a:gd name="connsiteX1" fmla="*/ 6015842 w 6015842"/>
                <a:gd name="connsiteY1" fmla="*/ 6832673 h 6832673"/>
                <a:gd name="connsiteX2" fmla="*/ 5735634 w 6015842"/>
                <a:gd name="connsiteY2" fmla="*/ 6832673 h 6832673"/>
                <a:gd name="connsiteX3" fmla="*/ 5818530 w 6015842"/>
                <a:gd name="connsiteY3" fmla="*/ 6767255 h 6832673"/>
                <a:gd name="connsiteX4" fmla="*/ 4633062 w 6015842"/>
                <a:gd name="connsiteY4" fmla="*/ 499 h 6832673"/>
                <a:gd name="connsiteX5" fmla="*/ 4830740 w 6015842"/>
                <a:gd name="connsiteY5" fmla="*/ 7861 h 6832673"/>
                <a:gd name="connsiteX6" fmla="*/ 5614049 w 6015842"/>
                <a:gd name="connsiteY6" fmla="*/ 130835 h 6832673"/>
                <a:gd name="connsiteX7" fmla="*/ 5900717 w 6015842"/>
                <a:gd name="connsiteY7" fmla="*/ 218147 h 6832673"/>
                <a:gd name="connsiteX8" fmla="*/ 6015842 w 6015842"/>
                <a:gd name="connsiteY8" fmla="*/ 264101 h 6832673"/>
                <a:gd name="connsiteX9" fmla="*/ 6015842 w 6015842"/>
                <a:gd name="connsiteY9" fmla="*/ 662291 h 6832673"/>
                <a:gd name="connsiteX10" fmla="*/ 5865183 w 6015842"/>
                <a:gd name="connsiteY10" fmla="*/ 601873 h 6832673"/>
                <a:gd name="connsiteX11" fmla="*/ 5522516 w 6015842"/>
                <a:gd name="connsiteY11" fmla="*/ 496937 h 6832673"/>
                <a:gd name="connsiteX12" fmla="*/ 4809762 w 6015842"/>
                <a:gd name="connsiteY12" fmla="*/ 394287 h 6832673"/>
                <a:gd name="connsiteX13" fmla="*/ 4087181 w 6015842"/>
                <a:gd name="connsiteY13" fmla="*/ 420838 h 6832673"/>
                <a:gd name="connsiteX14" fmla="*/ 3378242 w 6015842"/>
                <a:gd name="connsiteY14" fmla="*/ 571551 h 6832673"/>
                <a:gd name="connsiteX15" fmla="*/ 1488325 w 6015842"/>
                <a:gd name="connsiteY15" fmla="*/ 1639596 h 6832673"/>
                <a:gd name="connsiteX16" fmla="*/ 993256 w 6015842"/>
                <a:gd name="connsiteY16" fmla="*/ 2176884 h 6832673"/>
                <a:gd name="connsiteX17" fmla="*/ 601602 w 6015842"/>
                <a:gd name="connsiteY17" fmla="*/ 2794422 h 6832673"/>
                <a:gd name="connsiteX18" fmla="*/ 335805 w 6015842"/>
                <a:gd name="connsiteY18" fmla="*/ 3476785 h 6832673"/>
                <a:gd name="connsiteX19" fmla="*/ 238991 w 6015842"/>
                <a:gd name="connsiteY19" fmla="*/ 4205577 h 6832673"/>
                <a:gd name="connsiteX20" fmla="*/ 279770 w 6015842"/>
                <a:gd name="connsiteY20" fmla="*/ 4561593 h 6832673"/>
                <a:gd name="connsiteX21" fmla="*/ 400346 w 6015842"/>
                <a:gd name="connsiteY21" fmla="*/ 4894912 h 6832673"/>
                <a:gd name="connsiteX22" fmla="*/ 484398 w 6015842"/>
                <a:gd name="connsiteY22" fmla="*/ 5051706 h 6832673"/>
                <a:gd name="connsiteX23" fmla="*/ 580920 w 6015842"/>
                <a:gd name="connsiteY23" fmla="*/ 5203606 h 6832673"/>
                <a:gd name="connsiteX24" fmla="*/ 803883 w 6015842"/>
                <a:gd name="connsiteY24" fmla="*/ 5497171 h 6832673"/>
                <a:gd name="connsiteX25" fmla="*/ 1045184 w 6015842"/>
                <a:gd name="connsiteY25" fmla="*/ 5792959 h 6832673"/>
                <a:gd name="connsiteX26" fmla="*/ 1165173 w 6015842"/>
                <a:gd name="connsiteY26" fmla="*/ 5947381 h 6832673"/>
                <a:gd name="connsiteX27" fmla="*/ 1222822 w 6015842"/>
                <a:gd name="connsiteY27" fmla="*/ 6023035 h 6832673"/>
                <a:gd name="connsiteX28" fmla="*/ 1279296 w 6015842"/>
                <a:gd name="connsiteY28" fmla="*/ 6095720 h 6832673"/>
                <a:gd name="connsiteX29" fmla="*/ 1764538 w 6015842"/>
                <a:gd name="connsiteY29" fmla="*/ 6631821 h 6832673"/>
                <a:gd name="connsiteX30" fmla="*/ 1979400 w 6015842"/>
                <a:gd name="connsiteY30" fmla="*/ 6832673 h 6832673"/>
                <a:gd name="connsiteX31" fmla="*/ 1213789 w 6015842"/>
                <a:gd name="connsiteY31" fmla="*/ 6832673 h 6832673"/>
                <a:gd name="connsiteX32" fmla="*/ 1117208 w 6015842"/>
                <a:gd name="connsiteY32" fmla="*/ 6706732 h 6832673"/>
                <a:gd name="connsiteX33" fmla="*/ 894535 w 6015842"/>
                <a:gd name="connsiteY33" fmla="*/ 6375343 h 6832673"/>
                <a:gd name="connsiteX34" fmla="*/ 842461 w 6015842"/>
                <a:gd name="connsiteY34" fmla="*/ 6291085 h 6832673"/>
                <a:gd name="connsiteX35" fmla="*/ 792736 w 6015842"/>
                <a:gd name="connsiteY35" fmla="*/ 6209052 h 6832673"/>
                <a:gd name="connsiteX36" fmla="*/ 694454 w 6015842"/>
                <a:gd name="connsiteY36" fmla="*/ 6050330 h 6832673"/>
                <a:gd name="connsiteX37" fmla="*/ 490706 w 6015842"/>
                <a:gd name="connsiteY37" fmla="*/ 5724130 h 6832673"/>
                <a:gd name="connsiteX38" fmla="*/ 292239 w 6015842"/>
                <a:gd name="connsiteY38" fmla="*/ 5381020 h 6832673"/>
                <a:gd name="connsiteX39" fmla="*/ 202759 w 6015842"/>
                <a:gd name="connsiteY39" fmla="*/ 5199305 h 6832673"/>
                <a:gd name="connsiteX40" fmla="*/ 126628 w 6015842"/>
                <a:gd name="connsiteY40" fmla="*/ 5010171 h 6832673"/>
                <a:gd name="connsiteX41" fmla="*/ 67953 w 6015842"/>
                <a:gd name="connsiteY41" fmla="*/ 4812881 h 6832673"/>
                <a:gd name="connsiteX42" fmla="*/ 46243 w 6015842"/>
                <a:gd name="connsiteY42" fmla="*/ 4712306 h 6832673"/>
                <a:gd name="connsiteX43" fmla="*/ 36709 w 6015842"/>
                <a:gd name="connsiteY43" fmla="*/ 4661870 h 6832673"/>
                <a:gd name="connsiteX44" fmla="*/ 28789 w 6015842"/>
                <a:gd name="connsiteY44" fmla="*/ 4611286 h 6832673"/>
                <a:gd name="connsiteX45" fmla="*/ 38 w 6015842"/>
                <a:gd name="connsiteY45" fmla="*/ 4205577 h 6832673"/>
                <a:gd name="connsiteX46" fmla="*/ 81448 w 6015842"/>
                <a:gd name="connsiteY46" fmla="*/ 3416115 h 6832673"/>
                <a:gd name="connsiteX47" fmla="*/ 326122 w 6015842"/>
                <a:gd name="connsiteY47" fmla="*/ 2659581 h 6832673"/>
                <a:gd name="connsiteX48" fmla="*/ 1243505 w 6015842"/>
                <a:gd name="connsiteY48" fmla="*/ 1374811 h 6832673"/>
                <a:gd name="connsiteX49" fmla="*/ 1851817 w 6015842"/>
                <a:gd name="connsiteY49" fmla="*/ 871494 h 6832673"/>
                <a:gd name="connsiteX50" fmla="*/ 4040976 w 6015842"/>
                <a:gd name="connsiteY50" fmla="*/ 31151 h 6832673"/>
                <a:gd name="connsiteX51" fmla="*/ 4633062 w 6015842"/>
                <a:gd name="connsiteY51" fmla="*/ 499 h 68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15842" h="6832673">
                  <a:moveTo>
                    <a:pt x="6015842" y="6607627"/>
                  </a:moveTo>
                  <a:lnTo>
                    <a:pt x="6015842" y="6832673"/>
                  </a:lnTo>
                  <a:lnTo>
                    <a:pt x="5735634" y="6832673"/>
                  </a:lnTo>
                  <a:lnTo>
                    <a:pt x="5818530" y="6767255"/>
                  </a:lnTo>
                  <a:close/>
                  <a:moveTo>
                    <a:pt x="4633062" y="499"/>
                  </a:moveTo>
                  <a:cubicBezTo>
                    <a:pt x="4698976" y="1486"/>
                    <a:pt x="4764884" y="3940"/>
                    <a:pt x="4830740" y="7861"/>
                  </a:cubicBezTo>
                  <a:cubicBezTo>
                    <a:pt x="5095128" y="23382"/>
                    <a:pt x="5357448" y="64564"/>
                    <a:pt x="5614049" y="130835"/>
                  </a:cubicBezTo>
                  <a:cubicBezTo>
                    <a:pt x="5710834" y="155913"/>
                    <a:pt x="5806471" y="185048"/>
                    <a:pt x="5900717" y="218147"/>
                  </a:cubicBezTo>
                  <a:lnTo>
                    <a:pt x="6015842" y="264101"/>
                  </a:lnTo>
                  <a:lnTo>
                    <a:pt x="6015842" y="662291"/>
                  </a:lnTo>
                  <a:lnTo>
                    <a:pt x="5865183" y="601873"/>
                  </a:lnTo>
                  <a:cubicBezTo>
                    <a:pt x="5753061" y="560521"/>
                    <a:pt x="5638663" y="525479"/>
                    <a:pt x="5522516" y="496937"/>
                  </a:cubicBezTo>
                  <a:cubicBezTo>
                    <a:pt x="5288740" y="439663"/>
                    <a:pt x="5050052" y="405286"/>
                    <a:pt x="4809762" y="394287"/>
                  </a:cubicBezTo>
                  <a:cubicBezTo>
                    <a:pt x="4568594" y="381810"/>
                    <a:pt x="4326810" y="390696"/>
                    <a:pt x="4087181" y="420838"/>
                  </a:cubicBezTo>
                  <a:cubicBezTo>
                    <a:pt x="3847216" y="451509"/>
                    <a:pt x="3610112" y="501913"/>
                    <a:pt x="3378242" y="571551"/>
                  </a:cubicBezTo>
                  <a:cubicBezTo>
                    <a:pt x="2679220" y="784970"/>
                    <a:pt x="2034383" y="1149380"/>
                    <a:pt x="1488325" y="1639596"/>
                  </a:cubicBezTo>
                  <a:cubicBezTo>
                    <a:pt x="1308517" y="1804150"/>
                    <a:pt x="1142887" y="1983894"/>
                    <a:pt x="993256" y="2176884"/>
                  </a:cubicBezTo>
                  <a:cubicBezTo>
                    <a:pt x="843445" y="2369563"/>
                    <a:pt x="712290" y="2576362"/>
                    <a:pt x="601602" y="2794422"/>
                  </a:cubicBezTo>
                  <a:cubicBezTo>
                    <a:pt x="489834" y="3011933"/>
                    <a:pt x="400757" y="3240628"/>
                    <a:pt x="335805" y="3476785"/>
                  </a:cubicBezTo>
                  <a:cubicBezTo>
                    <a:pt x="271624" y="3714276"/>
                    <a:pt x="239065" y="3959377"/>
                    <a:pt x="238991" y="4205577"/>
                  </a:cubicBezTo>
                  <a:cubicBezTo>
                    <a:pt x="239262" y="4325420"/>
                    <a:pt x="252943" y="4444849"/>
                    <a:pt x="279770" y="4561593"/>
                  </a:cubicBezTo>
                  <a:cubicBezTo>
                    <a:pt x="307988" y="4676763"/>
                    <a:pt x="348413" y="4788524"/>
                    <a:pt x="400346" y="4894912"/>
                  </a:cubicBezTo>
                  <a:cubicBezTo>
                    <a:pt x="426018" y="4948165"/>
                    <a:pt x="454327" y="5000381"/>
                    <a:pt x="484398" y="5051706"/>
                  </a:cubicBezTo>
                  <a:cubicBezTo>
                    <a:pt x="514468" y="5103033"/>
                    <a:pt x="547181" y="5153617"/>
                    <a:pt x="580920" y="5203606"/>
                  </a:cubicBezTo>
                  <a:cubicBezTo>
                    <a:pt x="649275" y="5303291"/>
                    <a:pt x="725259" y="5400008"/>
                    <a:pt x="803883" y="5497171"/>
                  </a:cubicBezTo>
                  <a:cubicBezTo>
                    <a:pt x="882508" y="5594333"/>
                    <a:pt x="965240" y="5691644"/>
                    <a:pt x="1045184" y="5792959"/>
                  </a:cubicBezTo>
                  <a:cubicBezTo>
                    <a:pt x="1085571" y="5843395"/>
                    <a:pt x="1125568" y="5894870"/>
                    <a:pt x="1165173" y="5947381"/>
                  </a:cubicBezTo>
                  <a:lnTo>
                    <a:pt x="1222822" y="6023035"/>
                  </a:lnTo>
                  <a:cubicBezTo>
                    <a:pt x="1241744" y="6047215"/>
                    <a:pt x="1259787" y="6072135"/>
                    <a:pt x="1279296" y="6095720"/>
                  </a:cubicBezTo>
                  <a:cubicBezTo>
                    <a:pt x="1430649" y="6283772"/>
                    <a:pt x="1592663" y="6462773"/>
                    <a:pt x="1764538" y="6631821"/>
                  </a:cubicBezTo>
                  <a:lnTo>
                    <a:pt x="1979400" y="6832673"/>
                  </a:lnTo>
                  <a:lnTo>
                    <a:pt x="1213789" y="6832673"/>
                  </a:lnTo>
                  <a:lnTo>
                    <a:pt x="1117208" y="6706732"/>
                  </a:lnTo>
                  <a:cubicBezTo>
                    <a:pt x="1038730" y="6598297"/>
                    <a:pt x="964066" y="6487930"/>
                    <a:pt x="894535" y="6375343"/>
                  </a:cubicBezTo>
                  <a:cubicBezTo>
                    <a:pt x="876640" y="6347454"/>
                    <a:pt x="859771" y="6319121"/>
                    <a:pt x="842461" y="6291085"/>
                  </a:cubicBezTo>
                  <a:lnTo>
                    <a:pt x="792736" y="6209052"/>
                  </a:lnTo>
                  <a:cubicBezTo>
                    <a:pt x="760903" y="6156245"/>
                    <a:pt x="727753" y="6103584"/>
                    <a:pt x="694454" y="6050330"/>
                  </a:cubicBezTo>
                  <a:lnTo>
                    <a:pt x="490706" y="5724130"/>
                  </a:lnTo>
                  <a:cubicBezTo>
                    <a:pt x="422643" y="5613617"/>
                    <a:pt x="355167" y="5499692"/>
                    <a:pt x="292239" y="5381020"/>
                  </a:cubicBezTo>
                  <a:cubicBezTo>
                    <a:pt x="260847" y="5321686"/>
                    <a:pt x="230631" y="5261310"/>
                    <a:pt x="202759" y="5199305"/>
                  </a:cubicBezTo>
                  <a:cubicBezTo>
                    <a:pt x="174889" y="5137299"/>
                    <a:pt x="149511" y="5074254"/>
                    <a:pt x="126628" y="5010171"/>
                  </a:cubicBezTo>
                  <a:cubicBezTo>
                    <a:pt x="103745" y="4946089"/>
                    <a:pt x="84529" y="4879485"/>
                    <a:pt x="67953" y="4812881"/>
                  </a:cubicBezTo>
                  <a:cubicBezTo>
                    <a:pt x="60179" y="4779355"/>
                    <a:pt x="52551" y="4745979"/>
                    <a:pt x="46243" y="4712306"/>
                  </a:cubicBezTo>
                  <a:lnTo>
                    <a:pt x="36709" y="4661870"/>
                  </a:lnTo>
                  <a:lnTo>
                    <a:pt x="28789" y="4611286"/>
                  </a:lnTo>
                  <a:cubicBezTo>
                    <a:pt x="8927" y="4476995"/>
                    <a:pt x="-684" y="4341352"/>
                    <a:pt x="38" y="4205577"/>
                  </a:cubicBezTo>
                  <a:cubicBezTo>
                    <a:pt x="735" y="3940316"/>
                    <a:pt x="28012" y="3675812"/>
                    <a:pt x="81448" y="3416115"/>
                  </a:cubicBezTo>
                  <a:cubicBezTo>
                    <a:pt x="134458" y="3155392"/>
                    <a:pt x="216542" y="2901597"/>
                    <a:pt x="326122" y="2659581"/>
                  </a:cubicBezTo>
                  <a:cubicBezTo>
                    <a:pt x="546153" y="2175993"/>
                    <a:pt x="866666" y="1743286"/>
                    <a:pt x="1243505" y="1374811"/>
                  </a:cubicBezTo>
                  <a:cubicBezTo>
                    <a:pt x="1432510" y="1190706"/>
                    <a:pt x="1635952" y="1022387"/>
                    <a:pt x="1851817" y="871494"/>
                  </a:cubicBezTo>
                  <a:cubicBezTo>
                    <a:pt x="2502124" y="413640"/>
                    <a:pt x="3254043" y="125004"/>
                    <a:pt x="4040976" y="31151"/>
                  </a:cubicBezTo>
                  <a:cubicBezTo>
                    <a:pt x="4237529" y="7767"/>
                    <a:pt x="4435320" y="-2463"/>
                    <a:pt x="4633062" y="499"/>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2154C63-89CC-45F5-9D0E-6FF8027BD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97958" y="45549"/>
              <a:ext cx="5994043" cy="6812451"/>
            </a:xfrm>
            <a:custGeom>
              <a:avLst/>
              <a:gdLst>
                <a:gd name="connsiteX0" fmla="*/ 5994043 w 5994043"/>
                <a:gd name="connsiteY0" fmla="*/ 6088971 h 6812451"/>
                <a:gd name="connsiteX1" fmla="*/ 5994043 w 5994043"/>
                <a:gd name="connsiteY1" fmla="*/ 6812451 h 6812451"/>
                <a:gd name="connsiteX2" fmla="*/ 4989355 w 5994043"/>
                <a:gd name="connsiteY2" fmla="*/ 6812451 h 6812451"/>
                <a:gd name="connsiteX3" fmla="*/ 5129829 w 5994043"/>
                <a:gd name="connsiteY3" fmla="*/ 6731039 h 6812451"/>
                <a:gd name="connsiteX4" fmla="*/ 5840791 w 5994043"/>
                <a:gd name="connsiteY4" fmla="*/ 6209052 h 6812451"/>
                <a:gd name="connsiteX5" fmla="*/ 4646021 w 5994043"/>
                <a:gd name="connsiteY5" fmla="*/ 0 h 6812451"/>
                <a:gd name="connsiteX6" fmla="*/ 5834943 w 5994043"/>
                <a:gd name="connsiteY6" fmla="*/ 187955 h 6812451"/>
                <a:gd name="connsiteX7" fmla="*/ 5994043 w 5994043"/>
                <a:gd name="connsiteY7" fmla="*/ 246737 h 6812451"/>
                <a:gd name="connsiteX8" fmla="*/ 5994043 w 5994043"/>
                <a:gd name="connsiteY8" fmla="*/ 1234190 h 6812451"/>
                <a:gd name="connsiteX9" fmla="*/ 5813213 w 5994043"/>
                <a:gd name="connsiteY9" fmla="*/ 1136134 h 6812451"/>
                <a:gd name="connsiteX10" fmla="*/ 4645435 w 5994043"/>
                <a:gd name="connsiteY10" fmla="*/ 890335 h 6812451"/>
                <a:gd name="connsiteX11" fmla="*/ 3262616 w 5994043"/>
                <a:gd name="connsiteY11" fmla="*/ 1158830 h 6812451"/>
                <a:gd name="connsiteX12" fmla="*/ 2030445 w 5994043"/>
                <a:gd name="connsiteY12" fmla="*/ 1900528 h 6812451"/>
                <a:gd name="connsiteX13" fmla="*/ 1183473 w 5994043"/>
                <a:gd name="connsiteY13" fmla="*/ 2961898 h 6812451"/>
                <a:gd name="connsiteX14" fmla="*/ 880124 w 5994043"/>
                <a:gd name="connsiteY14" fmla="*/ 4180805 h 6812451"/>
                <a:gd name="connsiteX15" fmla="*/ 1381647 w 5994043"/>
                <a:gd name="connsiteY15" fmla="*/ 5288309 h 6812451"/>
                <a:gd name="connsiteX16" fmla="*/ 1651257 w 5994043"/>
                <a:gd name="connsiteY16" fmla="*/ 5671767 h 6812451"/>
                <a:gd name="connsiteX17" fmla="*/ 2679827 w 5994043"/>
                <a:gd name="connsiteY17" fmla="*/ 6733581 h 6812451"/>
                <a:gd name="connsiteX18" fmla="*/ 2818128 w 5994043"/>
                <a:gd name="connsiteY18" fmla="*/ 6812451 h 6812451"/>
                <a:gd name="connsiteX19" fmla="*/ 1420330 w 5994043"/>
                <a:gd name="connsiteY19" fmla="*/ 6812451 h 6812451"/>
                <a:gd name="connsiteX20" fmla="*/ 1286880 w 5994043"/>
                <a:gd name="connsiteY20" fmla="*/ 6661555 h 6812451"/>
                <a:gd name="connsiteX21" fmla="*/ 922515 w 5994043"/>
                <a:gd name="connsiteY21" fmla="*/ 6171671 h 6812451"/>
                <a:gd name="connsiteX22" fmla="*/ 0 w 5994043"/>
                <a:gd name="connsiteY22" fmla="*/ 4180805 h 6812451"/>
                <a:gd name="connsiteX23" fmla="*/ 4645435 w 5994043"/>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4043" h="6812451">
                  <a:moveTo>
                    <a:pt x="5994043" y="6088971"/>
                  </a:moveTo>
                  <a:lnTo>
                    <a:pt x="5994043" y="6812451"/>
                  </a:lnTo>
                  <a:lnTo>
                    <a:pt x="4989355" y="6812451"/>
                  </a:lnTo>
                  <a:lnTo>
                    <a:pt x="5129829" y="6731039"/>
                  </a:lnTo>
                  <a:cubicBezTo>
                    <a:pt x="5358317" y="6586623"/>
                    <a:pt x="5590395" y="6406975"/>
                    <a:pt x="5840791" y="6209052"/>
                  </a:cubicBezTo>
                  <a:close/>
                  <a:moveTo>
                    <a:pt x="4646021" y="0"/>
                  </a:moveTo>
                  <a:cubicBezTo>
                    <a:pt x="5075935" y="0"/>
                    <a:pt x="5473199" y="65804"/>
                    <a:pt x="5834943" y="187955"/>
                  </a:cubicBezTo>
                  <a:lnTo>
                    <a:pt x="5994043" y="246737"/>
                  </a:lnTo>
                  <a:lnTo>
                    <a:pt x="5994043" y="1234190"/>
                  </a:lnTo>
                  <a:lnTo>
                    <a:pt x="5813213" y="1136134"/>
                  </a:lnTo>
                  <a:cubicBezTo>
                    <a:pt x="5466151" y="973109"/>
                    <a:pt x="5073323" y="890335"/>
                    <a:pt x="4645435" y="890335"/>
                  </a:cubicBezTo>
                  <a:cubicBezTo>
                    <a:pt x="4193787" y="890335"/>
                    <a:pt x="3715146" y="983493"/>
                    <a:pt x="3262616" y="1158830"/>
                  </a:cubicBezTo>
                  <a:cubicBezTo>
                    <a:pt x="2813519" y="1334122"/>
                    <a:pt x="2396942" y="1584891"/>
                    <a:pt x="2030445" y="1900528"/>
                  </a:cubicBezTo>
                  <a:cubicBezTo>
                    <a:pt x="1672528" y="2210706"/>
                    <a:pt x="1379593" y="2577698"/>
                    <a:pt x="1183473" y="2961898"/>
                  </a:cubicBezTo>
                  <a:cubicBezTo>
                    <a:pt x="982804" y="3356334"/>
                    <a:pt x="880124" y="3766345"/>
                    <a:pt x="880124" y="4180805"/>
                  </a:cubicBezTo>
                  <a:cubicBezTo>
                    <a:pt x="880124" y="4577020"/>
                    <a:pt x="1033705" y="4806798"/>
                    <a:pt x="1381647" y="5288309"/>
                  </a:cubicBezTo>
                  <a:cubicBezTo>
                    <a:pt x="1468632" y="5408909"/>
                    <a:pt x="1558551" y="5533662"/>
                    <a:pt x="1651257" y="5671767"/>
                  </a:cubicBezTo>
                  <a:cubicBezTo>
                    <a:pt x="1979104" y="6160396"/>
                    <a:pt x="2315457" y="6507809"/>
                    <a:pt x="2679827" y="6733581"/>
                  </a:cubicBezTo>
                  <a:lnTo>
                    <a:pt x="2818128" y="6812451"/>
                  </a:lnTo>
                  <a:lnTo>
                    <a:pt x="1420330" y="6812451"/>
                  </a:lnTo>
                  <a:lnTo>
                    <a:pt x="1286880" y="6661555"/>
                  </a:lnTo>
                  <a:cubicBezTo>
                    <a:pt x="1160113" y="6509154"/>
                    <a:pt x="1039064" y="6345506"/>
                    <a:pt x="922515" y="6171671"/>
                  </a:cubicBezTo>
                  <a:cubicBezTo>
                    <a:pt x="474827" y="5504440"/>
                    <a:pt x="0" y="5046663"/>
                    <a:pt x="0" y="4180805"/>
                  </a:cubicBezTo>
                  <a:cubicBezTo>
                    <a:pt x="0" y="1872047"/>
                    <a:pt x="2339074"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0B13941-99A3-4EAC-8E5F-8F18AA96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8976" y="45549"/>
              <a:ext cx="6013025" cy="6812451"/>
            </a:xfrm>
            <a:custGeom>
              <a:avLst/>
              <a:gdLst>
                <a:gd name="connsiteX0" fmla="*/ 6013025 w 6013025"/>
                <a:gd name="connsiteY0" fmla="*/ 6261711 h 6812451"/>
                <a:gd name="connsiteX1" fmla="*/ 6013025 w 6013025"/>
                <a:gd name="connsiteY1" fmla="*/ 6812451 h 6812451"/>
                <a:gd name="connsiteX2" fmla="*/ 5273640 w 6013025"/>
                <a:gd name="connsiteY2" fmla="*/ 6812451 h 6812451"/>
                <a:gd name="connsiteX3" fmla="*/ 5321464 w 6013025"/>
                <a:gd name="connsiteY3" fmla="*/ 6781445 h 6812451"/>
                <a:gd name="connsiteX4" fmla="*/ 5931296 w 6013025"/>
                <a:gd name="connsiteY4" fmla="*/ 6325796 h 6812451"/>
                <a:gd name="connsiteX5" fmla="*/ 4646022 w 6013025"/>
                <a:gd name="connsiteY5" fmla="*/ 0 h 6812451"/>
                <a:gd name="connsiteX6" fmla="*/ 6012842 w 6013025"/>
                <a:gd name="connsiteY6" fmla="*/ 253682 h 6812451"/>
                <a:gd name="connsiteX7" fmla="*/ 6013025 w 6013025"/>
                <a:gd name="connsiteY7" fmla="*/ 253762 h 6812451"/>
                <a:gd name="connsiteX8" fmla="*/ 6013025 w 6013025"/>
                <a:gd name="connsiteY8" fmla="*/ 1076411 h 6812451"/>
                <a:gd name="connsiteX9" fmla="*/ 5874968 w 6013025"/>
                <a:gd name="connsiteY9" fmla="*/ 1001590 h 6812451"/>
                <a:gd name="connsiteX10" fmla="*/ 4645435 w 6013025"/>
                <a:gd name="connsiteY10" fmla="*/ 741995 h 6812451"/>
                <a:gd name="connsiteX11" fmla="*/ 3209956 w 6013025"/>
                <a:gd name="connsiteY11" fmla="*/ 1021170 h 6812451"/>
                <a:gd name="connsiteX12" fmla="*/ 1935097 w 6013025"/>
                <a:gd name="connsiteY12" fmla="*/ 1787938 h 6812451"/>
                <a:gd name="connsiteX13" fmla="*/ 1053214 w 6013025"/>
                <a:gd name="connsiteY13" fmla="*/ 2893811 h 6812451"/>
                <a:gd name="connsiteX14" fmla="*/ 733436 w 6013025"/>
                <a:gd name="connsiteY14" fmla="*/ 4180805 h 6812451"/>
                <a:gd name="connsiteX15" fmla="*/ 1262683 w 6013025"/>
                <a:gd name="connsiteY15" fmla="*/ 5375977 h 6812451"/>
                <a:gd name="connsiteX16" fmla="*/ 1529361 w 6013025"/>
                <a:gd name="connsiteY16" fmla="*/ 5755283 h 6812451"/>
                <a:gd name="connsiteX17" fmla="*/ 2477042 w 6013025"/>
                <a:gd name="connsiteY17" fmla="*/ 6776885 h 6812451"/>
                <a:gd name="connsiteX18" fmla="*/ 2533056 w 6013025"/>
                <a:gd name="connsiteY18" fmla="*/ 6812451 h 6812451"/>
                <a:gd name="connsiteX19" fmla="*/ 1420329 w 6013025"/>
                <a:gd name="connsiteY19" fmla="*/ 6812451 h 6812451"/>
                <a:gd name="connsiteX20" fmla="*/ 1286880 w 6013025"/>
                <a:gd name="connsiteY20" fmla="*/ 6661555 h 6812451"/>
                <a:gd name="connsiteX21" fmla="*/ 922515 w 6013025"/>
                <a:gd name="connsiteY21" fmla="*/ 6171671 h 6812451"/>
                <a:gd name="connsiteX22" fmla="*/ 0 w 6013025"/>
                <a:gd name="connsiteY22" fmla="*/ 4180805 h 6812451"/>
                <a:gd name="connsiteX23" fmla="*/ 4645435 w 6013025"/>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3025" h="6812451">
                  <a:moveTo>
                    <a:pt x="6013025" y="6261711"/>
                  </a:moveTo>
                  <a:lnTo>
                    <a:pt x="6013025" y="6812451"/>
                  </a:lnTo>
                  <a:lnTo>
                    <a:pt x="5273640" y="6812451"/>
                  </a:lnTo>
                  <a:lnTo>
                    <a:pt x="5321464" y="6781445"/>
                  </a:lnTo>
                  <a:cubicBezTo>
                    <a:pt x="5513938" y="6651587"/>
                    <a:pt x="5713420" y="6497963"/>
                    <a:pt x="5931296" y="6325796"/>
                  </a:cubicBezTo>
                  <a:close/>
                  <a:moveTo>
                    <a:pt x="4646022" y="0"/>
                  </a:moveTo>
                  <a:cubicBezTo>
                    <a:pt x="5147587" y="0"/>
                    <a:pt x="5604713" y="89566"/>
                    <a:pt x="6012842" y="253682"/>
                  </a:cubicBezTo>
                  <a:lnTo>
                    <a:pt x="6013025" y="253762"/>
                  </a:lnTo>
                  <a:lnTo>
                    <a:pt x="6013025" y="1076411"/>
                  </a:lnTo>
                  <a:lnTo>
                    <a:pt x="5874968" y="1001590"/>
                  </a:lnTo>
                  <a:cubicBezTo>
                    <a:pt x="5508543" y="829367"/>
                    <a:pt x="5094739" y="741995"/>
                    <a:pt x="4645435" y="741995"/>
                  </a:cubicBezTo>
                  <a:cubicBezTo>
                    <a:pt x="4168703" y="741995"/>
                    <a:pt x="3685809" y="835895"/>
                    <a:pt x="3209956" y="1021170"/>
                  </a:cubicBezTo>
                  <a:cubicBezTo>
                    <a:pt x="2745309" y="1202264"/>
                    <a:pt x="2314283" y="1461517"/>
                    <a:pt x="1935097" y="1787938"/>
                  </a:cubicBezTo>
                  <a:cubicBezTo>
                    <a:pt x="1557525" y="2115028"/>
                    <a:pt x="1260777" y="2487212"/>
                    <a:pt x="1053214" y="2893811"/>
                  </a:cubicBezTo>
                  <a:cubicBezTo>
                    <a:pt x="840958" y="3309458"/>
                    <a:pt x="733436" y="3742460"/>
                    <a:pt x="733436" y="4180805"/>
                  </a:cubicBezTo>
                  <a:cubicBezTo>
                    <a:pt x="733436" y="4622561"/>
                    <a:pt x="905208" y="4880374"/>
                    <a:pt x="1262683" y="5375977"/>
                  </a:cubicBezTo>
                  <a:cubicBezTo>
                    <a:pt x="1348936" y="5495539"/>
                    <a:pt x="1438122" y="5619106"/>
                    <a:pt x="1529361" y="5755283"/>
                  </a:cubicBezTo>
                  <a:cubicBezTo>
                    <a:pt x="1828942" y="6201779"/>
                    <a:pt x="2138082" y="6538284"/>
                    <a:pt x="2477042" y="6776885"/>
                  </a:cubicBezTo>
                  <a:lnTo>
                    <a:pt x="2533056" y="6812451"/>
                  </a:lnTo>
                  <a:lnTo>
                    <a:pt x="1420329" y="6812451"/>
                  </a:lnTo>
                  <a:lnTo>
                    <a:pt x="1286880" y="6661555"/>
                  </a:lnTo>
                  <a:cubicBezTo>
                    <a:pt x="1160113" y="6509154"/>
                    <a:pt x="1039064" y="6345506"/>
                    <a:pt x="922515" y="6171671"/>
                  </a:cubicBezTo>
                  <a:cubicBezTo>
                    <a:pt x="474827" y="5504440"/>
                    <a:pt x="0" y="5046663"/>
                    <a:pt x="0" y="4180805"/>
                  </a:cubicBezTo>
                  <a:cubicBezTo>
                    <a:pt x="0" y="1872047"/>
                    <a:pt x="2339075"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Freeform: Shape 15">
              <a:extLst>
                <a:ext uri="{FF2B5EF4-FFF2-40B4-BE49-F238E27FC236}">
                  <a16:creationId xmlns:a16="http://schemas.microsoft.com/office/drawing/2014/main" id="{D29D3E4A-261C-4E2A-80F0-862C63B4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5112" y="0"/>
              <a:ext cx="6156889" cy="6858000"/>
            </a:xfrm>
            <a:custGeom>
              <a:avLst/>
              <a:gdLst>
                <a:gd name="connsiteX0" fmla="*/ 2697511 w 6156889"/>
                <a:gd name="connsiteY0" fmla="*/ 0 h 6858000"/>
                <a:gd name="connsiteX1" fmla="*/ 6012777 w 6156889"/>
                <a:gd name="connsiteY1" fmla="*/ 0 h 6858000"/>
                <a:gd name="connsiteX2" fmla="*/ 6130331 w 6156889"/>
                <a:gd name="connsiteY2" fmla="*/ 54136 h 6858000"/>
                <a:gd name="connsiteX3" fmla="*/ 6156889 w 6156889"/>
                <a:gd name="connsiteY3" fmla="*/ 68258 h 6858000"/>
                <a:gd name="connsiteX4" fmla="*/ 6156889 w 6156889"/>
                <a:gd name="connsiteY4" fmla="*/ 430986 h 6858000"/>
                <a:gd name="connsiteX5" fmla="*/ 5996798 w 6156889"/>
                <a:gd name="connsiteY5" fmla="*/ 361212 h 6858000"/>
                <a:gd name="connsiteX6" fmla="*/ 5637513 w 6156889"/>
                <a:gd name="connsiteY6" fmla="*/ 243549 h 6858000"/>
                <a:gd name="connsiteX7" fmla="*/ 5269544 w 6156889"/>
                <a:gd name="connsiteY7" fmla="*/ 169380 h 6858000"/>
                <a:gd name="connsiteX8" fmla="*/ 4898545 w 6156889"/>
                <a:gd name="connsiteY8" fmla="*/ 136002 h 6858000"/>
                <a:gd name="connsiteX9" fmla="*/ 4736575 w 6156889"/>
                <a:gd name="connsiteY9" fmla="*/ 132591 h 6858000"/>
                <a:gd name="connsiteX10" fmla="*/ 4152501 w 6156889"/>
                <a:gd name="connsiteY10" fmla="*/ 177093 h 6858000"/>
                <a:gd name="connsiteX11" fmla="*/ 3785688 w 6156889"/>
                <a:gd name="connsiteY11" fmla="*/ 251263 h 6858000"/>
                <a:gd name="connsiteX12" fmla="*/ 3424793 w 6156889"/>
                <a:gd name="connsiteY12" fmla="*/ 356583 h 6858000"/>
                <a:gd name="connsiteX13" fmla="*/ 3073425 w 6156889"/>
                <a:gd name="connsiteY13" fmla="*/ 490979 h 6858000"/>
                <a:gd name="connsiteX14" fmla="*/ 2732162 w 6156889"/>
                <a:gd name="connsiteY14" fmla="*/ 653411 h 6858000"/>
                <a:gd name="connsiteX15" fmla="*/ 2083562 w 6156889"/>
                <a:gd name="connsiteY15" fmla="*/ 1054373 h 6858000"/>
                <a:gd name="connsiteX16" fmla="*/ 1930543 w 6156889"/>
                <a:gd name="connsiteY16" fmla="*/ 1169336 h 6858000"/>
                <a:gd name="connsiteX17" fmla="*/ 1867890 w 6156889"/>
                <a:gd name="connsiteY17" fmla="*/ 1218733 h 6858000"/>
                <a:gd name="connsiteX18" fmla="*/ 1855187 w 6156889"/>
                <a:gd name="connsiteY18" fmla="*/ 1228968 h 6858000"/>
                <a:gd name="connsiteX19" fmla="*/ 1781565 w 6156889"/>
                <a:gd name="connsiteY19" fmla="*/ 1289343 h 6858000"/>
                <a:gd name="connsiteX20" fmla="*/ 1495015 w 6156889"/>
                <a:gd name="connsiteY20" fmla="*/ 1547751 h 6858000"/>
                <a:gd name="connsiteX21" fmla="*/ 984708 w 6156889"/>
                <a:gd name="connsiteY21" fmla="*/ 2132951 h 6858000"/>
                <a:gd name="connsiteX22" fmla="*/ 767305 w 6156889"/>
                <a:gd name="connsiteY22" fmla="*/ 2459299 h 6858000"/>
                <a:gd name="connsiteX23" fmla="*/ 582382 w 6156889"/>
                <a:gd name="connsiteY23" fmla="*/ 2806859 h 6858000"/>
                <a:gd name="connsiteX24" fmla="*/ 541818 w 6156889"/>
                <a:gd name="connsiteY24" fmla="*/ 2895863 h 6858000"/>
                <a:gd name="connsiteX25" fmla="*/ 521896 w 6156889"/>
                <a:gd name="connsiteY25" fmla="*/ 2940364 h 6858000"/>
                <a:gd name="connsiteX26" fmla="*/ 503130 w 6156889"/>
                <a:gd name="connsiteY26" fmla="*/ 2985756 h 6858000"/>
                <a:gd name="connsiteX27" fmla="*/ 500243 w 6156889"/>
                <a:gd name="connsiteY27" fmla="*/ 2992728 h 6858000"/>
                <a:gd name="connsiteX28" fmla="*/ 467329 w 6156889"/>
                <a:gd name="connsiteY28" fmla="*/ 3077133 h 6858000"/>
                <a:gd name="connsiteX29" fmla="*/ 454626 w 6156889"/>
                <a:gd name="connsiteY29" fmla="*/ 3111399 h 6858000"/>
                <a:gd name="connsiteX30" fmla="*/ 433548 w 6156889"/>
                <a:gd name="connsiteY30" fmla="*/ 3170735 h 6858000"/>
                <a:gd name="connsiteX31" fmla="*/ 433548 w 6156889"/>
                <a:gd name="connsiteY31" fmla="*/ 3171477 h 6858000"/>
                <a:gd name="connsiteX32" fmla="*/ 323692 w 6156889"/>
                <a:gd name="connsiteY32" fmla="*/ 3552414 h 6858000"/>
                <a:gd name="connsiteX33" fmla="*/ 234768 w 6156889"/>
                <a:gd name="connsiteY33" fmla="*/ 4341877 h 6858000"/>
                <a:gd name="connsiteX34" fmla="*/ 273600 w 6156889"/>
                <a:gd name="connsiteY34" fmla="*/ 4733940 h 6858000"/>
                <a:gd name="connsiteX35" fmla="*/ 386489 w 6156889"/>
                <a:gd name="connsiteY35" fmla="*/ 5105974 h 6858000"/>
                <a:gd name="connsiteX36" fmla="*/ 413628 w 6156889"/>
                <a:gd name="connsiteY36" fmla="*/ 5168870 h 6858000"/>
                <a:gd name="connsiteX37" fmla="*/ 425176 w 6156889"/>
                <a:gd name="connsiteY37" fmla="*/ 5194384 h 6858000"/>
                <a:gd name="connsiteX38" fmla="*/ 435570 w 6156889"/>
                <a:gd name="connsiteY38" fmla="*/ 5215745 h 6858000"/>
                <a:gd name="connsiteX39" fmla="*/ 468194 w 6156889"/>
                <a:gd name="connsiteY39" fmla="*/ 5280867 h 6858000"/>
                <a:gd name="connsiteX40" fmla="*/ 564915 w 6156889"/>
                <a:gd name="connsiteY40" fmla="*/ 5450715 h 6858000"/>
                <a:gd name="connsiteX41" fmla="*/ 672174 w 6156889"/>
                <a:gd name="connsiteY41" fmla="*/ 5615521 h 6858000"/>
                <a:gd name="connsiteX42" fmla="*/ 787660 w 6156889"/>
                <a:gd name="connsiteY42" fmla="*/ 5777360 h 6858000"/>
                <a:gd name="connsiteX43" fmla="*/ 933894 w 6156889"/>
                <a:gd name="connsiteY43" fmla="*/ 5971536 h 6858000"/>
                <a:gd name="connsiteX44" fmla="*/ 1030614 w 6156889"/>
                <a:gd name="connsiteY44" fmla="*/ 6098961 h 6858000"/>
                <a:gd name="connsiteX45" fmla="*/ 1152885 w 6156889"/>
                <a:gd name="connsiteY45" fmla="*/ 6263172 h 6858000"/>
                <a:gd name="connsiteX46" fmla="*/ 1215248 w 6156889"/>
                <a:gd name="connsiteY46" fmla="*/ 6350397 h 6858000"/>
                <a:gd name="connsiteX47" fmla="*/ 1271259 w 6156889"/>
                <a:gd name="connsiteY47" fmla="*/ 6428720 h 6858000"/>
                <a:gd name="connsiteX48" fmla="*/ 1369279 w 6156889"/>
                <a:gd name="connsiteY48" fmla="*/ 6561483 h 6858000"/>
                <a:gd name="connsiteX49" fmla="*/ 1388190 w 6156889"/>
                <a:gd name="connsiteY49" fmla="*/ 6586701 h 6858000"/>
                <a:gd name="connsiteX50" fmla="*/ 1397717 w 6156889"/>
                <a:gd name="connsiteY50" fmla="*/ 6598865 h 6858000"/>
                <a:gd name="connsiteX51" fmla="*/ 1510605 w 6156889"/>
                <a:gd name="connsiteY51" fmla="*/ 6739342 h 6858000"/>
                <a:gd name="connsiteX52" fmla="*/ 1613307 w 6156889"/>
                <a:gd name="connsiteY52" fmla="*/ 6858000 h 6858000"/>
                <a:gd name="connsiteX53" fmla="*/ 916995 w 6156889"/>
                <a:gd name="connsiteY53" fmla="*/ 6858000 h 6858000"/>
                <a:gd name="connsiteX54" fmla="*/ 818055 w 6156889"/>
                <a:gd name="connsiteY54" fmla="*/ 6724213 h 6858000"/>
                <a:gd name="connsiteX55" fmla="*/ 590467 w 6156889"/>
                <a:gd name="connsiteY55" fmla="*/ 6365824 h 6858000"/>
                <a:gd name="connsiteX56" fmla="*/ 1 w 6156889"/>
                <a:gd name="connsiteY56" fmla="*/ 4123180 h 6858000"/>
                <a:gd name="connsiteX57" fmla="*/ 2644788 w 6156889"/>
                <a:gd name="connsiteY57" fmla="*/ 213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6889" h="6858000">
                  <a:moveTo>
                    <a:pt x="2697511" y="0"/>
                  </a:moveTo>
                  <a:lnTo>
                    <a:pt x="6012777" y="0"/>
                  </a:lnTo>
                  <a:lnTo>
                    <a:pt x="6130331" y="54136"/>
                  </a:lnTo>
                  <a:lnTo>
                    <a:pt x="6156889" y="68258"/>
                  </a:lnTo>
                  <a:lnTo>
                    <a:pt x="6156889" y="430986"/>
                  </a:lnTo>
                  <a:lnTo>
                    <a:pt x="5996798" y="361212"/>
                  </a:lnTo>
                  <a:cubicBezTo>
                    <a:pt x="5879619" y="314469"/>
                    <a:pt x="5759632" y="275159"/>
                    <a:pt x="5637513" y="243549"/>
                  </a:cubicBezTo>
                  <a:cubicBezTo>
                    <a:pt x="5516267" y="211953"/>
                    <a:pt x="5393420" y="187194"/>
                    <a:pt x="5269544" y="169380"/>
                  </a:cubicBezTo>
                  <a:cubicBezTo>
                    <a:pt x="5146509" y="151850"/>
                    <a:pt x="5022677" y="140710"/>
                    <a:pt x="4898545" y="136002"/>
                  </a:cubicBezTo>
                  <a:cubicBezTo>
                    <a:pt x="4844843" y="133778"/>
                    <a:pt x="4790421" y="132591"/>
                    <a:pt x="4736575" y="132591"/>
                  </a:cubicBezTo>
                  <a:cubicBezTo>
                    <a:pt x="4541085" y="132750"/>
                    <a:pt x="4345869" y="147625"/>
                    <a:pt x="4152501" y="177093"/>
                  </a:cubicBezTo>
                  <a:cubicBezTo>
                    <a:pt x="4025611" y="197711"/>
                    <a:pt x="3902184" y="222484"/>
                    <a:pt x="3785688" y="251263"/>
                  </a:cubicBezTo>
                  <a:cubicBezTo>
                    <a:pt x="3659662" y="282414"/>
                    <a:pt x="3538548" y="318163"/>
                    <a:pt x="3424793" y="356583"/>
                  </a:cubicBezTo>
                  <a:cubicBezTo>
                    <a:pt x="3306130" y="396636"/>
                    <a:pt x="3188333" y="441582"/>
                    <a:pt x="3073425" y="490979"/>
                  </a:cubicBezTo>
                  <a:cubicBezTo>
                    <a:pt x="2958516" y="540376"/>
                    <a:pt x="2843751" y="595114"/>
                    <a:pt x="2732162" y="653411"/>
                  </a:cubicBezTo>
                  <a:cubicBezTo>
                    <a:pt x="2507123" y="771357"/>
                    <a:pt x="2290398" y="905336"/>
                    <a:pt x="2083562" y="1054373"/>
                  </a:cubicBezTo>
                  <a:cubicBezTo>
                    <a:pt x="2041265" y="1085080"/>
                    <a:pt x="1985686" y="1125874"/>
                    <a:pt x="1930543" y="1169336"/>
                  </a:cubicBezTo>
                  <a:cubicBezTo>
                    <a:pt x="1909611" y="1185209"/>
                    <a:pt x="1888390" y="1202268"/>
                    <a:pt x="1867890" y="1218733"/>
                  </a:cubicBezTo>
                  <a:lnTo>
                    <a:pt x="1855187" y="1228968"/>
                  </a:lnTo>
                  <a:cubicBezTo>
                    <a:pt x="1828481" y="1249736"/>
                    <a:pt x="1803074" y="1271097"/>
                    <a:pt x="1781565" y="1289343"/>
                  </a:cubicBezTo>
                  <a:cubicBezTo>
                    <a:pt x="1674740" y="1379238"/>
                    <a:pt x="1581630" y="1463791"/>
                    <a:pt x="1495015" y="1547751"/>
                  </a:cubicBezTo>
                  <a:cubicBezTo>
                    <a:pt x="1309115" y="1727642"/>
                    <a:pt x="1138401" y="1923407"/>
                    <a:pt x="984708" y="2132951"/>
                  </a:cubicBezTo>
                  <a:cubicBezTo>
                    <a:pt x="906322" y="2240646"/>
                    <a:pt x="833132" y="2350417"/>
                    <a:pt x="767305" y="2459299"/>
                  </a:cubicBezTo>
                  <a:cubicBezTo>
                    <a:pt x="693682" y="2584350"/>
                    <a:pt x="633197" y="2697681"/>
                    <a:pt x="582382" y="2806859"/>
                  </a:cubicBezTo>
                  <a:cubicBezTo>
                    <a:pt x="567369" y="2837564"/>
                    <a:pt x="553511" y="2868864"/>
                    <a:pt x="541818" y="2895863"/>
                  </a:cubicBezTo>
                  <a:lnTo>
                    <a:pt x="521896" y="2940364"/>
                  </a:lnTo>
                  <a:lnTo>
                    <a:pt x="503130" y="2985756"/>
                  </a:lnTo>
                  <a:lnTo>
                    <a:pt x="500243" y="2992728"/>
                  </a:lnTo>
                  <a:cubicBezTo>
                    <a:pt x="488550" y="3021655"/>
                    <a:pt x="477433" y="3049097"/>
                    <a:pt x="467329" y="3077133"/>
                  </a:cubicBezTo>
                  <a:cubicBezTo>
                    <a:pt x="463143" y="3088555"/>
                    <a:pt x="458955" y="3099978"/>
                    <a:pt x="454626" y="3111399"/>
                  </a:cubicBezTo>
                  <a:cubicBezTo>
                    <a:pt x="447119" y="3132315"/>
                    <a:pt x="439900" y="3151302"/>
                    <a:pt x="433548" y="3170735"/>
                  </a:cubicBezTo>
                  <a:lnTo>
                    <a:pt x="433548" y="3171477"/>
                  </a:lnTo>
                  <a:cubicBezTo>
                    <a:pt x="389714" y="3296142"/>
                    <a:pt x="353032" y="3423342"/>
                    <a:pt x="323692" y="3552414"/>
                  </a:cubicBezTo>
                  <a:cubicBezTo>
                    <a:pt x="264660" y="3811192"/>
                    <a:pt x="234820" y="4076083"/>
                    <a:pt x="234768" y="4341877"/>
                  </a:cubicBezTo>
                  <a:cubicBezTo>
                    <a:pt x="235675" y="4473528"/>
                    <a:pt x="248676" y="4604795"/>
                    <a:pt x="273600" y="4733940"/>
                  </a:cubicBezTo>
                  <a:cubicBezTo>
                    <a:pt x="298849" y="4861570"/>
                    <a:pt x="336674" y="4986220"/>
                    <a:pt x="386489" y="5105974"/>
                  </a:cubicBezTo>
                  <a:cubicBezTo>
                    <a:pt x="394716" y="5126742"/>
                    <a:pt x="403955" y="5147213"/>
                    <a:pt x="413628" y="5168870"/>
                  </a:cubicBezTo>
                  <a:cubicBezTo>
                    <a:pt x="417526" y="5177327"/>
                    <a:pt x="421423" y="5185781"/>
                    <a:pt x="425176" y="5194384"/>
                  </a:cubicBezTo>
                  <a:lnTo>
                    <a:pt x="435570" y="5215745"/>
                  </a:lnTo>
                  <a:cubicBezTo>
                    <a:pt x="446542" y="5238442"/>
                    <a:pt x="456936" y="5259803"/>
                    <a:pt x="468194" y="5280867"/>
                  </a:cubicBezTo>
                  <a:cubicBezTo>
                    <a:pt x="494035" y="5332043"/>
                    <a:pt x="523773" y="5383816"/>
                    <a:pt x="564915" y="5450715"/>
                  </a:cubicBezTo>
                  <a:cubicBezTo>
                    <a:pt x="597108" y="5503526"/>
                    <a:pt x="631176" y="5554998"/>
                    <a:pt x="672174" y="5615521"/>
                  </a:cubicBezTo>
                  <a:cubicBezTo>
                    <a:pt x="710284" y="5671296"/>
                    <a:pt x="750127" y="5726035"/>
                    <a:pt x="787660" y="5777360"/>
                  </a:cubicBezTo>
                  <a:cubicBezTo>
                    <a:pt x="835442" y="5842333"/>
                    <a:pt x="885534" y="5908046"/>
                    <a:pt x="933894" y="5971536"/>
                  </a:cubicBezTo>
                  <a:cubicBezTo>
                    <a:pt x="965654" y="6013219"/>
                    <a:pt x="996978" y="6054311"/>
                    <a:pt x="1030614" y="6098961"/>
                  </a:cubicBezTo>
                  <a:cubicBezTo>
                    <a:pt x="1064250" y="6143611"/>
                    <a:pt x="1108567" y="6202502"/>
                    <a:pt x="1152885" y="6263172"/>
                  </a:cubicBezTo>
                  <a:cubicBezTo>
                    <a:pt x="1173816" y="6291949"/>
                    <a:pt x="1195904" y="6322954"/>
                    <a:pt x="1215248" y="6350397"/>
                  </a:cubicBezTo>
                  <a:cubicBezTo>
                    <a:pt x="1234593" y="6377839"/>
                    <a:pt x="1252925" y="6403651"/>
                    <a:pt x="1271259" y="6428720"/>
                  </a:cubicBezTo>
                  <a:cubicBezTo>
                    <a:pt x="1302873" y="6473517"/>
                    <a:pt x="1336653" y="6518317"/>
                    <a:pt x="1369279" y="6561483"/>
                  </a:cubicBezTo>
                  <a:lnTo>
                    <a:pt x="1388190" y="6586701"/>
                  </a:lnTo>
                  <a:lnTo>
                    <a:pt x="1397717" y="6598865"/>
                  </a:lnTo>
                  <a:cubicBezTo>
                    <a:pt x="1434238" y="6645443"/>
                    <a:pt x="1472061" y="6693653"/>
                    <a:pt x="1510605" y="6739342"/>
                  </a:cubicBezTo>
                  <a:lnTo>
                    <a:pt x="1613307" y="6858000"/>
                  </a:lnTo>
                  <a:lnTo>
                    <a:pt x="916995" y="6858000"/>
                  </a:lnTo>
                  <a:lnTo>
                    <a:pt x="818055" y="6724213"/>
                  </a:lnTo>
                  <a:cubicBezTo>
                    <a:pt x="736876" y="6608833"/>
                    <a:pt x="660902" y="6489255"/>
                    <a:pt x="590467" y="6365824"/>
                  </a:cubicBezTo>
                  <a:cubicBezTo>
                    <a:pt x="203909" y="5685167"/>
                    <a:pt x="149" y="4911263"/>
                    <a:pt x="1" y="4123180"/>
                  </a:cubicBezTo>
                  <a:cubicBezTo>
                    <a:pt x="-341" y="2279490"/>
                    <a:pt x="1090234" y="697390"/>
                    <a:pt x="2644788" y="21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Freeform: Shape 16">
              <a:extLst>
                <a:ext uri="{FF2B5EF4-FFF2-40B4-BE49-F238E27FC236}">
                  <a16:creationId xmlns:a16="http://schemas.microsoft.com/office/drawing/2014/main" id="{999573BB-B159-46A3-BE3E-50BBD6D0C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0456" y="0"/>
              <a:ext cx="6421544" cy="6858000"/>
            </a:xfrm>
            <a:custGeom>
              <a:avLst/>
              <a:gdLst>
                <a:gd name="connsiteX0" fmla="*/ 6209767 w 6421544"/>
                <a:gd name="connsiteY0" fmla="*/ 0 h 6858000"/>
                <a:gd name="connsiteX1" fmla="*/ 6421544 w 6421544"/>
                <a:gd name="connsiteY1" fmla="*/ 0 h 6858000"/>
                <a:gd name="connsiteX2" fmla="*/ 6421544 w 6421544"/>
                <a:gd name="connsiteY2" fmla="*/ 85748 h 6858000"/>
                <a:gd name="connsiteX3" fmla="*/ 6399563 w 6421544"/>
                <a:gd name="connsiteY3" fmla="*/ 75695 h 6858000"/>
                <a:gd name="connsiteX4" fmla="*/ 0 w 6421544"/>
                <a:gd name="connsiteY4" fmla="*/ 0 h 6858000"/>
                <a:gd name="connsiteX5" fmla="*/ 3188107 w 6421544"/>
                <a:gd name="connsiteY5" fmla="*/ 0 h 6858000"/>
                <a:gd name="connsiteX6" fmla="*/ 2888485 w 6421544"/>
                <a:gd name="connsiteY6" fmla="*/ 124347 h 6858000"/>
                <a:gd name="connsiteX7" fmla="*/ 329300 w 6421544"/>
                <a:gd name="connsiteY7" fmla="*/ 4148123 h 6858000"/>
                <a:gd name="connsiteX8" fmla="*/ 1105238 w 6421544"/>
                <a:gd name="connsiteY8" fmla="*/ 6663148 h 6858000"/>
                <a:gd name="connsiteX9" fmla="*/ 1251097 w 6421544"/>
                <a:gd name="connsiteY9" fmla="*/ 6858000 h 6858000"/>
                <a:gd name="connsiteX10" fmla="*/ 0 w 6421544"/>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1544" h="6858000">
                  <a:moveTo>
                    <a:pt x="6209767" y="0"/>
                  </a:moveTo>
                  <a:lnTo>
                    <a:pt x="6421544" y="0"/>
                  </a:lnTo>
                  <a:lnTo>
                    <a:pt x="6421544" y="85748"/>
                  </a:lnTo>
                  <a:lnTo>
                    <a:pt x="6399563" y="75695"/>
                  </a:lnTo>
                  <a:close/>
                  <a:moveTo>
                    <a:pt x="0" y="0"/>
                  </a:moveTo>
                  <a:lnTo>
                    <a:pt x="3188107" y="0"/>
                  </a:lnTo>
                  <a:lnTo>
                    <a:pt x="2888485" y="124347"/>
                  </a:lnTo>
                  <a:cubicBezTo>
                    <a:pt x="1378729" y="820423"/>
                    <a:pt x="329300" y="2360309"/>
                    <a:pt x="329300" y="4148123"/>
                  </a:cubicBezTo>
                  <a:cubicBezTo>
                    <a:pt x="329300" y="5082555"/>
                    <a:pt x="615984" y="5949257"/>
                    <a:pt x="1105238" y="6663148"/>
                  </a:cubicBezTo>
                  <a:lnTo>
                    <a:pt x="1251097"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0916918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2CDE5F-0174-A4C3-D497-6756FAE8D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F0B57-4E37-C6A1-FC89-E1BB5F61316B}"/>
              </a:ext>
            </a:extLst>
          </p:cNvPr>
          <p:cNvSpPr>
            <a:spLocks noGrp="1"/>
          </p:cNvSpPr>
          <p:nvPr>
            <p:ph type="title"/>
          </p:nvPr>
        </p:nvSpPr>
        <p:spPr>
          <a:xfrm>
            <a:off x="876692" y="741391"/>
            <a:ext cx="5479719" cy="1616203"/>
          </a:xfrm>
        </p:spPr>
        <p:txBody>
          <a:bodyPr anchor="b">
            <a:normAutofit/>
          </a:bodyPr>
          <a:lstStyle/>
          <a:p>
            <a:r>
              <a:rPr lang="en-US" sz="3200">
                <a:cs typeface="Calibri Light"/>
              </a:rPr>
              <a:t>Execution Control  - Activation Groups</a:t>
            </a:r>
            <a:endParaRPr lang="en-US" sz="3200"/>
          </a:p>
        </p:txBody>
      </p:sp>
      <p:sp>
        <p:nvSpPr>
          <p:cNvPr id="3" name="Content Placeholder 2">
            <a:extLst>
              <a:ext uri="{FF2B5EF4-FFF2-40B4-BE49-F238E27FC236}">
                <a16:creationId xmlns:a16="http://schemas.microsoft.com/office/drawing/2014/main" id="{0CFD043B-8D5B-2954-0665-62EF054110EB}"/>
              </a:ext>
            </a:extLst>
          </p:cNvPr>
          <p:cNvSpPr>
            <a:spLocks noGrp="1"/>
          </p:cNvSpPr>
          <p:nvPr>
            <p:ph idx="1"/>
          </p:nvPr>
        </p:nvSpPr>
        <p:spPr>
          <a:xfrm>
            <a:off x="876692" y="2533476"/>
            <a:ext cx="5479719" cy="3447832"/>
          </a:xfrm>
        </p:spPr>
        <p:txBody>
          <a:bodyPr vert="horz" lIns="91440" tIns="45720" rIns="91440" bIns="45720" rtlCol="0" anchor="t">
            <a:normAutofit/>
          </a:bodyPr>
          <a:lstStyle/>
          <a:p>
            <a:pPr marL="0" indent="0">
              <a:buNone/>
            </a:pPr>
            <a:r>
              <a:rPr lang="en-US" sz="2000">
                <a:ea typeface="+mn-lt"/>
                <a:cs typeface="+mn-lt"/>
              </a:rPr>
              <a:t>The 'activation-group' attribute ensures that only one rule within the same activation group fires. If multiple rules in an activation group become eligible for execution, only the one with the highest priority (salience) will be executed.</a:t>
            </a:r>
          </a:p>
        </p:txBody>
      </p:sp>
      <p:pic>
        <p:nvPicPr>
          <p:cNvPr id="5" name="Picture 4" descr="One in a crowd">
            <a:extLst>
              <a:ext uri="{FF2B5EF4-FFF2-40B4-BE49-F238E27FC236}">
                <a16:creationId xmlns:a16="http://schemas.microsoft.com/office/drawing/2014/main" id="{AEE1E5AA-BF68-FBED-61B8-808766331054}"/>
              </a:ext>
            </a:extLst>
          </p:cNvPr>
          <p:cNvPicPr>
            <a:picLocks noChangeAspect="1"/>
          </p:cNvPicPr>
          <p:nvPr/>
        </p:nvPicPr>
        <p:blipFill rotWithShape="1">
          <a:blip r:embed="rId2"/>
          <a:srcRect l="26729" r="19454" b="4"/>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04322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E8EE2E-C081-3E07-6997-AFD8BC0C5D3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21705B9-B99F-1867-BD0E-8821F8BBC0D3}"/>
              </a:ext>
            </a:extLst>
          </p:cNvPr>
          <p:cNvSpPr>
            <a:spLocks noGrp="1"/>
          </p:cNvSpPr>
          <p:nvPr>
            <p:ph type="title"/>
          </p:nvPr>
        </p:nvSpPr>
        <p:spPr>
          <a:xfrm>
            <a:off x="6823878" y="741391"/>
            <a:ext cx="4491821" cy="1616203"/>
          </a:xfrm>
        </p:spPr>
        <p:txBody>
          <a:bodyPr anchor="b">
            <a:normAutofit/>
          </a:bodyPr>
          <a:lstStyle/>
          <a:p>
            <a:r>
              <a:rPr lang="en-US" sz="3200">
                <a:cs typeface="Calibri Light"/>
              </a:rPr>
              <a:t>Lab Exercise</a:t>
            </a:r>
            <a:endParaRPr lang="en-US" sz="3200">
              <a:ea typeface="Calibri Light"/>
              <a:cs typeface="Calibri Light"/>
            </a:endParaRPr>
          </a:p>
        </p:txBody>
      </p:sp>
      <p:pic>
        <p:nvPicPr>
          <p:cNvPr id="6" name="Picture 5" descr="Pipetting sample into multi well tray">
            <a:extLst>
              <a:ext uri="{FF2B5EF4-FFF2-40B4-BE49-F238E27FC236}">
                <a16:creationId xmlns:a16="http://schemas.microsoft.com/office/drawing/2014/main" id="{E71DE13A-70F1-9800-E897-BE8F4E05B2BD}"/>
              </a:ext>
            </a:extLst>
          </p:cNvPr>
          <p:cNvPicPr>
            <a:picLocks noChangeAspect="1"/>
          </p:cNvPicPr>
          <p:nvPr/>
        </p:nvPicPr>
        <p:blipFill rotWithShape="1">
          <a:blip r:embed="rId2"/>
          <a:srcRect l="20568" r="13242" b="-1"/>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FD444B9-A64D-32A4-0E9E-B40A67F65DAB}"/>
              </a:ext>
            </a:extLst>
          </p:cNvPr>
          <p:cNvSpPr>
            <a:spLocks noGrp="1"/>
          </p:cNvSpPr>
          <p:nvPr>
            <p:ph idx="1"/>
          </p:nvPr>
        </p:nvSpPr>
        <p:spPr>
          <a:xfrm>
            <a:off x="6823878" y="2533476"/>
            <a:ext cx="4491820" cy="3447832"/>
          </a:xfrm>
        </p:spPr>
        <p:txBody>
          <a:bodyPr vert="horz" lIns="91440" tIns="45720" rIns="91440" bIns="45720" rtlCol="0" anchor="t">
            <a:normAutofit/>
          </a:bodyPr>
          <a:lstStyle/>
          <a:p>
            <a:pPr marL="0" indent="0">
              <a:buNone/>
            </a:pPr>
            <a:r>
              <a:rPr lang="en-US" sz="2000">
                <a:ea typeface="+mn-lt"/>
                <a:cs typeface="+mn-lt"/>
              </a:rPr>
              <a:t>Open and Complete Lab Exercise 02.05 - </a:t>
            </a:r>
            <a:r>
              <a:rPr lang="en-US" sz="2000" b="1">
                <a:latin typeface="Helvetica"/>
                <a:ea typeface="+mn-lt"/>
                <a:cs typeface="Helvetica"/>
              </a:rPr>
              <a:t>Rule Modification Challenge</a:t>
            </a:r>
            <a:endParaRPr lang="en-US" sz="2000">
              <a:latin typeface="Calibri" panose="020F0502020204030204"/>
              <a:ea typeface="+mn-lt"/>
              <a:cs typeface="Calibri" panose="020F0502020204030204"/>
            </a:endParaRPr>
          </a:p>
        </p:txBody>
      </p:sp>
    </p:spTree>
    <p:extLst>
      <p:ext uri="{BB962C8B-B14F-4D97-AF65-F5344CB8AC3E}">
        <p14:creationId xmlns:p14="http://schemas.microsoft.com/office/powerpoint/2010/main" val="35467365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218041-B321-414F-99E3-49558B68445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D2C9D8A-592D-6C6D-FE0A-A9B7717C7371}"/>
              </a:ext>
            </a:extLst>
          </p:cNvPr>
          <p:cNvSpPr>
            <a:spLocks noGrp="1"/>
          </p:cNvSpPr>
          <p:nvPr>
            <p:ph type="title"/>
          </p:nvPr>
        </p:nvSpPr>
        <p:spPr>
          <a:xfrm>
            <a:off x="6823878" y="24981"/>
            <a:ext cx="4491821" cy="1616203"/>
          </a:xfrm>
        </p:spPr>
        <p:txBody>
          <a:bodyPr anchor="b">
            <a:normAutofit/>
          </a:bodyPr>
          <a:lstStyle/>
          <a:p>
            <a:r>
              <a:rPr lang="en-US" sz="3200">
                <a:cs typeface="Calibri Light"/>
              </a:rPr>
              <a:t>Case Study – Lesson 04: Key Takeaways</a:t>
            </a:r>
            <a:endParaRPr lang="en-US" sz="3200">
              <a:ea typeface="Calibri Light"/>
              <a:cs typeface="Calibri Light"/>
            </a:endParaRPr>
          </a:p>
        </p:txBody>
      </p:sp>
      <p:pic>
        <p:nvPicPr>
          <p:cNvPr id="6" name="Picture 5" descr="White puzzle with one red piece">
            <a:extLst>
              <a:ext uri="{FF2B5EF4-FFF2-40B4-BE49-F238E27FC236}">
                <a16:creationId xmlns:a16="http://schemas.microsoft.com/office/drawing/2014/main" id="{6BDCFB89-1DA8-5913-8CEA-801B628EFB03}"/>
              </a:ext>
            </a:extLst>
          </p:cNvPr>
          <p:cNvPicPr>
            <a:picLocks noChangeAspect="1"/>
          </p:cNvPicPr>
          <p:nvPr/>
        </p:nvPicPr>
        <p:blipFill rotWithShape="1">
          <a:blip r:embed="rId2"/>
          <a:srcRect l="25823" r="24176" b="-2"/>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B61362F-0D32-E590-F02E-99C6A4E06D45}"/>
              </a:ext>
            </a:extLst>
          </p:cNvPr>
          <p:cNvSpPr>
            <a:spLocks noGrp="1"/>
          </p:cNvSpPr>
          <p:nvPr>
            <p:ph idx="1"/>
          </p:nvPr>
        </p:nvSpPr>
        <p:spPr>
          <a:xfrm>
            <a:off x="6823878" y="1817066"/>
            <a:ext cx="4491820" cy="4887165"/>
          </a:xfrm>
        </p:spPr>
        <p:txBody>
          <a:bodyPr vert="horz" lIns="91440" tIns="45720" rIns="91440" bIns="45720" rtlCol="0" anchor="t">
            <a:noAutofit/>
          </a:bodyPr>
          <a:lstStyle/>
          <a:p>
            <a:pPr marL="342900" indent="-342900">
              <a:buAutoNum type="arabicPeriod"/>
            </a:pPr>
            <a:r>
              <a:rPr lang="en-US" sz="1600" dirty="0">
                <a:ea typeface="+mn-lt"/>
                <a:cs typeface="+mn-lt"/>
              </a:rPr>
              <a:t>The</a:t>
            </a:r>
            <a:r>
              <a:rPr lang="en-US" sz="1600" dirty="0">
                <a:cs typeface="Calibri"/>
              </a:rPr>
              <a:t> insertion of 'derived facts' into a running session can insert additional data into the working memory,</a:t>
            </a:r>
            <a:r>
              <a:rPr lang="en-US" sz="1600" dirty="0">
                <a:ea typeface="+mn-lt"/>
                <a:cs typeface="+mn-lt"/>
              </a:rPr>
              <a:t> enabling the rule engine to adapt its processing, potentially influencing the agenda and the firing of rules.</a:t>
            </a:r>
          </a:p>
          <a:p>
            <a:pPr marL="342900" indent="-342900">
              <a:buAutoNum type="arabicPeriod"/>
            </a:pPr>
            <a:r>
              <a:rPr lang="en-US" sz="1600" dirty="0">
                <a:cs typeface="Calibri" panose="020F0502020204030204"/>
              </a:rPr>
              <a:t>The `insert` keyword dynamically inserts new derived facts into a running session.</a:t>
            </a:r>
          </a:p>
          <a:p>
            <a:pPr marL="342900" indent="-342900">
              <a:buAutoNum type="arabicPeriod"/>
            </a:pPr>
            <a:r>
              <a:rPr lang="en-US" sz="1600" dirty="0">
                <a:cs typeface="Calibri" panose="020F0502020204030204"/>
              </a:rPr>
              <a:t>Salience is used to explicitly control the order of rule firing based on numerical values</a:t>
            </a:r>
          </a:p>
          <a:p>
            <a:pPr marL="342900" indent="-342900">
              <a:buAutoNum type="arabicPeriod"/>
            </a:pPr>
            <a:r>
              <a:rPr lang="en-US" sz="1600" dirty="0">
                <a:cs typeface="Calibri" panose="020F0502020204030204"/>
              </a:rPr>
              <a:t>Agenda-groups create rule groups that can be fired in order using a 'stack'</a:t>
            </a:r>
          </a:p>
          <a:p>
            <a:pPr marL="342900" indent="-342900">
              <a:buAutoNum type="arabicPeriod"/>
            </a:pPr>
            <a:r>
              <a:rPr lang="en-US" sz="1600" dirty="0">
                <a:cs typeface="Calibri" panose="020F0502020204030204"/>
              </a:rPr>
              <a:t>Salience can be combined with agenda groups to control rule firing order within groups</a:t>
            </a:r>
          </a:p>
          <a:p>
            <a:pPr marL="342900" indent="-342900">
              <a:buAutoNum type="arabicPeriod"/>
            </a:pPr>
            <a:r>
              <a:rPr lang="en-US" sz="1600" dirty="0">
                <a:cs typeface="Calibri" panose="020F0502020204030204"/>
              </a:rPr>
              <a:t>Activation-groups will select only a single rule – the one with the highest salience – to fire within a group.</a:t>
            </a:r>
          </a:p>
        </p:txBody>
      </p:sp>
    </p:spTree>
    <p:extLst>
      <p:ext uri="{BB962C8B-B14F-4D97-AF65-F5344CB8AC3E}">
        <p14:creationId xmlns:p14="http://schemas.microsoft.com/office/powerpoint/2010/main" val="5866285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F54E8A-9F70-88C3-936D-7052C2D6602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07EC0B-6F18-4CC6-A161-42CC6FAB2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9AA8A8-B66D-82C8-3AA1-A795C8C3C101}"/>
              </a:ext>
            </a:extLst>
          </p:cNvPr>
          <p:cNvSpPr>
            <a:spLocks noGrp="1"/>
          </p:cNvSpPr>
          <p:nvPr>
            <p:ph type="title"/>
          </p:nvPr>
        </p:nvSpPr>
        <p:spPr>
          <a:xfrm>
            <a:off x="6751320" y="4586599"/>
            <a:ext cx="4869179" cy="1325563"/>
          </a:xfrm>
        </p:spPr>
        <p:txBody>
          <a:bodyPr anchor="t">
            <a:normAutofit/>
          </a:bodyPr>
          <a:lstStyle/>
          <a:p>
            <a:r>
              <a:rPr lang="en-US" sz="2800">
                <a:solidFill>
                  <a:schemeClr val="tx2"/>
                </a:solidFill>
                <a:cs typeface="Calibri Light"/>
              </a:rPr>
              <a:t>Case Study – Lesson 05: Truth Maintenance and Logical Facts</a:t>
            </a:r>
          </a:p>
        </p:txBody>
      </p:sp>
      <p:pic>
        <p:nvPicPr>
          <p:cNvPr id="5" name="Picture 4" descr="Magnifying glass on clear background">
            <a:extLst>
              <a:ext uri="{FF2B5EF4-FFF2-40B4-BE49-F238E27FC236}">
                <a16:creationId xmlns:a16="http://schemas.microsoft.com/office/drawing/2014/main" id="{A158DCFC-813B-75D8-E882-9A7E40374F26}"/>
              </a:ext>
            </a:extLst>
          </p:cNvPr>
          <p:cNvPicPr>
            <a:picLocks noChangeAspect="1"/>
          </p:cNvPicPr>
          <p:nvPr/>
        </p:nvPicPr>
        <p:blipFill rotWithShape="1">
          <a:blip r:embed="rId2"/>
          <a:srcRect l="32225" r="6209" b="-6"/>
          <a:stretch/>
        </p:blipFill>
        <p:spPr>
          <a:xfrm>
            <a:off x="-1" y="10"/>
            <a:ext cx="6324601" cy="6857264"/>
          </a:xfrm>
          <a:prstGeom prst="rect">
            <a:avLst/>
          </a:prstGeom>
        </p:spPr>
      </p:pic>
      <p:grpSp>
        <p:nvGrpSpPr>
          <p:cNvPr id="11" name="Group 10">
            <a:extLst>
              <a:ext uri="{FF2B5EF4-FFF2-40B4-BE49-F238E27FC236}">
                <a16:creationId xmlns:a16="http://schemas.microsoft.com/office/drawing/2014/main" id="{2F263D67-9B31-4F2B-B228-27FD3112D7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12" name="Freeform: Shape 11">
              <a:extLst>
                <a:ext uri="{FF2B5EF4-FFF2-40B4-BE49-F238E27FC236}">
                  <a16:creationId xmlns:a16="http://schemas.microsoft.com/office/drawing/2014/main" id="{00DF1CD8-441E-4077-9B3C-7E96D92E0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 name="Freeform: Shape 12">
              <a:extLst>
                <a:ext uri="{FF2B5EF4-FFF2-40B4-BE49-F238E27FC236}">
                  <a16:creationId xmlns:a16="http://schemas.microsoft.com/office/drawing/2014/main" id="{DE9C0434-209D-4C7E-BE2D-26B74B698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4" name="Freeform: Shape 13">
              <a:extLst>
                <a:ext uri="{FF2B5EF4-FFF2-40B4-BE49-F238E27FC236}">
                  <a16:creationId xmlns:a16="http://schemas.microsoft.com/office/drawing/2014/main" id="{BA29CD07-3C0C-426E-8C5F-2382575AC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5" name="Freeform: Shape 14">
              <a:extLst>
                <a:ext uri="{FF2B5EF4-FFF2-40B4-BE49-F238E27FC236}">
                  <a16:creationId xmlns:a16="http://schemas.microsoft.com/office/drawing/2014/main" id="{BB937BE4-F949-4583-8DF7-F3EE5BA02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6" name="Freeform: Shape 15">
              <a:extLst>
                <a:ext uri="{FF2B5EF4-FFF2-40B4-BE49-F238E27FC236}">
                  <a16:creationId xmlns:a16="http://schemas.microsoft.com/office/drawing/2014/main" id="{B6EBAF51-610B-41B6-9517-1518958C7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sp>
        <p:nvSpPr>
          <p:cNvPr id="3" name="Content Placeholder 2">
            <a:extLst>
              <a:ext uri="{FF2B5EF4-FFF2-40B4-BE49-F238E27FC236}">
                <a16:creationId xmlns:a16="http://schemas.microsoft.com/office/drawing/2014/main" id="{B3DD633F-6965-99BB-C091-E986EBEB477D}"/>
              </a:ext>
            </a:extLst>
          </p:cNvPr>
          <p:cNvSpPr>
            <a:spLocks noGrp="1"/>
          </p:cNvSpPr>
          <p:nvPr>
            <p:ph idx="1"/>
          </p:nvPr>
        </p:nvSpPr>
        <p:spPr>
          <a:xfrm>
            <a:off x="6751321" y="1382165"/>
            <a:ext cx="4869179" cy="3047946"/>
          </a:xfrm>
        </p:spPr>
        <p:txBody>
          <a:bodyPr vert="horz" lIns="91440" tIns="45720" rIns="91440" bIns="45720" rtlCol="0" anchor="b">
            <a:normAutofit/>
          </a:bodyPr>
          <a:lstStyle/>
          <a:p>
            <a:pPr marL="0" indent="0">
              <a:buNone/>
            </a:pPr>
            <a:r>
              <a:rPr lang="en-US" sz="1700">
                <a:solidFill>
                  <a:schemeClr val="tx2"/>
                </a:solidFill>
                <a:ea typeface="+mn-lt"/>
                <a:cs typeface="+mn-lt"/>
              </a:rPr>
              <a:t>Truth maintenance in Drools, also known as logical assertion or logical insertion, is a feature that helps manage the logical implications of facts within a Drools rule engine session.</a:t>
            </a:r>
          </a:p>
          <a:p>
            <a:pPr marL="0" indent="0">
              <a:buNone/>
            </a:pPr>
            <a:endParaRPr lang="en-US" sz="1700">
              <a:solidFill>
                <a:schemeClr val="tx2"/>
              </a:solidFill>
              <a:cs typeface="Calibri"/>
            </a:endParaRPr>
          </a:p>
          <a:p>
            <a:pPr marL="0" indent="0">
              <a:buNone/>
            </a:pPr>
            <a:r>
              <a:rPr lang="en-US" sz="1700">
                <a:solidFill>
                  <a:schemeClr val="tx2"/>
                </a:solidFill>
                <a:ea typeface="+mn-lt"/>
                <a:cs typeface="+mn-lt"/>
              </a:rPr>
              <a:t>you gather clues to solve a mystery. As you find new clues, your theories about the mystery might change. If a clue that led to a theory is proven wrong, you'd naturally discard the theory. Truth maintenance in Drools works similarly with facts and rules in a knowledge session.</a:t>
            </a:r>
            <a:endParaRPr lang="en-US" sz="1700">
              <a:solidFill>
                <a:schemeClr val="tx2"/>
              </a:solidFill>
            </a:endParaRPr>
          </a:p>
        </p:txBody>
      </p:sp>
    </p:spTree>
    <p:extLst>
      <p:ext uri="{BB962C8B-B14F-4D97-AF65-F5344CB8AC3E}">
        <p14:creationId xmlns:p14="http://schemas.microsoft.com/office/powerpoint/2010/main" val="1688751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F7CD53-081E-7FF3-8BE7-2D096AD83FB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1DE9BE-9C20-217D-0C2D-9D870F1DC0C4}"/>
              </a:ext>
            </a:extLst>
          </p:cNvPr>
          <p:cNvSpPr>
            <a:spLocks noGrp="1"/>
          </p:cNvSpPr>
          <p:nvPr>
            <p:ph type="title"/>
          </p:nvPr>
        </p:nvSpPr>
        <p:spPr>
          <a:xfrm>
            <a:off x="6513788" y="365125"/>
            <a:ext cx="4840010" cy="1807305"/>
          </a:xfrm>
        </p:spPr>
        <p:txBody>
          <a:bodyPr>
            <a:normAutofit/>
          </a:bodyPr>
          <a:lstStyle/>
          <a:p>
            <a:r>
              <a:rPr lang="en-US" dirty="0">
                <a:cs typeface="Calibri Light"/>
              </a:rPr>
              <a:t>History &amp; Evolution of R.E.'s</a:t>
            </a:r>
            <a:endParaRPr lang="en-US" dirty="0"/>
          </a:p>
        </p:txBody>
      </p:sp>
      <p:pic>
        <p:nvPicPr>
          <p:cNvPr id="5" name="Picture 4" descr="Digital financial graph">
            <a:extLst>
              <a:ext uri="{FF2B5EF4-FFF2-40B4-BE49-F238E27FC236}">
                <a16:creationId xmlns:a16="http://schemas.microsoft.com/office/drawing/2014/main" id="{ED7AE257-E2FE-D436-B9C5-86E4E38CD04B}"/>
              </a:ext>
            </a:extLst>
          </p:cNvPr>
          <p:cNvPicPr>
            <a:picLocks noChangeAspect="1"/>
          </p:cNvPicPr>
          <p:nvPr/>
        </p:nvPicPr>
        <p:blipFill rotWithShape="1">
          <a:blip r:embed="rId2"/>
          <a:srcRect l="34170" r="15661"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53E9A84-BEE7-3C93-07C6-2339656EF5AC}"/>
              </a:ext>
            </a:extLst>
          </p:cNvPr>
          <p:cNvSpPr>
            <a:spLocks noGrp="1"/>
          </p:cNvSpPr>
          <p:nvPr>
            <p:ph idx="1"/>
          </p:nvPr>
        </p:nvSpPr>
        <p:spPr>
          <a:xfrm>
            <a:off x="6513788" y="2333297"/>
            <a:ext cx="4840010" cy="3843666"/>
          </a:xfrm>
        </p:spPr>
        <p:txBody>
          <a:bodyPr vert="horz" lIns="91440" tIns="45720" rIns="91440" bIns="45720" rtlCol="0">
            <a:normAutofit/>
          </a:bodyPr>
          <a:lstStyle/>
          <a:p>
            <a:pPr marL="0" indent="0">
              <a:buNone/>
            </a:pPr>
            <a:r>
              <a:rPr lang="en-US" sz="2000" b="1" dirty="0">
                <a:ea typeface="+mn-lt"/>
                <a:cs typeface="+mn-lt"/>
              </a:rPr>
              <a:t>Current Trends and Future</a:t>
            </a:r>
            <a:r>
              <a:rPr lang="en-US" sz="2000" dirty="0">
                <a:ea typeface="+mn-lt"/>
                <a:cs typeface="+mn-lt"/>
              </a:rPr>
              <a:t>: Today, rule engines are often part of larger business automation platforms, incorporating big data, machine learning, and cloud computing. This allows them to process vast amounts of data, learn from historical decisions, and adapt rules dynamically, making them even more powerful and insightful.</a:t>
            </a:r>
          </a:p>
        </p:txBody>
      </p:sp>
    </p:spTree>
    <p:extLst>
      <p:ext uri="{BB962C8B-B14F-4D97-AF65-F5344CB8AC3E}">
        <p14:creationId xmlns:p14="http://schemas.microsoft.com/office/powerpoint/2010/main" val="19954637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BAE4DA-6C47-AA12-BB89-CBDD89541A5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A45CD7D-0EAA-4286-89CB-17B096B47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3A518D-B1B6-94B3-6460-6494EE61590E}"/>
              </a:ext>
            </a:extLst>
          </p:cNvPr>
          <p:cNvSpPr>
            <a:spLocks noGrp="1"/>
          </p:cNvSpPr>
          <p:nvPr>
            <p:ph type="title"/>
          </p:nvPr>
        </p:nvSpPr>
        <p:spPr>
          <a:xfrm>
            <a:off x="788106" y="3170273"/>
            <a:ext cx="4869179" cy="1325563"/>
          </a:xfrm>
        </p:spPr>
        <p:txBody>
          <a:bodyPr anchor="t">
            <a:normAutofit/>
          </a:bodyPr>
          <a:lstStyle/>
          <a:p>
            <a:r>
              <a:rPr lang="en-US" sz="3600">
                <a:solidFill>
                  <a:schemeClr val="tx2"/>
                </a:solidFill>
                <a:cs typeface="Calibri Light"/>
              </a:rPr>
              <a:t>Logical Fact Insertion</a:t>
            </a:r>
          </a:p>
        </p:txBody>
      </p:sp>
      <p:sp>
        <p:nvSpPr>
          <p:cNvPr id="3" name="Content Placeholder 2">
            <a:extLst>
              <a:ext uri="{FF2B5EF4-FFF2-40B4-BE49-F238E27FC236}">
                <a16:creationId xmlns:a16="http://schemas.microsoft.com/office/drawing/2014/main" id="{2D09DB44-7E2F-98B8-BE48-460BD04BD634}"/>
              </a:ext>
            </a:extLst>
          </p:cNvPr>
          <p:cNvSpPr>
            <a:spLocks noGrp="1"/>
          </p:cNvSpPr>
          <p:nvPr>
            <p:ph idx="1"/>
          </p:nvPr>
        </p:nvSpPr>
        <p:spPr>
          <a:xfrm>
            <a:off x="796389" y="2815056"/>
            <a:ext cx="4869179" cy="3047946"/>
          </a:xfrm>
        </p:spPr>
        <p:txBody>
          <a:bodyPr vert="horz" lIns="91440" tIns="45720" rIns="91440" bIns="45720" rtlCol="0" anchor="b">
            <a:normAutofit/>
          </a:bodyPr>
          <a:lstStyle/>
          <a:p>
            <a:pPr marL="0" indent="0">
              <a:buNone/>
            </a:pPr>
            <a:r>
              <a:rPr lang="en-US" sz="1800">
                <a:solidFill>
                  <a:schemeClr val="tx2"/>
                </a:solidFill>
                <a:cs typeface="Calibri"/>
              </a:rPr>
              <a:t>We use the 'insertLogical' keyword to perform truth maintenance. </a:t>
            </a:r>
            <a:r>
              <a:rPr lang="en-US" sz="1800">
                <a:solidFill>
                  <a:schemeClr val="tx2"/>
                </a:solidFill>
                <a:ea typeface="+mn-lt"/>
                <a:cs typeface="+mn-lt"/>
              </a:rPr>
              <a:t>When you assert a fact logically using Drools, you're saying, "This fact is true because the conditions for these other facts are true." When a fact is logically inserted, it's tied to the condition that created it. If that condition is no longer valid, the fact is automatically retracted (deleted) from the session.</a:t>
            </a:r>
          </a:p>
        </p:txBody>
      </p:sp>
      <p:pic>
        <p:nvPicPr>
          <p:cNvPr id="18" name="Picture 17" descr="Exclamation mark on a yellow background">
            <a:extLst>
              <a:ext uri="{FF2B5EF4-FFF2-40B4-BE49-F238E27FC236}">
                <a16:creationId xmlns:a16="http://schemas.microsoft.com/office/drawing/2014/main" id="{99F703CF-EE7C-FB02-E466-CD0CFDD60B7E}"/>
              </a:ext>
            </a:extLst>
          </p:cNvPr>
          <p:cNvPicPr>
            <a:picLocks noChangeAspect="1"/>
          </p:cNvPicPr>
          <p:nvPr/>
        </p:nvPicPr>
        <p:blipFill rotWithShape="1">
          <a:blip r:embed="rId2"/>
          <a:srcRect l="21954" r="8886" b="4"/>
          <a:stretch/>
        </p:blipFill>
        <p:spPr>
          <a:xfrm>
            <a:off x="5867401" y="10"/>
            <a:ext cx="6324144" cy="6857990"/>
          </a:xfrm>
          <a:prstGeom prst="rect">
            <a:avLst/>
          </a:prstGeom>
        </p:spPr>
      </p:pic>
      <p:grpSp>
        <p:nvGrpSpPr>
          <p:cNvPr id="19" name="Group 18">
            <a:extLst>
              <a:ext uri="{FF2B5EF4-FFF2-40B4-BE49-F238E27FC236}">
                <a16:creationId xmlns:a16="http://schemas.microsoft.com/office/drawing/2014/main" id="{48286062-8D5C-4E35-B944-FB01FCCC50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70456" y="0"/>
            <a:ext cx="6421545" cy="6858000"/>
            <a:chOff x="5770456" y="0"/>
            <a:chExt cx="6421545" cy="6858000"/>
          </a:xfrm>
        </p:grpSpPr>
        <p:sp>
          <p:nvSpPr>
            <p:cNvPr id="12" name="Freeform: Shape 11">
              <a:extLst>
                <a:ext uri="{FF2B5EF4-FFF2-40B4-BE49-F238E27FC236}">
                  <a16:creationId xmlns:a16="http://schemas.microsoft.com/office/drawing/2014/main" id="{082852A4-72C6-4F67-8305-BBAB26BAA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6158" y="25327"/>
              <a:ext cx="6015842" cy="6832673"/>
            </a:xfrm>
            <a:custGeom>
              <a:avLst/>
              <a:gdLst>
                <a:gd name="connsiteX0" fmla="*/ 6015842 w 6015842"/>
                <a:gd name="connsiteY0" fmla="*/ 6607627 h 6832673"/>
                <a:gd name="connsiteX1" fmla="*/ 6015842 w 6015842"/>
                <a:gd name="connsiteY1" fmla="*/ 6832673 h 6832673"/>
                <a:gd name="connsiteX2" fmla="*/ 5735634 w 6015842"/>
                <a:gd name="connsiteY2" fmla="*/ 6832673 h 6832673"/>
                <a:gd name="connsiteX3" fmla="*/ 5818530 w 6015842"/>
                <a:gd name="connsiteY3" fmla="*/ 6767255 h 6832673"/>
                <a:gd name="connsiteX4" fmla="*/ 4633062 w 6015842"/>
                <a:gd name="connsiteY4" fmla="*/ 499 h 6832673"/>
                <a:gd name="connsiteX5" fmla="*/ 4830740 w 6015842"/>
                <a:gd name="connsiteY5" fmla="*/ 7861 h 6832673"/>
                <a:gd name="connsiteX6" fmla="*/ 5614049 w 6015842"/>
                <a:gd name="connsiteY6" fmla="*/ 130835 h 6832673"/>
                <a:gd name="connsiteX7" fmla="*/ 5900717 w 6015842"/>
                <a:gd name="connsiteY7" fmla="*/ 218147 h 6832673"/>
                <a:gd name="connsiteX8" fmla="*/ 6015842 w 6015842"/>
                <a:gd name="connsiteY8" fmla="*/ 264101 h 6832673"/>
                <a:gd name="connsiteX9" fmla="*/ 6015842 w 6015842"/>
                <a:gd name="connsiteY9" fmla="*/ 662291 h 6832673"/>
                <a:gd name="connsiteX10" fmla="*/ 5865183 w 6015842"/>
                <a:gd name="connsiteY10" fmla="*/ 601873 h 6832673"/>
                <a:gd name="connsiteX11" fmla="*/ 5522516 w 6015842"/>
                <a:gd name="connsiteY11" fmla="*/ 496937 h 6832673"/>
                <a:gd name="connsiteX12" fmla="*/ 4809762 w 6015842"/>
                <a:gd name="connsiteY12" fmla="*/ 394287 h 6832673"/>
                <a:gd name="connsiteX13" fmla="*/ 4087181 w 6015842"/>
                <a:gd name="connsiteY13" fmla="*/ 420838 h 6832673"/>
                <a:gd name="connsiteX14" fmla="*/ 3378242 w 6015842"/>
                <a:gd name="connsiteY14" fmla="*/ 571551 h 6832673"/>
                <a:gd name="connsiteX15" fmla="*/ 1488325 w 6015842"/>
                <a:gd name="connsiteY15" fmla="*/ 1639596 h 6832673"/>
                <a:gd name="connsiteX16" fmla="*/ 993256 w 6015842"/>
                <a:gd name="connsiteY16" fmla="*/ 2176884 h 6832673"/>
                <a:gd name="connsiteX17" fmla="*/ 601602 w 6015842"/>
                <a:gd name="connsiteY17" fmla="*/ 2794422 h 6832673"/>
                <a:gd name="connsiteX18" fmla="*/ 335805 w 6015842"/>
                <a:gd name="connsiteY18" fmla="*/ 3476785 h 6832673"/>
                <a:gd name="connsiteX19" fmla="*/ 238991 w 6015842"/>
                <a:gd name="connsiteY19" fmla="*/ 4205577 h 6832673"/>
                <a:gd name="connsiteX20" fmla="*/ 279770 w 6015842"/>
                <a:gd name="connsiteY20" fmla="*/ 4561593 h 6832673"/>
                <a:gd name="connsiteX21" fmla="*/ 400346 w 6015842"/>
                <a:gd name="connsiteY21" fmla="*/ 4894912 h 6832673"/>
                <a:gd name="connsiteX22" fmla="*/ 484398 w 6015842"/>
                <a:gd name="connsiteY22" fmla="*/ 5051706 h 6832673"/>
                <a:gd name="connsiteX23" fmla="*/ 580920 w 6015842"/>
                <a:gd name="connsiteY23" fmla="*/ 5203606 h 6832673"/>
                <a:gd name="connsiteX24" fmla="*/ 803883 w 6015842"/>
                <a:gd name="connsiteY24" fmla="*/ 5497171 h 6832673"/>
                <a:gd name="connsiteX25" fmla="*/ 1045184 w 6015842"/>
                <a:gd name="connsiteY25" fmla="*/ 5792959 h 6832673"/>
                <a:gd name="connsiteX26" fmla="*/ 1165173 w 6015842"/>
                <a:gd name="connsiteY26" fmla="*/ 5947381 h 6832673"/>
                <a:gd name="connsiteX27" fmla="*/ 1222822 w 6015842"/>
                <a:gd name="connsiteY27" fmla="*/ 6023035 h 6832673"/>
                <a:gd name="connsiteX28" fmla="*/ 1279296 w 6015842"/>
                <a:gd name="connsiteY28" fmla="*/ 6095720 h 6832673"/>
                <a:gd name="connsiteX29" fmla="*/ 1764538 w 6015842"/>
                <a:gd name="connsiteY29" fmla="*/ 6631821 h 6832673"/>
                <a:gd name="connsiteX30" fmla="*/ 1979400 w 6015842"/>
                <a:gd name="connsiteY30" fmla="*/ 6832673 h 6832673"/>
                <a:gd name="connsiteX31" fmla="*/ 1213789 w 6015842"/>
                <a:gd name="connsiteY31" fmla="*/ 6832673 h 6832673"/>
                <a:gd name="connsiteX32" fmla="*/ 1117208 w 6015842"/>
                <a:gd name="connsiteY32" fmla="*/ 6706732 h 6832673"/>
                <a:gd name="connsiteX33" fmla="*/ 894535 w 6015842"/>
                <a:gd name="connsiteY33" fmla="*/ 6375343 h 6832673"/>
                <a:gd name="connsiteX34" fmla="*/ 842461 w 6015842"/>
                <a:gd name="connsiteY34" fmla="*/ 6291085 h 6832673"/>
                <a:gd name="connsiteX35" fmla="*/ 792736 w 6015842"/>
                <a:gd name="connsiteY35" fmla="*/ 6209052 h 6832673"/>
                <a:gd name="connsiteX36" fmla="*/ 694454 w 6015842"/>
                <a:gd name="connsiteY36" fmla="*/ 6050330 h 6832673"/>
                <a:gd name="connsiteX37" fmla="*/ 490706 w 6015842"/>
                <a:gd name="connsiteY37" fmla="*/ 5724130 h 6832673"/>
                <a:gd name="connsiteX38" fmla="*/ 292239 w 6015842"/>
                <a:gd name="connsiteY38" fmla="*/ 5381020 h 6832673"/>
                <a:gd name="connsiteX39" fmla="*/ 202759 w 6015842"/>
                <a:gd name="connsiteY39" fmla="*/ 5199305 h 6832673"/>
                <a:gd name="connsiteX40" fmla="*/ 126628 w 6015842"/>
                <a:gd name="connsiteY40" fmla="*/ 5010171 h 6832673"/>
                <a:gd name="connsiteX41" fmla="*/ 67953 w 6015842"/>
                <a:gd name="connsiteY41" fmla="*/ 4812881 h 6832673"/>
                <a:gd name="connsiteX42" fmla="*/ 46243 w 6015842"/>
                <a:gd name="connsiteY42" fmla="*/ 4712306 h 6832673"/>
                <a:gd name="connsiteX43" fmla="*/ 36709 w 6015842"/>
                <a:gd name="connsiteY43" fmla="*/ 4661870 h 6832673"/>
                <a:gd name="connsiteX44" fmla="*/ 28789 w 6015842"/>
                <a:gd name="connsiteY44" fmla="*/ 4611286 h 6832673"/>
                <a:gd name="connsiteX45" fmla="*/ 38 w 6015842"/>
                <a:gd name="connsiteY45" fmla="*/ 4205577 h 6832673"/>
                <a:gd name="connsiteX46" fmla="*/ 81448 w 6015842"/>
                <a:gd name="connsiteY46" fmla="*/ 3416115 h 6832673"/>
                <a:gd name="connsiteX47" fmla="*/ 326122 w 6015842"/>
                <a:gd name="connsiteY47" fmla="*/ 2659581 h 6832673"/>
                <a:gd name="connsiteX48" fmla="*/ 1243505 w 6015842"/>
                <a:gd name="connsiteY48" fmla="*/ 1374811 h 6832673"/>
                <a:gd name="connsiteX49" fmla="*/ 1851817 w 6015842"/>
                <a:gd name="connsiteY49" fmla="*/ 871494 h 6832673"/>
                <a:gd name="connsiteX50" fmla="*/ 4040976 w 6015842"/>
                <a:gd name="connsiteY50" fmla="*/ 31151 h 6832673"/>
                <a:gd name="connsiteX51" fmla="*/ 4633062 w 6015842"/>
                <a:gd name="connsiteY51" fmla="*/ 499 h 68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15842" h="6832673">
                  <a:moveTo>
                    <a:pt x="6015842" y="6607627"/>
                  </a:moveTo>
                  <a:lnTo>
                    <a:pt x="6015842" y="6832673"/>
                  </a:lnTo>
                  <a:lnTo>
                    <a:pt x="5735634" y="6832673"/>
                  </a:lnTo>
                  <a:lnTo>
                    <a:pt x="5818530" y="6767255"/>
                  </a:lnTo>
                  <a:close/>
                  <a:moveTo>
                    <a:pt x="4633062" y="499"/>
                  </a:moveTo>
                  <a:cubicBezTo>
                    <a:pt x="4698976" y="1486"/>
                    <a:pt x="4764884" y="3940"/>
                    <a:pt x="4830740" y="7861"/>
                  </a:cubicBezTo>
                  <a:cubicBezTo>
                    <a:pt x="5095128" y="23382"/>
                    <a:pt x="5357448" y="64564"/>
                    <a:pt x="5614049" y="130835"/>
                  </a:cubicBezTo>
                  <a:cubicBezTo>
                    <a:pt x="5710834" y="155913"/>
                    <a:pt x="5806471" y="185048"/>
                    <a:pt x="5900717" y="218147"/>
                  </a:cubicBezTo>
                  <a:lnTo>
                    <a:pt x="6015842" y="264101"/>
                  </a:lnTo>
                  <a:lnTo>
                    <a:pt x="6015842" y="662291"/>
                  </a:lnTo>
                  <a:lnTo>
                    <a:pt x="5865183" y="601873"/>
                  </a:lnTo>
                  <a:cubicBezTo>
                    <a:pt x="5753061" y="560521"/>
                    <a:pt x="5638663" y="525479"/>
                    <a:pt x="5522516" y="496937"/>
                  </a:cubicBezTo>
                  <a:cubicBezTo>
                    <a:pt x="5288740" y="439663"/>
                    <a:pt x="5050052" y="405286"/>
                    <a:pt x="4809762" y="394287"/>
                  </a:cubicBezTo>
                  <a:cubicBezTo>
                    <a:pt x="4568594" y="381810"/>
                    <a:pt x="4326810" y="390696"/>
                    <a:pt x="4087181" y="420838"/>
                  </a:cubicBezTo>
                  <a:cubicBezTo>
                    <a:pt x="3847216" y="451509"/>
                    <a:pt x="3610112" y="501913"/>
                    <a:pt x="3378242" y="571551"/>
                  </a:cubicBezTo>
                  <a:cubicBezTo>
                    <a:pt x="2679220" y="784970"/>
                    <a:pt x="2034383" y="1149380"/>
                    <a:pt x="1488325" y="1639596"/>
                  </a:cubicBezTo>
                  <a:cubicBezTo>
                    <a:pt x="1308517" y="1804150"/>
                    <a:pt x="1142887" y="1983894"/>
                    <a:pt x="993256" y="2176884"/>
                  </a:cubicBezTo>
                  <a:cubicBezTo>
                    <a:pt x="843445" y="2369563"/>
                    <a:pt x="712290" y="2576362"/>
                    <a:pt x="601602" y="2794422"/>
                  </a:cubicBezTo>
                  <a:cubicBezTo>
                    <a:pt x="489834" y="3011933"/>
                    <a:pt x="400757" y="3240628"/>
                    <a:pt x="335805" y="3476785"/>
                  </a:cubicBezTo>
                  <a:cubicBezTo>
                    <a:pt x="271624" y="3714276"/>
                    <a:pt x="239065" y="3959377"/>
                    <a:pt x="238991" y="4205577"/>
                  </a:cubicBezTo>
                  <a:cubicBezTo>
                    <a:pt x="239262" y="4325420"/>
                    <a:pt x="252943" y="4444849"/>
                    <a:pt x="279770" y="4561593"/>
                  </a:cubicBezTo>
                  <a:cubicBezTo>
                    <a:pt x="307988" y="4676763"/>
                    <a:pt x="348413" y="4788524"/>
                    <a:pt x="400346" y="4894912"/>
                  </a:cubicBezTo>
                  <a:cubicBezTo>
                    <a:pt x="426018" y="4948165"/>
                    <a:pt x="454327" y="5000381"/>
                    <a:pt x="484398" y="5051706"/>
                  </a:cubicBezTo>
                  <a:cubicBezTo>
                    <a:pt x="514468" y="5103033"/>
                    <a:pt x="547181" y="5153617"/>
                    <a:pt x="580920" y="5203606"/>
                  </a:cubicBezTo>
                  <a:cubicBezTo>
                    <a:pt x="649275" y="5303291"/>
                    <a:pt x="725259" y="5400008"/>
                    <a:pt x="803883" y="5497171"/>
                  </a:cubicBezTo>
                  <a:cubicBezTo>
                    <a:pt x="882508" y="5594333"/>
                    <a:pt x="965240" y="5691644"/>
                    <a:pt x="1045184" y="5792959"/>
                  </a:cubicBezTo>
                  <a:cubicBezTo>
                    <a:pt x="1085571" y="5843395"/>
                    <a:pt x="1125568" y="5894870"/>
                    <a:pt x="1165173" y="5947381"/>
                  </a:cubicBezTo>
                  <a:lnTo>
                    <a:pt x="1222822" y="6023035"/>
                  </a:lnTo>
                  <a:cubicBezTo>
                    <a:pt x="1241744" y="6047215"/>
                    <a:pt x="1259787" y="6072135"/>
                    <a:pt x="1279296" y="6095720"/>
                  </a:cubicBezTo>
                  <a:cubicBezTo>
                    <a:pt x="1430649" y="6283772"/>
                    <a:pt x="1592663" y="6462773"/>
                    <a:pt x="1764538" y="6631821"/>
                  </a:cubicBezTo>
                  <a:lnTo>
                    <a:pt x="1979400" y="6832673"/>
                  </a:lnTo>
                  <a:lnTo>
                    <a:pt x="1213789" y="6832673"/>
                  </a:lnTo>
                  <a:lnTo>
                    <a:pt x="1117208" y="6706732"/>
                  </a:lnTo>
                  <a:cubicBezTo>
                    <a:pt x="1038730" y="6598297"/>
                    <a:pt x="964066" y="6487930"/>
                    <a:pt x="894535" y="6375343"/>
                  </a:cubicBezTo>
                  <a:cubicBezTo>
                    <a:pt x="876640" y="6347454"/>
                    <a:pt x="859771" y="6319121"/>
                    <a:pt x="842461" y="6291085"/>
                  </a:cubicBezTo>
                  <a:lnTo>
                    <a:pt x="792736" y="6209052"/>
                  </a:lnTo>
                  <a:cubicBezTo>
                    <a:pt x="760903" y="6156245"/>
                    <a:pt x="727753" y="6103584"/>
                    <a:pt x="694454" y="6050330"/>
                  </a:cubicBezTo>
                  <a:lnTo>
                    <a:pt x="490706" y="5724130"/>
                  </a:lnTo>
                  <a:cubicBezTo>
                    <a:pt x="422643" y="5613617"/>
                    <a:pt x="355167" y="5499692"/>
                    <a:pt x="292239" y="5381020"/>
                  </a:cubicBezTo>
                  <a:cubicBezTo>
                    <a:pt x="260847" y="5321686"/>
                    <a:pt x="230631" y="5261310"/>
                    <a:pt x="202759" y="5199305"/>
                  </a:cubicBezTo>
                  <a:cubicBezTo>
                    <a:pt x="174889" y="5137299"/>
                    <a:pt x="149511" y="5074254"/>
                    <a:pt x="126628" y="5010171"/>
                  </a:cubicBezTo>
                  <a:cubicBezTo>
                    <a:pt x="103745" y="4946089"/>
                    <a:pt x="84529" y="4879485"/>
                    <a:pt x="67953" y="4812881"/>
                  </a:cubicBezTo>
                  <a:cubicBezTo>
                    <a:pt x="60179" y="4779355"/>
                    <a:pt x="52551" y="4745979"/>
                    <a:pt x="46243" y="4712306"/>
                  </a:cubicBezTo>
                  <a:lnTo>
                    <a:pt x="36709" y="4661870"/>
                  </a:lnTo>
                  <a:lnTo>
                    <a:pt x="28789" y="4611286"/>
                  </a:lnTo>
                  <a:cubicBezTo>
                    <a:pt x="8927" y="4476995"/>
                    <a:pt x="-684" y="4341352"/>
                    <a:pt x="38" y="4205577"/>
                  </a:cubicBezTo>
                  <a:cubicBezTo>
                    <a:pt x="735" y="3940316"/>
                    <a:pt x="28012" y="3675812"/>
                    <a:pt x="81448" y="3416115"/>
                  </a:cubicBezTo>
                  <a:cubicBezTo>
                    <a:pt x="134458" y="3155392"/>
                    <a:pt x="216542" y="2901597"/>
                    <a:pt x="326122" y="2659581"/>
                  </a:cubicBezTo>
                  <a:cubicBezTo>
                    <a:pt x="546153" y="2175993"/>
                    <a:pt x="866666" y="1743286"/>
                    <a:pt x="1243505" y="1374811"/>
                  </a:cubicBezTo>
                  <a:cubicBezTo>
                    <a:pt x="1432510" y="1190706"/>
                    <a:pt x="1635952" y="1022387"/>
                    <a:pt x="1851817" y="871494"/>
                  </a:cubicBezTo>
                  <a:cubicBezTo>
                    <a:pt x="2502124" y="413640"/>
                    <a:pt x="3254043" y="125004"/>
                    <a:pt x="4040976" y="31151"/>
                  </a:cubicBezTo>
                  <a:cubicBezTo>
                    <a:pt x="4237529" y="7767"/>
                    <a:pt x="4435320" y="-2463"/>
                    <a:pt x="4633062" y="499"/>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2154C63-89CC-45F5-9D0E-6FF8027BD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97958" y="45549"/>
              <a:ext cx="5994043" cy="6812451"/>
            </a:xfrm>
            <a:custGeom>
              <a:avLst/>
              <a:gdLst>
                <a:gd name="connsiteX0" fmla="*/ 5994043 w 5994043"/>
                <a:gd name="connsiteY0" fmla="*/ 6088971 h 6812451"/>
                <a:gd name="connsiteX1" fmla="*/ 5994043 w 5994043"/>
                <a:gd name="connsiteY1" fmla="*/ 6812451 h 6812451"/>
                <a:gd name="connsiteX2" fmla="*/ 4989355 w 5994043"/>
                <a:gd name="connsiteY2" fmla="*/ 6812451 h 6812451"/>
                <a:gd name="connsiteX3" fmla="*/ 5129829 w 5994043"/>
                <a:gd name="connsiteY3" fmla="*/ 6731039 h 6812451"/>
                <a:gd name="connsiteX4" fmla="*/ 5840791 w 5994043"/>
                <a:gd name="connsiteY4" fmla="*/ 6209052 h 6812451"/>
                <a:gd name="connsiteX5" fmla="*/ 4646021 w 5994043"/>
                <a:gd name="connsiteY5" fmla="*/ 0 h 6812451"/>
                <a:gd name="connsiteX6" fmla="*/ 5834943 w 5994043"/>
                <a:gd name="connsiteY6" fmla="*/ 187955 h 6812451"/>
                <a:gd name="connsiteX7" fmla="*/ 5994043 w 5994043"/>
                <a:gd name="connsiteY7" fmla="*/ 246737 h 6812451"/>
                <a:gd name="connsiteX8" fmla="*/ 5994043 w 5994043"/>
                <a:gd name="connsiteY8" fmla="*/ 1234190 h 6812451"/>
                <a:gd name="connsiteX9" fmla="*/ 5813213 w 5994043"/>
                <a:gd name="connsiteY9" fmla="*/ 1136134 h 6812451"/>
                <a:gd name="connsiteX10" fmla="*/ 4645435 w 5994043"/>
                <a:gd name="connsiteY10" fmla="*/ 890335 h 6812451"/>
                <a:gd name="connsiteX11" fmla="*/ 3262616 w 5994043"/>
                <a:gd name="connsiteY11" fmla="*/ 1158830 h 6812451"/>
                <a:gd name="connsiteX12" fmla="*/ 2030445 w 5994043"/>
                <a:gd name="connsiteY12" fmla="*/ 1900528 h 6812451"/>
                <a:gd name="connsiteX13" fmla="*/ 1183473 w 5994043"/>
                <a:gd name="connsiteY13" fmla="*/ 2961898 h 6812451"/>
                <a:gd name="connsiteX14" fmla="*/ 880124 w 5994043"/>
                <a:gd name="connsiteY14" fmla="*/ 4180805 h 6812451"/>
                <a:gd name="connsiteX15" fmla="*/ 1381647 w 5994043"/>
                <a:gd name="connsiteY15" fmla="*/ 5288309 h 6812451"/>
                <a:gd name="connsiteX16" fmla="*/ 1651257 w 5994043"/>
                <a:gd name="connsiteY16" fmla="*/ 5671767 h 6812451"/>
                <a:gd name="connsiteX17" fmla="*/ 2679827 w 5994043"/>
                <a:gd name="connsiteY17" fmla="*/ 6733581 h 6812451"/>
                <a:gd name="connsiteX18" fmla="*/ 2818128 w 5994043"/>
                <a:gd name="connsiteY18" fmla="*/ 6812451 h 6812451"/>
                <a:gd name="connsiteX19" fmla="*/ 1420330 w 5994043"/>
                <a:gd name="connsiteY19" fmla="*/ 6812451 h 6812451"/>
                <a:gd name="connsiteX20" fmla="*/ 1286880 w 5994043"/>
                <a:gd name="connsiteY20" fmla="*/ 6661555 h 6812451"/>
                <a:gd name="connsiteX21" fmla="*/ 922515 w 5994043"/>
                <a:gd name="connsiteY21" fmla="*/ 6171671 h 6812451"/>
                <a:gd name="connsiteX22" fmla="*/ 0 w 5994043"/>
                <a:gd name="connsiteY22" fmla="*/ 4180805 h 6812451"/>
                <a:gd name="connsiteX23" fmla="*/ 4645435 w 5994043"/>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4043" h="6812451">
                  <a:moveTo>
                    <a:pt x="5994043" y="6088971"/>
                  </a:moveTo>
                  <a:lnTo>
                    <a:pt x="5994043" y="6812451"/>
                  </a:lnTo>
                  <a:lnTo>
                    <a:pt x="4989355" y="6812451"/>
                  </a:lnTo>
                  <a:lnTo>
                    <a:pt x="5129829" y="6731039"/>
                  </a:lnTo>
                  <a:cubicBezTo>
                    <a:pt x="5358317" y="6586623"/>
                    <a:pt x="5590395" y="6406975"/>
                    <a:pt x="5840791" y="6209052"/>
                  </a:cubicBezTo>
                  <a:close/>
                  <a:moveTo>
                    <a:pt x="4646021" y="0"/>
                  </a:moveTo>
                  <a:cubicBezTo>
                    <a:pt x="5075935" y="0"/>
                    <a:pt x="5473199" y="65804"/>
                    <a:pt x="5834943" y="187955"/>
                  </a:cubicBezTo>
                  <a:lnTo>
                    <a:pt x="5994043" y="246737"/>
                  </a:lnTo>
                  <a:lnTo>
                    <a:pt x="5994043" y="1234190"/>
                  </a:lnTo>
                  <a:lnTo>
                    <a:pt x="5813213" y="1136134"/>
                  </a:lnTo>
                  <a:cubicBezTo>
                    <a:pt x="5466151" y="973109"/>
                    <a:pt x="5073323" y="890335"/>
                    <a:pt x="4645435" y="890335"/>
                  </a:cubicBezTo>
                  <a:cubicBezTo>
                    <a:pt x="4193787" y="890335"/>
                    <a:pt x="3715146" y="983493"/>
                    <a:pt x="3262616" y="1158830"/>
                  </a:cubicBezTo>
                  <a:cubicBezTo>
                    <a:pt x="2813519" y="1334122"/>
                    <a:pt x="2396942" y="1584891"/>
                    <a:pt x="2030445" y="1900528"/>
                  </a:cubicBezTo>
                  <a:cubicBezTo>
                    <a:pt x="1672528" y="2210706"/>
                    <a:pt x="1379593" y="2577698"/>
                    <a:pt x="1183473" y="2961898"/>
                  </a:cubicBezTo>
                  <a:cubicBezTo>
                    <a:pt x="982804" y="3356334"/>
                    <a:pt x="880124" y="3766345"/>
                    <a:pt x="880124" y="4180805"/>
                  </a:cubicBezTo>
                  <a:cubicBezTo>
                    <a:pt x="880124" y="4577020"/>
                    <a:pt x="1033705" y="4806798"/>
                    <a:pt x="1381647" y="5288309"/>
                  </a:cubicBezTo>
                  <a:cubicBezTo>
                    <a:pt x="1468632" y="5408909"/>
                    <a:pt x="1558551" y="5533662"/>
                    <a:pt x="1651257" y="5671767"/>
                  </a:cubicBezTo>
                  <a:cubicBezTo>
                    <a:pt x="1979104" y="6160396"/>
                    <a:pt x="2315457" y="6507809"/>
                    <a:pt x="2679827" y="6733581"/>
                  </a:cubicBezTo>
                  <a:lnTo>
                    <a:pt x="2818128" y="6812451"/>
                  </a:lnTo>
                  <a:lnTo>
                    <a:pt x="1420330" y="6812451"/>
                  </a:lnTo>
                  <a:lnTo>
                    <a:pt x="1286880" y="6661555"/>
                  </a:lnTo>
                  <a:cubicBezTo>
                    <a:pt x="1160113" y="6509154"/>
                    <a:pt x="1039064" y="6345506"/>
                    <a:pt x="922515" y="6171671"/>
                  </a:cubicBezTo>
                  <a:cubicBezTo>
                    <a:pt x="474827" y="5504440"/>
                    <a:pt x="0" y="5046663"/>
                    <a:pt x="0" y="4180805"/>
                  </a:cubicBezTo>
                  <a:cubicBezTo>
                    <a:pt x="0" y="1872047"/>
                    <a:pt x="2339074"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0B13941-99A3-4EAC-8E5F-8F18AA96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8976" y="45549"/>
              <a:ext cx="6013025" cy="6812451"/>
            </a:xfrm>
            <a:custGeom>
              <a:avLst/>
              <a:gdLst>
                <a:gd name="connsiteX0" fmla="*/ 6013025 w 6013025"/>
                <a:gd name="connsiteY0" fmla="*/ 6261711 h 6812451"/>
                <a:gd name="connsiteX1" fmla="*/ 6013025 w 6013025"/>
                <a:gd name="connsiteY1" fmla="*/ 6812451 h 6812451"/>
                <a:gd name="connsiteX2" fmla="*/ 5273640 w 6013025"/>
                <a:gd name="connsiteY2" fmla="*/ 6812451 h 6812451"/>
                <a:gd name="connsiteX3" fmla="*/ 5321464 w 6013025"/>
                <a:gd name="connsiteY3" fmla="*/ 6781445 h 6812451"/>
                <a:gd name="connsiteX4" fmla="*/ 5931296 w 6013025"/>
                <a:gd name="connsiteY4" fmla="*/ 6325796 h 6812451"/>
                <a:gd name="connsiteX5" fmla="*/ 4646022 w 6013025"/>
                <a:gd name="connsiteY5" fmla="*/ 0 h 6812451"/>
                <a:gd name="connsiteX6" fmla="*/ 6012842 w 6013025"/>
                <a:gd name="connsiteY6" fmla="*/ 253682 h 6812451"/>
                <a:gd name="connsiteX7" fmla="*/ 6013025 w 6013025"/>
                <a:gd name="connsiteY7" fmla="*/ 253762 h 6812451"/>
                <a:gd name="connsiteX8" fmla="*/ 6013025 w 6013025"/>
                <a:gd name="connsiteY8" fmla="*/ 1076411 h 6812451"/>
                <a:gd name="connsiteX9" fmla="*/ 5874968 w 6013025"/>
                <a:gd name="connsiteY9" fmla="*/ 1001590 h 6812451"/>
                <a:gd name="connsiteX10" fmla="*/ 4645435 w 6013025"/>
                <a:gd name="connsiteY10" fmla="*/ 741995 h 6812451"/>
                <a:gd name="connsiteX11" fmla="*/ 3209956 w 6013025"/>
                <a:gd name="connsiteY11" fmla="*/ 1021170 h 6812451"/>
                <a:gd name="connsiteX12" fmla="*/ 1935097 w 6013025"/>
                <a:gd name="connsiteY12" fmla="*/ 1787938 h 6812451"/>
                <a:gd name="connsiteX13" fmla="*/ 1053214 w 6013025"/>
                <a:gd name="connsiteY13" fmla="*/ 2893811 h 6812451"/>
                <a:gd name="connsiteX14" fmla="*/ 733436 w 6013025"/>
                <a:gd name="connsiteY14" fmla="*/ 4180805 h 6812451"/>
                <a:gd name="connsiteX15" fmla="*/ 1262683 w 6013025"/>
                <a:gd name="connsiteY15" fmla="*/ 5375977 h 6812451"/>
                <a:gd name="connsiteX16" fmla="*/ 1529361 w 6013025"/>
                <a:gd name="connsiteY16" fmla="*/ 5755283 h 6812451"/>
                <a:gd name="connsiteX17" fmla="*/ 2477042 w 6013025"/>
                <a:gd name="connsiteY17" fmla="*/ 6776885 h 6812451"/>
                <a:gd name="connsiteX18" fmla="*/ 2533056 w 6013025"/>
                <a:gd name="connsiteY18" fmla="*/ 6812451 h 6812451"/>
                <a:gd name="connsiteX19" fmla="*/ 1420329 w 6013025"/>
                <a:gd name="connsiteY19" fmla="*/ 6812451 h 6812451"/>
                <a:gd name="connsiteX20" fmla="*/ 1286880 w 6013025"/>
                <a:gd name="connsiteY20" fmla="*/ 6661555 h 6812451"/>
                <a:gd name="connsiteX21" fmla="*/ 922515 w 6013025"/>
                <a:gd name="connsiteY21" fmla="*/ 6171671 h 6812451"/>
                <a:gd name="connsiteX22" fmla="*/ 0 w 6013025"/>
                <a:gd name="connsiteY22" fmla="*/ 4180805 h 6812451"/>
                <a:gd name="connsiteX23" fmla="*/ 4645435 w 6013025"/>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3025" h="6812451">
                  <a:moveTo>
                    <a:pt x="6013025" y="6261711"/>
                  </a:moveTo>
                  <a:lnTo>
                    <a:pt x="6013025" y="6812451"/>
                  </a:lnTo>
                  <a:lnTo>
                    <a:pt x="5273640" y="6812451"/>
                  </a:lnTo>
                  <a:lnTo>
                    <a:pt x="5321464" y="6781445"/>
                  </a:lnTo>
                  <a:cubicBezTo>
                    <a:pt x="5513938" y="6651587"/>
                    <a:pt x="5713420" y="6497963"/>
                    <a:pt x="5931296" y="6325796"/>
                  </a:cubicBezTo>
                  <a:close/>
                  <a:moveTo>
                    <a:pt x="4646022" y="0"/>
                  </a:moveTo>
                  <a:cubicBezTo>
                    <a:pt x="5147587" y="0"/>
                    <a:pt x="5604713" y="89566"/>
                    <a:pt x="6012842" y="253682"/>
                  </a:cubicBezTo>
                  <a:lnTo>
                    <a:pt x="6013025" y="253762"/>
                  </a:lnTo>
                  <a:lnTo>
                    <a:pt x="6013025" y="1076411"/>
                  </a:lnTo>
                  <a:lnTo>
                    <a:pt x="5874968" y="1001590"/>
                  </a:lnTo>
                  <a:cubicBezTo>
                    <a:pt x="5508543" y="829367"/>
                    <a:pt x="5094739" y="741995"/>
                    <a:pt x="4645435" y="741995"/>
                  </a:cubicBezTo>
                  <a:cubicBezTo>
                    <a:pt x="4168703" y="741995"/>
                    <a:pt x="3685809" y="835895"/>
                    <a:pt x="3209956" y="1021170"/>
                  </a:cubicBezTo>
                  <a:cubicBezTo>
                    <a:pt x="2745309" y="1202264"/>
                    <a:pt x="2314283" y="1461517"/>
                    <a:pt x="1935097" y="1787938"/>
                  </a:cubicBezTo>
                  <a:cubicBezTo>
                    <a:pt x="1557525" y="2115028"/>
                    <a:pt x="1260777" y="2487212"/>
                    <a:pt x="1053214" y="2893811"/>
                  </a:cubicBezTo>
                  <a:cubicBezTo>
                    <a:pt x="840958" y="3309458"/>
                    <a:pt x="733436" y="3742460"/>
                    <a:pt x="733436" y="4180805"/>
                  </a:cubicBezTo>
                  <a:cubicBezTo>
                    <a:pt x="733436" y="4622561"/>
                    <a:pt x="905208" y="4880374"/>
                    <a:pt x="1262683" y="5375977"/>
                  </a:cubicBezTo>
                  <a:cubicBezTo>
                    <a:pt x="1348936" y="5495539"/>
                    <a:pt x="1438122" y="5619106"/>
                    <a:pt x="1529361" y="5755283"/>
                  </a:cubicBezTo>
                  <a:cubicBezTo>
                    <a:pt x="1828942" y="6201779"/>
                    <a:pt x="2138082" y="6538284"/>
                    <a:pt x="2477042" y="6776885"/>
                  </a:cubicBezTo>
                  <a:lnTo>
                    <a:pt x="2533056" y="6812451"/>
                  </a:lnTo>
                  <a:lnTo>
                    <a:pt x="1420329" y="6812451"/>
                  </a:lnTo>
                  <a:lnTo>
                    <a:pt x="1286880" y="6661555"/>
                  </a:lnTo>
                  <a:cubicBezTo>
                    <a:pt x="1160113" y="6509154"/>
                    <a:pt x="1039064" y="6345506"/>
                    <a:pt x="922515" y="6171671"/>
                  </a:cubicBezTo>
                  <a:cubicBezTo>
                    <a:pt x="474827" y="5504440"/>
                    <a:pt x="0" y="5046663"/>
                    <a:pt x="0" y="4180805"/>
                  </a:cubicBezTo>
                  <a:cubicBezTo>
                    <a:pt x="0" y="1872047"/>
                    <a:pt x="2339075"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D29D3E4A-261C-4E2A-80F0-862C63B4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5112" y="0"/>
              <a:ext cx="6156889" cy="6858000"/>
            </a:xfrm>
            <a:custGeom>
              <a:avLst/>
              <a:gdLst>
                <a:gd name="connsiteX0" fmla="*/ 2697511 w 6156889"/>
                <a:gd name="connsiteY0" fmla="*/ 0 h 6858000"/>
                <a:gd name="connsiteX1" fmla="*/ 6012777 w 6156889"/>
                <a:gd name="connsiteY1" fmla="*/ 0 h 6858000"/>
                <a:gd name="connsiteX2" fmla="*/ 6130331 w 6156889"/>
                <a:gd name="connsiteY2" fmla="*/ 54136 h 6858000"/>
                <a:gd name="connsiteX3" fmla="*/ 6156889 w 6156889"/>
                <a:gd name="connsiteY3" fmla="*/ 68258 h 6858000"/>
                <a:gd name="connsiteX4" fmla="*/ 6156889 w 6156889"/>
                <a:gd name="connsiteY4" fmla="*/ 430986 h 6858000"/>
                <a:gd name="connsiteX5" fmla="*/ 5996798 w 6156889"/>
                <a:gd name="connsiteY5" fmla="*/ 361212 h 6858000"/>
                <a:gd name="connsiteX6" fmla="*/ 5637513 w 6156889"/>
                <a:gd name="connsiteY6" fmla="*/ 243549 h 6858000"/>
                <a:gd name="connsiteX7" fmla="*/ 5269544 w 6156889"/>
                <a:gd name="connsiteY7" fmla="*/ 169380 h 6858000"/>
                <a:gd name="connsiteX8" fmla="*/ 4898545 w 6156889"/>
                <a:gd name="connsiteY8" fmla="*/ 136002 h 6858000"/>
                <a:gd name="connsiteX9" fmla="*/ 4736575 w 6156889"/>
                <a:gd name="connsiteY9" fmla="*/ 132591 h 6858000"/>
                <a:gd name="connsiteX10" fmla="*/ 4152501 w 6156889"/>
                <a:gd name="connsiteY10" fmla="*/ 177093 h 6858000"/>
                <a:gd name="connsiteX11" fmla="*/ 3785688 w 6156889"/>
                <a:gd name="connsiteY11" fmla="*/ 251263 h 6858000"/>
                <a:gd name="connsiteX12" fmla="*/ 3424793 w 6156889"/>
                <a:gd name="connsiteY12" fmla="*/ 356583 h 6858000"/>
                <a:gd name="connsiteX13" fmla="*/ 3073425 w 6156889"/>
                <a:gd name="connsiteY13" fmla="*/ 490979 h 6858000"/>
                <a:gd name="connsiteX14" fmla="*/ 2732162 w 6156889"/>
                <a:gd name="connsiteY14" fmla="*/ 653411 h 6858000"/>
                <a:gd name="connsiteX15" fmla="*/ 2083562 w 6156889"/>
                <a:gd name="connsiteY15" fmla="*/ 1054373 h 6858000"/>
                <a:gd name="connsiteX16" fmla="*/ 1930543 w 6156889"/>
                <a:gd name="connsiteY16" fmla="*/ 1169336 h 6858000"/>
                <a:gd name="connsiteX17" fmla="*/ 1867890 w 6156889"/>
                <a:gd name="connsiteY17" fmla="*/ 1218733 h 6858000"/>
                <a:gd name="connsiteX18" fmla="*/ 1855187 w 6156889"/>
                <a:gd name="connsiteY18" fmla="*/ 1228968 h 6858000"/>
                <a:gd name="connsiteX19" fmla="*/ 1781565 w 6156889"/>
                <a:gd name="connsiteY19" fmla="*/ 1289343 h 6858000"/>
                <a:gd name="connsiteX20" fmla="*/ 1495015 w 6156889"/>
                <a:gd name="connsiteY20" fmla="*/ 1547751 h 6858000"/>
                <a:gd name="connsiteX21" fmla="*/ 984708 w 6156889"/>
                <a:gd name="connsiteY21" fmla="*/ 2132951 h 6858000"/>
                <a:gd name="connsiteX22" fmla="*/ 767305 w 6156889"/>
                <a:gd name="connsiteY22" fmla="*/ 2459299 h 6858000"/>
                <a:gd name="connsiteX23" fmla="*/ 582382 w 6156889"/>
                <a:gd name="connsiteY23" fmla="*/ 2806859 h 6858000"/>
                <a:gd name="connsiteX24" fmla="*/ 541818 w 6156889"/>
                <a:gd name="connsiteY24" fmla="*/ 2895863 h 6858000"/>
                <a:gd name="connsiteX25" fmla="*/ 521896 w 6156889"/>
                <a:gd name="connsiteY25" fmla="*/ 2940364 h 6858000"/>
                <a:gd name="connsiteX26" fmla="*/ 503130 w 6156889"/>
                <a:gd name="connsiteY26" fmla="*/ 2985756 h 6858000"/>
                <a:gd name="connsiteX27" fmla="*/ 500243 w 6156889"/>
                <a:gd name="connsiteY27" fmla="*/ 2992728 h 6858000"/>
                <a:gd name="connsiteX28" fmla="*/ 467329 w 6156889"/>
                <a:gd name="connsiteY28" fmla="*/ 3077133 h 6858000"/>
                <a:gd name="connsiteX29" fmla="*/ 454626 w 6156889"/>
                <a:gd name="connsiteY29" fmla="*/ 3111399 h 6858000"/>
                <a:gd name="connsiteX30" fmla="*/ 433548 w 6156889"/>
                <a:gd name="connsiteY30" fmla="*/ 3170735 h 6858000"/>
                <a:gd name="connsiteX31" fmla="*/ 433548 w 6156889"/>
                <a:gd name="connsiteY31" fmla="*/ 3171477 h 6858000"/>
                <a:gd name="connsiteX32" fmla="*/ 323692 w 6156889"/>
                <a:gd name="connsiteY32" fmla="*/ 3552414 h 6858000"/>
                <a:gd name="connsiteX33" fmla="*/ 234768 w 6156889"/>
                <a:gd name="connsiteY33" fmla="*/ 4341877 h 6858000"/>
                <a:gd name="connsiteX34" fmla="*/ 273600 w 6156889"/>
                <a:gd name="connsiteY34" fmla="*/ 4733940 h 6858000"/>
                <a:gd name="connsiteX35" fmla="*/ 386489 w 6156889"/>
                <a:gd name="connsiteY35" fmla="*/ 5105974 h 6858000"/>
                <a:gd name="connsiteX36" fmla="*/ 413628 w 6156889"/>
                <a:gd name="connsiteY36" fmla="*/ 5168870 h 6858000"/>
                <a:gd name="connsiteX37" fmla="*/ 425176 w 6156889"/>
                <a:gd name="connsiteY37" fmla="*/ 5194384 h 6858000"/>
                <a:gd name="connsiteX38" fmla="*/ 435570 w 6156889"/>
                <a:gd name="connsiteY38" fmla="*/ 5215745 h 6858000"/>
                <a:gd name="connsiteX39" fmla="*/ 468194 w 6156889"/>
                <a:gd name="connsiteY39" fmla="*/ 5280867 h 6858000"/>
                <a:gd name="connsiteX40" fmla="*/ 564915 w 6156889"/>
                <a:gd name="connsiteY40" fmla="*/ 5450715 h 6858000"/>
                <a:gd name="connsiteX41" fmla="*/ 672174 w 6156889"/>
                <a:gd name="connsiteY41" fmla="*/ 5615521 h 6858000"/>
                <a:gd name="connsiteX42" fmla="*/ 787660 w 6156889"/>
                <a:gd name="connsiteY42" fmla="*/ 5777360 h 6858000"/>
                <a:gd name="connsiteX43" fmla="*/ 933894 w 6156889"/>
                <a:gd name="connsiteY43" fmla="*/ 5971536 h 6858000"/>
                <a:gd name="connsiteX44" fmla="*/ 1030614 w 6156889"/>
                <a:gd name="connsiteY44" fmla="*/ 6098961 h 6858000"/>
                <a:gd name="connsiteX45" fmla="*/ 1152885 w 6156889"/>
                <a:gd name="connsiteY45" fmla="*/ 6263172 h 6858000"/>
                <a:gd name="connsiteX46" fmla="*/ 1215248 w 6156889"/>
                <a:gd name="connsiteY46" fmla="*/ 6350397 h 6858000"/>
                <a:gd name="connsiteX47" fmla="*/ 1271259 w 6156889"/>
                <a:gd name="connsiteY47" fmla="*/ 6428720 h 6858000"/>
                <a:gd name="connsiteX48" fmla="*/ 1369279 w 6156889"/>
                <a:gd name="connsiteY48" fmla="*/ 6561483 h 6858000"/>
                <a:gd name="connsiteX49" fmla="*/ 1388190 w 6156889"/>
                <a:gd name="connsiteY49" fmla="*/ 6586701 h 6858000"/>
                <a:gd name="connsiteX50" fmla="*/ 1397717 w 6156889"/>
                <a:gd name="connsiteY50" fmla="*/ 6598865 h 6858000"/>
                <a:gd name="connsiteX51" fmla="*/ 1510605 w 6156889"/>
                <a:gd name="connsiteY51" fmla="*/ 6739342 h 6858000"/>
                <a:gd name="connsiteX52" fmla="*/ 1613307 w 6156889"/>
                <a:gd name="connsiteY52" fmla="*/ 6858000 h 6858000"/>
                <a:gd name="connsiteX53" fmla="*/ 916995 w 6156889"/>
                <a:gd name="connsiteY53" fmla="*/ 6858000 h 6858000"/>
                <a:gd name="connsiteX54" fmla="*/ 818055 w 6156889"/>
                <a:gd name="connsiteY54" fmla="*/ 6724213 h 6858000"/>
                <a:gd name="connsiteX55" fmla="*/ 590467 w 6156889"/>
                <a:gd name="connsiteY55" fmla="*/ 6365824 h 6858000"/>
                <a:gd name="connsiteX56" fmla="*/ 1 w 6156889"/>
                <a:gd name="connsiteY56" fmla="*/ 4123180 h 6858000"/>
                <a:gd name="connsiteX57" fmla="*/ 2644788 w 6156889"/>
                <a:gd name="connsiteY57" fmla="*/ 213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6889" h="6858000">
                  <a:moveTo>
                    <a:pt x="2697511" y="0"/>
                  </a:moveTo>
                  <a:lnTo>
                    <a:pt x="6012777" y="0"/>
                  </a:lnTo>
                  <a:lnTo>
                    <a:pt x="6130331" y="54136"/>
                  </a:lnTo>
                  <a:lnTo>
                    <a:pt x="6156889" y="68258"/>
                  </a:lnTo>
                  <a:lnTo>
                    <a:pt x="6156889" y="430986"/>
                  </a:lnTo>
                  <a:lnTo>
                    <a:pt x="5996798" y="361212"/>
                  </a:lnTo>
                  <a:cubicBezTo>
                    <a:pt x="5879619" y="314469"/>
                    <a:pt x="5759632" y="275159"/>
                    <a:pt x="5637513" y="243549"/>
                  </a:cubicBezTo>
                  <a:cubicBezTo>
                    <a:pt x="5516267" y="211953"/>
                    <a:pt x="5393420" y="187194"/>
                    <a:pt x="5269544" y="169380"/>
                  </a:cubicBezTo>
                  <a:cubicBezTo>
                    <a:pt x="5146509" y="151850"/>
                    <a:pt x="5022677" y="140710"/>
                    <a:pt x="4898545" y="136002"/>
                  </a:cubicBezTo>
                  <a:cubicBezTo>
                    <a:pt x="4844843" y="133778"/>
                    <a:pt x="4790421" y="132591"/>
                    <a:pt x="4736575" y="132591"/>
                  </a:cubicBezTo>
                  <a:cubicBezTo>
                    <a:pt x="4541085" y="132750"/>
                    <a:pt x="4345869" y="147625"/>
                    <a:pt x="4152501" y="177093"/>
                  </a:cubicBezTo>
                  <a:cubicBezTo>
                    <a:pt x="4025611" y="197711"/>
                    <a:pt x="3902184" y="222484"/>
                    <a:pt x="3785688" y="251263"/>
                  </a:cubicBezTo>
                  <a:cubicBezTo>
                    <a:pt x="3659662" y="282414"/>
                    <a:pt x="3538548" y="318163"/>
                    <a:pt x="3424793" y="356583"/>
                  </a:cubicBezTo>
                  <a:cubicBezTo>
                    <a:pt x="3306130" y="396636"/>
                    <a:pt x="3188333" y="441582"/>
                    <a:pt x="3073425" y="490979"/>
                  </a:cubicBezTo>
                  <a:cubicBezTo>
                    <a:pt x="2958516" y="540376"/>
                    <a:pt x="2843751" y="595114"/>
                    <a:pt x="2732162" y="653411"/>
                  </a:cubicBezTo>
                  <a:cubicBezTo>
                    <a:pt x="2507123" y="771357"/>
                    <a:pt x="2290398" y="905336"/>
                    <a:pt x="2083562" y="1054373"/>
                  </a:cubicBezTo>
                  <a:cubicBezTo>
                    <a:pt x="2041265" y="1085080"/>
                    <a:pt x="1985686" y="1125874"/>
                    <a:pt x="1930543" y="1169336"/>
                  </a:cubicBezTo>
                  <a:cubicBezTo>
                    <a:pt x="1909611" y="1185209"/>
                    <a:pt x="1888390" y="1202268"/>
                    <a:pt x="1867890" y="1218733"/>
                  </a:cubicBezTo>
                  <a:lnTo>
                    <a:pt x="1855187" y="1228968"/>
                  </a:lnTo>
                  <a:cubicBezTo>
                    <a:pt x="1828481" y="1249736"/>
                    <a:pt x="1803074" y="1271097"/>
                    <a:pt x="1781565" y="1289343"/>
                  </a:cubicBezTo>
                  <a:cubicBezTo>
                    <a:pt x="1674740" y="1379238"/>
                    <a:pt x="1581630" y="1463791"/>
                    <a:pt x="1495015" y="1547751"/>
                  </a:cubicBezTo>
                  <a:cubicBezTo>
                    <a:pt x="1309115" y="1727642"/>
                    <a:pt x="1138401" y="1923407"/>
                    <a:pt x="984708" y="2132951"/>
                  </a:cubicBezTo>
                  <a:cubicBezTo>
                    <a:pt x="906322" y="2240646"/>
                    <a:pt x="833132" y="2350417"/>
                    <a:pt x="767305" y="2459299"/>
                  </a:cubicBezTo>
                  <a:cubicBezTo>
                    <a:pt x="693682" y="2584350"/>
                    <a:pt x="633197" y="2697681"/>
                    <a:pt x="582382" y="2806859"/>
                  </a:cubicBezTo>
                  <a:cubicBezTo>
                    <a:pt x="567369" y="2837564"/>
                    <a:pt x="553511" y="2868864"/>
                    <a:pt x="541818" y="2895863"/>
                  </a:cubicBezTo>
                  <a:lnTo>
                    <a:pt x="521896" y="2940364"/>
                  </a:lnTo>
                  <a:lnTo>
                    <a:pt x="503130" y="2985756"/>
                  </a:lnTo>
                  <a:lnTo>
                    <a:pt x="500243" y="2992728"/>
                  </a:lnTo>
                  <a:cubicBezTo>
                    <a:pt x="488550" y="3021655"/>
                    <a:pt x="477433" y="3049097"/>
                    <a:pt x="467329" y="3077133"/>
                  </a:cubicBezTo>
                  <a:cubicBezTo>
                    <a:pt x="463143" y="3088555"/>
                    <a:pt x="458955" y="3099978"/>
                    <a:pt x="454626" y="3111399"/>
                  </a:cubicBezTo>
                  <a:cubicBezTo>
                    <a:pt x="447119" y="3132315"/>
                    <a:pt x="439900" y="3151302"/>
                    <a:pt x="433548" y="3170735"/>
                  </a:cubicBezTo>
                  <a:lnTo>
                    <a:pt x="433548" y="3171477"/>
                  </a:lnTo>
                  <a:cubicBezTo>
                    <a:pt x="389714" y="3296142"/>
                    <a:pt x="353032" y="3423342"/>
                    <a:pt x="323692" y="3552414"/>
                  </a:cubicBezTo>
                  <a:cubicBezTo>
                    <a:pt x="264660" y="3811192"/>
                    <a:pt x="234820" y="4076083"/>
                    <a:pt x="234768" y="4341877"/>
                  </a:cubicBezTo>
                  <a:cubicBezTo>
                    <a:pt x="235675" y="4473528"/>
                    <a:pt x="248676" y="4604795"/>
                    <a:pt x="273600" y="4733940"/>
                  </a:cubicBezTo>
                  <a:cubicBezTo>
                    <a:pt x="298849" y="4861570"/>
                    <a:pt x="336674" y="4986220"/>
                    <a:pt x="386489" y="5105974"/>
                  </a:cubicBezTo>
                  <a:cubicBezTo>
                    <a:pt x="394716" y="5126742"/>
                    <a:pt x="403955" y="5147213"/>
                    <a:pt x="413628" y="5168870"/>
                  </a:cubicBezTo>
                  <a:cubicBezTo>
                    <a:pt x="417526" y="5177327"/>
                    <a:pt x="421423" y="5185781"/>
                    <a:pt x="425176" y="5194384"/>
                  </a:cubicBezTo>
                  <a:lnTo>
                    <a:pt x="435570" y="5215745"/>
                  </a:lnTo>
                  <a:cubicBezTo>
                    <a:pt x="446542" y="5238442"/>
                    <a:pt x="456936" y="5259803"/>
                    <a:pt x="468194" y="5280867"/>
                  </a:cubicBezTo>
                  <a:cubicBezTo>
                    <a:pt x="494035" y="5332043"/>
                    <a:pt x="523773" y="5383816"/>
                    <a:pt x="564915" y="5450715"/>
                  </a:cubicBezTo>
                  <a:cubicBezTo>
                    <a:pt x="597108" y="5503526"/>
                    <a:pt x="631176" y="5554998"/>
                    <a:pt x="672174" y="5615521"/>
                  </a:cubicBezTo>
                  <a:cubicBezTo>
                    <a:pt x="710284" y="5671296"/>
                    <a:pt x="750127" y="5726035"/>
                    <a:pt x="787660" y="5777360"/>
                  </a:cubicBezTo>
                  <a:cubicBezTo>
                    <a:pt x="835442" y="5842333"/>
                    <a:pt x="885534" y="5908046"/>
                    <a:pt x="933894" y="5971536"/>
                  </a:cubicBezTo>
                  <a:cubicBezTo>
                    <a:pt x="965654" y="6013219"/>
                    <a:pt x="996978" y="6054311"/>
                    <a:pt x="1030614" y="6098961"/>
                  </a:cubicBezTo>
                  <a:cubicBezTo>
                    <a:pt x="1064250" y="6143611"/>
                    <a:pt x="1108567" y="6202502"/>
                    <a:pt x="1152885" y="6263172"/>
                  </a:cubicBezTo>
                  <a:cubicBezTo>
                    <a:pt x="1173816" y="6291949"/>
                    <a:pt x="1195904" y="6322954"/>
                    <a:pt x="1215248" y="6350397"/>
                  </a:cubicBezTo>
                  <a:cubicBezTo>
                    <a:pt x="1234593" y="6377839"/>
                    <a:pt x="1252925" y="6403651"/>
                    <a:pt x="1271259" y="6428720"/>
                  </a:cubicBezTo>
                  <a:cubicBezTo>
                    <a:pt x="1302873" y="6473517"/>
                    <a:pt x="1336653" y="6518317"/>
                    <a:pt x="1369279" y="6561483"/>
                  </a:cubicBezTo>
                  <a:lnTo>
                    <a:pt x="1388190" y="6586701"/>
                  </a:lnTo>
                  <a:lnTo>
                    <a:pt x="1397717" y="6598865"/>
                  </a:lnTo>
                  <a:cubicBezTo>
                    <a:pt x="1434238" y="6645443"/>
                    <a:pt x="1472061" y="6693653"/>
                    <a:pt x="1510605" y="6739342"/>
                  </a:cubicBezTo>
                  <a:lnTo>
                    <a:pt x="1613307" y="6858000"/>
                  </a:lnTo>
                  <a:lnTo>
                    <a:pt x="916995" y="6858000"/>
                  </a:lnTo>
                  <a:lnTo>
                    <a:pt x="818055" y="6724213"/>
                  </a:lnTo>
                  <a:cubicBezTo>
                    <a:pt x="736876" y="6608833"/>
                    <a:pt x="660902" y="6489255"/>
                    <a:pt x="590467" y="6365824"/>
                  </a:cubicBezTo>
                  <a:cubicBezTo>
                    <a:pt x="203909" y="5685167"/>
                    <a:pt x="149" y="4911263"/>
                    <a:pt x="1" y="4123180"/>
                  </a:cubicBezTo>
                  <a:cubicBezTo>
                    <a:pt x="-341" y="2279490"/>
                    <a:pt x="1090234" y="697390"/>
                    <a:pt x="2644788" y="21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Freeform: Shape 15">
              <a:extLst>
                <a:ext uri="{FF2B5EF4-FFF2-40B4-BE49-F238E27FC236}">
                  <a16:creationId xmlns:a16="http://schemas.microsoft.com/office/drawing/2014/main" id="{999573BB-B159-46A3-BE3E-50BBD6D0C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0456" y="0"/>
              <a:ext cx="6421544" cy="6858000"/>
            </a:xfrm>
            <a:custGeom>
              <a:avLst/>
              <a:gdLst>
                <a:gd name="connsiteX0" fmla="*/ 6209767 w 6421544"/>
                <a:gd name="connsiteY0" fmla="*/ 0 h 6858000"/>
                <a:gd name="connsiteX1" fmla="*/ 6421544 w 6421544"/>
                <a:gd name="connsiteY1" fmla="*/ 0 h 6858000"/>
                <a:gd name="connsiteX2" fmla="*/ 6421544 w 6421544"/>
                <a:gd name="connsiteY2" fmla="*/ 85748 h 6858000"/>
                <a:gd name="connsiteX3" fmla="*/ 6399563 w 6421544"/>
                <a:gd name="connsiteY3" fmla="*/ 75695 h 6858000"/>
                <a:gd name="connsiteX4" fmla="*/ 0 w 6421544"/>
                <a:gd name="connsiteY4" fmla="*/ 0 h 6858000"/>
                <a:gd name="connsiteX5" fmla="*/ 3188107 w 6421544"/>
                <a:gd name="connsiteY5" fmla="*/ 0 h 6858000"/>
                <a:gd name="connsiteX6" fmla="*/ 2888485 w 6421544"/>
                <a:gd name="connsiteY6" fmla="*/ 124347 h 6858000"/>
                <a:gd name="connsiteX7" fmla="*/ 329300 w 6421544"/>
                <a:gd name="connsiteY7" fmla="*/ 4148123 h 6858000"/>
                <a:gd name="connsiteX8" fmla="*/ 1105238 w 6421544"/>
                <a:gd name="connsiteY8" fmla="*/ 6663148 h 6858000"/>
                <a:gd name="connsiteX9" fmla="*/ 1251097 w 6421544"/>
                <a:gd name="connsiteY9" fmla="*/ 6858000 h 6858000"/>
                <a:gd name="connsiteX10" fmla="*/ 0 w 6421544"/>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1544" h="6858000">
                  <a:moveTo>
                    <a:pt x="6209767" y="0"/>
                  </a:moveTo>
                  <a:lnTo>
                    <a:pt x="6421544" y="0"/>
                  </a:lnTo>
                  <a:lnTo>
                    <a:pt x="6421544" y="85748"/>
                  </a:lnTo>
                  <a:lnTo>
                    <a:pt x="6399563" y="75695"/>
                  </a:lnTo>
                  <a:close/>
                  <a:moveTo>
                    <a:pt x="0" y="0"/>
                  </a:moveTo>
                  <a:lnTo>
                    <a:pt x="3188107" y="0"/>
                  </a:lnTo>
                  <a:lnTo>
                    <a:pt x="2888485" y="124347"/>
                  </a:lnTo>
                  <a:cubicBezTo>
                    <a:pt x="1378729" y="820423"/>
                    <a:pt x="329300" y="2360309"/>
                    <a:pt x="329300" y="4148123"/>
                  </a:cubicBezTo>
                  <a:cubicBezTo>
                    <a:pt x="329300" y="5082555"/>
                    <a:pt x="615984" y="5949257"/>
                    <a:pt x="1105238" y="6663148"/>
                  </a:cubicBezTo>
                  <a:lnTo>
                    <a:pt x="1251097"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40059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192309-26AD-750B-0B7C-65A3F09E13A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7251045-72C3-3372-0AD6-DAF26E6FD997}"/>
              </a:ext>
            </a:extLst>
          </p:cNvPr>
          <p:cNvPicPr>
            <a:picLocks noChangeAspect="1"/>
          </p:cNvPicPr>
          <p:nvPr/>
        </p:nvPicPr>
        <p:blipFill rotWithShape="1">
          <a:blip r:embed="rId2">
            <a:duotone>
              <a:schemeClr val="bg2">
                <a:shade val="45000"/>
                <a:satMod val="135000"/>
              </a:schemeClr>
              <a:prstClr val="white"/>
            </a:duotone>
          </a:blip>
          <a:srcRect t="28205" r="9085" b="3609"/>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D1C604-F142-DDD2-5FB8-AFF84F4DF773}"/>
              </a:ext>
            </a:extLst>
          </p:cNvPr>
          <p:cNvSpPr>
            <a:spLocks noGrp="1"/>
          </p:cNvSpPr>
          <p:nvPr>
            <p:ph type="title"/>
          </p:nvPr>
        </p:nvSpPr>
        <p:spPr>
          <a:xfrm>
            <a:off x="838200" y="365125"/>
            <a:ext cx="10515600" cy="1325563"/>
          </a:xfrm>
        </p:spPr>
        <p:txBody>
          <a:bodyPr>
            <a:normAutofit/>
          </a:bodyPr>
          <a:lstStyle/>
          <a:p>
            <a:r>
              <a:rPr lang="en-US" dirty="0">
                <a:cs typeface="Calibri Light"/>
              </a:rPr>
              <a:t>Fact Objects vs Attribute modification</a:t>
            </a:r>
          </a:p>
        </p:txBody>
      </p:sp>
      <p:graphicFrame>
        <p:nvGraphicFramePr>
          <p:cNvPr id="5" name="Content Placeholder 2">
            <a:extLst>
              <a:ext uri="{FF2B5EF4-FFF2-40B4-BE49-F238E27FC236}">
                <a16:creationId xmlns:a16="http://schemas.microsoft.com/office/drawing/2014/main" id="{1B3C422F-0785-D2F4-7F4F-5791F858EABA}"/>
              </a:ext>
            </a:extLst>
          </p:cNvPr>
          <p:cNvGraphicFramePr>
            <a:graphicFrameLocks noGrp="1"/>
          </p:cNvGraphicFramePr>
          <p:nvPr>
            <p:ph idx="1"/>
            <p:extLst>
              <p:ext uri="{D42A27DB-BD31-4B8C-83A1-F6EECF244321}">
                <p14:modId xmlns:p14="http://schemas.microsoft.com/office/powerpoint/2010/main" val="31531314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948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320B1E-E668-0DA6-5F3D-3B226C50125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A1118-35CA-404F-8F80-41525535370B}"/>
              </a:ext>
            </a:extLst>
          </p:cNvPr>
          <p:cNvSpPr>
            <a:spLocks noGrp="1"/>
          </p:cNvSpPr>
          <p:nvPr>
            <p:ph type="title"/>
          </p:nvPr>
        </p:nvSpPr>
        <p:spPr>
          <a:xfrm>
            <a:off x="4572001" y="601744"/>
            <a:ext cx="6781800" cy="1338696"/>
          </a:xfrm>
        </p:spPr>
        <p:txBody>
          <a:bodyPr>
            <a:normAutofit/>
          </a:bodyPr>
          <a:lstStyle/>
          <a:p>
            <a:r>
              <a:rPr lang="en-US" dirty="0">
                <a:cs typeface="Calibri Light"/>
              </a:rPr>
              <a:t>New Fact Objects</a:t>
            </a:r>
          </a:p>
        </p:txBody>
      </p:sp>
      <p:pic>
        <p:nvPicPr>
          <p:cNvPr id="12" name="Picture 11" descr="A hand holding a pen and shading circles on a sheet">
            <a:extLst>
              <a:ext uri="{FF2B5EF4-FFF2-40B4-BE49-F238E27FC236}">
                <a16:creationId xmlns:a16="http://schemas.microsoft.com/office/drawing/2014/main" id="{050A0CD0-187C-56E9-BFF5-B9FAD940ED20}"/>
              </a:ext>
            </a:extLst>
          </p:cNvPr>
          <p:cNvPicPr>
            <a:picLocks noChangeAspect="1"/>
          </p:cNvPicPr>
          <p:nvPr/>
        </p:nvPicPr>
        <p:blipFill rotWithShape="1">
          <a:blip r:embed="rId2"/>
          <a:srcRect l="39872" r="28182" b="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13" name="Content Placeholder 2">
            <a:extLst>
              <a:ext uri="{FF2B5EF4-FFF2-40B4-BE49-F238E27FC236}">
                <a16:creationId xmlns:a16="http://schemas.microsoft.com/office/drawing/2014/main" id="{2E100003-83A9-0A67-9684-F603D7CF0F0F}"/>
              </a:ext>
            </a:extLst>
          </p:cNvPr>
          <p:cNvSpPr>
            <a:spLocks noGrp="1"/>
          </p:cNvSpPr>
          <p:nvPr>
            <p:ph idx="1"/>
          </p:nvPr>
        </p:nvSpPr>
        <p:spPr>
          <a:xfrm>
            <a:off x="4572001" y="2201958"/>
            <a:ext cx="6781800" cy="3900730"/>
          </a:xfrm>
        </p:spPr>
        <p:txBody>
          <a:bodyPr vert="horz" lIns="91440" tIns="45720" rIns="91440" bIns="45720" rtlCol="0" anchor="t">
            <a:normAutofit/>
          </a:bodyPr>
          <a:lstStyle/>
          <a:p>
            <a:pPr marL="0" indent="0">
              <a:buNone/>
            </a:pPr>
            <a:r>
              <a:rPr lang="en-US" sz="2000">
                <a:ea typeface="+mn-lt"/>
                <a:cs typeface="+mn-lt"/>
              </a:rPr>
              <a:t>This lesson introduces several new Fact Objects:</a:t>
            </a:r>
          </a:p>
          <a:p>
            <a:pPr marL="0" indent="0">
              <a:buNone/>
            </a:pPr>
            <a:r>
              <a:rPr lang="en-US" sz="2000">
                <a:ea typeface="+mn-lt"/>
                <a:cs typeface="+mn-lt"/>
              </a:rPr>
              <a:t>Valid Application</a:t>
            </a:r>
          </a:p>
          <a:p>
            <a:pPr marL="0" indent="0">
              <a:buNone/>
            </a:pPr>
            <a:r>
              <a:rPr lang="en-US" sz="2000">
                <a:ea typeface="+mn-lt"/>
                <a:cs typeface="+mn-lt"/>
              </a:rPr>
              <a:t>Valid Claim</a:t>
            </a:r>
          </a:p>
          <a:p>
            <a:pPr marL="0" indent="0">
              <a:buNone/>
            </a:pPr>
            <a:r>
              <a:rPr lang="en-US" sz="2000">
                <a:ea typeface="+mn-lt"/>
                <a:cs typeface="+mn-lt"/>
              </a:rPr>
              <a:t>Valid ClientID</a:t>
            </a:r>
          </a:p>
          <a:p>
            <a:pPr marL="0" indent="0">
              <a:buNone/>
            </a:pPr>
            <a:r>
              <a:rPr lang="en-US" sz="2000">
                <a:ea typeface="+mn-lt"/>
                <a:cs typeface="+mn-lt"/>
              </a:rPr>
              <a:t>Invalid Application</a:t>
            </a:r>
          </a:p>
          <a:p>
            <a:pPr marL="0" indent="0">
              <a:buNone/>
            </a:pPr>
            <a:r>
              <a:rPr lang="en-US" sz="2000">
                <a:ea typeface="+mn-lt"/>
                <a:cs typeface="+mn-lt"/>
              </a:rPr>
              <a:t>Invalid Claim</a:t>
            </a:r>
          </a:p>
          <a:p>
            <a:pPr marL="0" indent="0">
              <a:buNone/>
            </a:pPr>
            <a:r>
              <a:rPr lang="en-US" sz="2000">
                <a:ea typeface="+mn-lt"/>
                <a:cs typeface="+mn-lt"/>
              </a:rPr>
              <a:t>Invalid ClientID</a:t>
            </a:r>
          </a:p>
          <a:p>
            <a:pPr marL="0" indent="0">
              <a:buNone/>
            </a:pPr>
            <a:r>
              <a:rPr lang="en-US" sz="2000">
                <a:cs typeface="Calibri"/>
              </a:rPr>
              <a:t>These objects will act as a 'stamp' on our base facts.</a:t>
            </a:r>
          </a:p>
        </p:txBody>
      </p:sp>
    </p:spTree>
    <p:extLst>
      <p:ext uri="{BB962C8B-B14F-4D97-AF65-F5344CB8AC3E}">
        <p14:creationId xmlns:p14="http://schemas.microsoft.com/office/powerpoint/2010/main" val="17558977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AEA006-77BF-9AE7-AF35-9D788B08666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B3886C8-4CD3-BA17-79A7-2168847C4D8B}"/>
              </a:ext>
            </a:extLst>
          </p:cNvPr>
          <p:cNvSpPr>
            <a:spLocks noGrp="1"/>
          </p:cNvSpPr>
          <p:nvPr>
            <p:ph type="title"/>
          </p:nvPr>
        </p:nvSpPr>
        <p:spPr>
          <a:xfrm>
            <a:off x="838200" y="365125"/>
            <a:ext cx="5393361" cy="1325563"/>
          </a:xfrm>
        </p:spPr>
        <p:txBody>
          <a:bodyPr>
            <a:normAutofit/>
          </a:bodyPr>
          <a:lstStyle/>
          <a:p>
            <a:r>
              <a:rPr lang="en-US" dirty="0">
                <a:cs typeface="Calibri Light"/>
              </a:rPr>
              <a:t>Case Study – Lesson 05: Key Takeaways</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E37C1F1A-1A16-E642-FB88-D9A4A664034B}"/>
              </a:ext>
            </a:extLst>
          </p:cNvPr>
          <p:cNvSpPr>
            <a:spLocks noGrp="1"/>
          </p:cNvSpPr>
          <p:nvPr>
            <p:ph idx="1"/>
          </p:nvPr>
        </p:nvSpPr>
        <p:spPr>
          <a:xfrm>
            <a:off x="838200" y="1825625"/>
            <a:ext cx="5393361" cy="4351338"/>
          </a:xfrm>
        </p:spPr>
        <p:txBody>
          <a:bodyPr vert="horz" lIns="91440" tIns="45720" rIns="91440" bIns="45720" rtlCol="0">
            <a:normAutofit/>
          </a:bodyPr>
          <a:lstStyle/>
          <a:p>
            <a:pPr marL="342900" indent="-342900">
              <a:buAutoNum type="arabicPeriod"/>
            </a:pPr>
            <a:r>
              <a:rPr lang="en-US" sz="1800">
                <a:ea typeface="+mn-lt"/>
                <a:cs typeface="+mn-lt"/>
              </a:rPr>
              <a:t>Truth Maintenance helps manage the logical implications of facts within a Drools rule engine session.</a:t>
            </a:r>
          </a:p>
          <a:p>
            <a:pPr marL="342900" indent="-342900">
              <a:buAutoNum type="arabicPeriod"/>
            </a:pPr>
            <a:r>
              <a:rPr lang="en-US" sz="1800">
                <a:cs typeface="Calibri"/>
              </a:rPr>
              <a:t>The `</a:t>
            </a:r>
            <a:r>
              <a:rPr lang="en-US" sz="1800" err="1">
                <a:cs typeface="Calibri"/>
              </a:rPr>
              <a:t>insertLogical</a:t>
            </a:r>
            <a:r>
              <a:rPr lang="en-US" sz="1800">
                <a:cs typeface="Calibri"/>
              </a:rPr>
              <a:t>` keyword inserts facts into a session that are tied to the truth of a rule's Left-Hand Side.</a:t>
            </a:r>
          </a:p>
          <a:p>
            <a:pPr marL="342900" indent="-342900">
              <a:buAutoNum type="arabicPeriod"/>
            </a:pPr>
            <a:r>
              <a:rPr lang="en-US" sz="1800">
                <a:cs typeface="Calibri"/>
              </a:rPr>
              <a:t>Fact Objects are often used as validation stamps on base objects and can help maintain audit trail, performance optimization, and state management</a:t>
            </a:r>
          </a:p>
          <a:p>
            <a:pPr marL="342900" indent="-342900">
              <a:buAutoNum type="arabicPeriod"/>
            </a:pPr>
            <a:r>
              <a:rPr lang="en-US" sz="1800">
                <a:cs typeface="Calibri"/>
              </a:rPr>
              <a:t>Check for the 'non-existence' of fact objects to avoid unnecessary rule repetition.</a:t>
            </a:r>
          </a:p>
          <a:p>
            <a:pPr marL="342900" indent="-342900">
              <a:buAutoNum type="arabicPeriod"/>
            </a:pPr>
            <a:r>
              <a:rPr lang="en-US" sz="1800">
                <a:cs typeface="Calibri"/>
              </a:rPr>
              <a:t>Use 'Implicit Validation' to reduce number of rules</a:t>
            </a:r>
          </a:p>
        </p:txBody>
      </p:sp>
      <p:pic>
        <p:nvPicPr>
          <p:cNvPr id="5" name="Picture 4" descr="A key on a white background&#10;&#10;Description automatically generated">
            <a:extLst>
              <a:ext uri="{FF2B5EF4-FFF2-40B4-BE49-F238E27FC236}">
                <a16:creationId xmlns:a16="http://schemas.microsoft.com/office/drawing/2014/main" id="{AE750C43-FD22-E18E-92B8-00658CF0754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439" r="2406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441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562D7C-34F7-B8F4-B190-A89BD5772A04}"/>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olourful maths learning objects">
            <a:extLst>
              <a:ext uri="{FF2B5EF4-FFF2-40B4-BE49-F238E27FC236}">
                <a16:creationId xmlns:a16="http://schemas.microsoft.com/office/drawing/2014/main" id="{768E9154-CD63-5CEB-28AA-8F40645A1235}"/>
              </a:ext>
            </a:extLst>
          </p:cNvPr>
          <p:cNvPicPr>
            <a:picLocks noChangeAspect="1"/>
          </p:cNvPicPr>
          <p:nvPr/>
        </p:nvPicPr>
        <p:blipFill rotWithShape="1">
          <a:blip r:embed="rId2"/>
          <a:srcRect t="6155" r="23363" b="2944"/>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250AC9-99C4-398F-0832-0ED6CC0D3A67}"/>
              </a:ext>
            </a:extLst>
          </p:cNvPr>
          <p:cNvSpPr>
            <a:spLocks noGrp="1"/>
          </p:cNvSpPr>
          <p:nvPr>
            <p:ph type="ctrTitle"/>
          </p:nvPr>
        </p:nvSpPr>
        <p:spPr>
          <a:xfrm>
            <a:off x="477981" y="1122363"/>
            <a:ext cx="4023360" cy="3204134"/>
          </a:xfrm>
        </p:spPr>
        <p:txBody>
          <a:bodyPr anchor="b">
            <a:normAutofit/>
          </a:bodyPr>
          <a:lstStyle/>
          <a:p>
            <a:pPr algn="l"/>
            <a:r>
              <a:rPr lang="en-US" sz="3000" b="1" cap="all" dirty="0">
                <a:latin typeface="TW Cen MT"/>
                <a:cs typeface="Calibri Light"/>
              </a:rPr>
              <a:t>DROOLS 8</a:t>
            </a:r>
            <a:br>
              <a:rPr lang="en-US" sz="3000" b="1" cap="all" dirty="0">
                <a:latin typeface="TW Cen MT"/>
                <a:cs typeface="Calibri Light"/>
              </a:rPr>
            </a:br>
            <a:br>
              <a:rPr lang="en-US" sz="3000" b="1" cap="all" dirty="0">
                <a:latin typeface="TW Cen MT"/>
                <a:cs typeface="Calibri Light"/>
              </a:rPr>
            </a:br>
            <a:r>
              <a:rPr lang="en-US" sz="3000" b="1" cap="all" dirty="0">
                <a:latin typeface="TW Cen MT"/>
                <a:cs typeface="Calibri Light"/>
              </a:rPr>
              <a:t>MODULE 06:</a:t>
            </a:r>
            <a:br>
              <a:rPr lang="en-US" sz="3000" b="1" cap="all" dirty="0">
                <a:latin typeface="TW Cen MT"/>
                <a:cs typeface="Calibri Light"/>
              </a:rPr>
            </a:br>
            <a:r>
              <a:rPr lang="en-US" sz="3000" b="1" cap="all" dirty="0">
                <a:latin typeface="TW Cen MT"/>
                <a:cs typeface="Calibri Light"/>
              </a:rPr>
              <a:t>Object Groups</a:t>
            </a:r>
            <a:br>
              <a:rPr lang="en-US" sz="3000" b="1" cap="all" dirty="0">
                <a:latin typeface="TW Cen MT"/>
                <a:cs typeface="Calibri Light"/>
              </a:rPr>
            </a:br>
            <a:br>
              <a:rPr lang="en-US" sz="3000" b="1" cap="all" dirty="0">
                <a:latin typeface="TW Cen MT"/>
                <a:cs typeface="Calibri Light"/>
              </a:rPr>
            </a:br>
            <a:r>
              <a:rPr lang="en-US" sz="3000" b="1" cap="all" dirty="0">
                <a:latin typeface="TW Cen MT"/>
                <a:cs typeface="Calibri Light"/>
              </a:rPr>
              <a:t>Dealing with Collections</a:t>
            </a:r>
          </a:p>
        </p:txBody>
      </p:sp>
      <p:sp>
        <p:nvSpPr>
          <p:cNvPr id="3" name="Subtitle 2">
            <a:extLst>
              <a:ext uri="{FF2B5EF4-FFF2-40B4-BE49-F238E27FC236}">
                <a16:creationId xmlns:a16="http://schemas.microsoft.com/office/drawing/2014/main" id="{B23932AD-4F14-F47A-1671-5530724A3E9C}"/>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b="1">
                <a:cs typeface="Calibri"/>
              </a:rPr>
              <a:t>Presented by John Paul Franke</a:t>
            </a:r>
            <a:endParaRPr lang="en-US" sz="2000">
              <a:ea typeface="Calibri"/>
              <a:cs typeface="Calibri"/>
            </a:endParaRPr>
          </a:p>
          <a:p>
            <a:pPr algn="l"/>
            <a:endParaRPr lang="en-US" sz="2000">
              <a:ea typeface="Calibri"/>
              <a:cs typeface="Calibri"/>
            </a:endParaRP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008724"/>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C48522-0DCB-2FD9-86A5-5220375AB426}"/>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ED1EEE-2467-93A1-96B4-E28B82282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een and white target with arrows&#10;&#10;Description automatically generated">
            <a:extLst>
              <a:ext uri="{FF2B5EF4-FFF2-40B4-BE49-F238E27FC236}">
                <a16:creationId xmlns:a16="http://schemas.microsoft.com/office/drawing/2014/main" id="{8D2DE3E5-FCFE-7B01-4695-95DC6EB796C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529" r="535" b="-1"/>
          <a:stretch/>
        </p:blipFill>
        <p:spPr>
          <a:xfrm>
            <a:off x="1" y="10"/>
            <a:ext cx="9669642" cy="6857990"/>
          </a:xfrm>
          <a:prstGeom prst="rect">
            <a:avLst/>
          </a:prstGeom>
        </p:spPr>
      </p:pic>
      <p:sp>
        <p:nvSpPr>
          <p:cNvPr id="17" name="Rectangle 16">
            <a:extLst>
              <a:ext uri="{FF2B5EF4-FFF2-40B4-BE49-F238E27FC236}">
                <a16:creationId xmlns:a16="http://schemas.microsoft.com/office/drawing/2014/main" id="{C805402C-2307-9870-EC23-1C539AC84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62137A-7652-585D-9120-6840BC3A0DA5}"/>
              </a:ext>
            </a:extLst>
          </p:cNvPr>
          <p:cNvSpPr>
            <a:spLocks noGrp="1"/>
          </p:cNvSpPr>
          <p:nvPr>
            <p:ph type="title"/>
          </p:nvPr>
        </p:nvSpPr>
        <p:spPr>
          <a:xfrm>
            <a:off x="7531610" y="365125"/>
            <a:ext cx="3822189" cy="1899912"/>
          </a:xfrm>
        </p:spPr>
        <p:txBody>
          <a:bodyPr>
            <a:normAutofit/>
          </a:bodyPr>
          <a:lstStyle/>
          <a:p>
            <a:r>
              <a:rPr lang="en-US" sz="4000">
                <a:cs typeface="Calibri Light"/>
              </a:rPr>
              <a:t>Learning Objectives</a:t>
            </a:r>
            <a:endParaRPr lang="en-US" sz="4000"/>
          </a:p>
        </p:txBody>
      </p:sp>
      <p:sp>
        <p:nvSpPr>
          <p:cNvPr id="3" name="Content Placeholder 2">
            <a:extLst>
              <a:ext uri="{FF2B5EF4-FFF2-40B4-BE49-F238E27FC236}">
                <a16:creationId xmlns:a16="http://schemas.microsoft.com/office/drawing/2014/main" id="{8F2F7C3B-F32C-4024-857F-D53635BA0ED8}"/>
              </a:ext>
            </a:extLst>
          </p:cNvPr>
          <p:cNvSpPr>
            <a:spLocks noGrp="1"/>
          </p:cNvSpPr>
          <p:nvPr>
            <p:ph idx="1"/>
          </p:nvPr>
        </p:nvSpPr>
        <p:spPr>
          <a:xfrm>
            <a:off x="7531610" y="2088204"/>
            <a:ext cx="4517718" cy="4529953"/>
          </a:xfrm>
        </p:spPr>
        <p:txBody>
          <a:bodyPr vert="horz" lIns="91440" tIns="45720" rIns="91440" bIns="45720" rtlCol="0" anchor="t">
            <a:normAutofit/>
          </a:bodyPr>
          <a:lstStyle/>
          <a:p>
            <a:pPr marL="0" indent="0">
              <a:buNone/>
            </a:pPr>
            <a:r>
              <a:rPr lang="en-US" sz="1600" b="1" dirty="0">
                <a:cs typeface="Calibri" panose="020F0502020204030204"/>
              </a:rPr>
              <a:t>Here are our learning goals for </a:t>
            </a:r>
            <a:r>
              <a:rPr lang="en-US" sz="1600" b="1" dirty="0"/>
              <a:t>this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ts val="1200"/>
              </a:spcAft>
              <a:buClrTx/>
              <a:buSzTx/>
              <a:buFontTx/>
              <a:buNone/>
              <a:tabLst/>
            </a:pPr>
            <a:endParaRPr kumimoji="0" lang="en-US" altLang="en-US" sz="1600" b="0" i="0" u="none" strike="noStrike" cap="none" normalizeH="0" baseline="0" dirty="0">
              <a:ln>
                <a:noFill/>
              </a:ln>
              <a:solidFill>
                <a:schemeClr val="tx1"/>
              </a:solidFill>
              <a:effectLst/>
              <a:latin typeface="Helvetica Neue"/>
            </a:endParaRPr>
          </a:p>
          <a:p>
            <a:pPr eaLnBrk="0" fontAlgn="base" hangingPunct="0">
              <a:lnSpc>
                <a:spcPct val="100000"/>
              </a:lnSpc>
              <a:spcBef>
                <a:spcPct val="0"/>
              </a:spcBef>
              <a:spcAft>
                <a:spcPts val="1200"/>
              </a:spcAft>
            </a:pPr>
            <a:r>
              <a:rPr kumimoji="0" lang="en-US" altLang="en-US" sz="1400" b="0" i="0" u="none" strike="noStrike" cap="none" normalizeH="0" baseline="0" dirty="0">
                <a:ln>
                  <a:noFill/>
                </a:ln>
                <a:solidFill>
                  <a:srgbClr val="374151"/>
                </a:solidFill>
                <a:effectLst/>
                <a:latin typeface="Helvetica Neue"/>
              </a:rPr>
              <a:t>Learn to manipulate groups of objects using DRL keywords</a:t>
            </a:r>
          </a:p>
          <a:p>
            <a:pPr lvl="1" eaLnBrk="0" fontAlgn="base" hangingPunct="0">
              <a:lnSpc>
                <a:spcPct val="100000"/>
              </a:lnSpc>
              <a:spcBef>
                <a:spcPct val="0"/>
              </a:spcBef>
              <a:spcAft>
                <a:spcPts val="1200"/>
              </a:spcAft>
            </a:pPr>
            <a:r>
              <a:rPr lang="en-US" altLang="en-US" sz="1400" dirty="0">
                <a:solidFill>
                  <a:srgbClr val="374151"/>
                </a:solidFill>
                <a:latin typeface="Helvetica Neue"/>
              </a:rPr>
              <a:t>`</a:t>
            </a:r>
            <a:r>
              <a:rPr lang="en-US" altLang="en-US" sz="1400" dirty="0" err="1">
                <a:solidFill>
                  <a:srgbClr val="374151"/>
                </a:solidFill>
                <a:latin typeface="Helvetica Neue"/>
              </a:rPr>
              <a:t>memberOf</a:t>
            </a:r>
            <a:r>
              <a:rPr lang="en-US" altLang="en-US" sz="1400" dirty="0">
                <a:solidFill>
                  <a:srgbClr val="374151"/>
                </a:solidFill>
                <a:latin typeface="Helvetica Neue"/>
              </a:rPr>
              <a:t>`</a:t>
            </a:r>
          </a:p>
          <a:p>
            <a:pPr lvl="1" eaLnBrk="0" fontAlgn="base" hangingPunct="0">
              <a:lnSpc>
                <a:spcPct val="100000"/>
              </a:lnSpc>
              <a:spcBef>
                <a:spcPct val="0"/>
              </a:spcBef>
              <a:spcAft>
                <a:spcPts val="1200"/>
              </a:spcAft>
            </a:pPr>
            <a:r>
              <a:rPr kumimoji="0" lang="en-US" altLang="en-US" sz="1400" b="0" i="0" u="none" strike="noStrike" cap="none" normalizeH="0" baseline="0" dirty="0">
                <a:ln>
                  <a:noFill/>
                </a:ln>
                <a:solidFill>
                  <a:srgbClr val="374151"/>
                </a:solidFill>
                <a:effectLst/>
                <a:latin typeface="Helvetica Neue"/>
              </a:rPr>
              <a:t>`exists`</a:t>
            </a:r>
          </a:p>
          <a:p>
            <a:pPr lvl="1" eaLnBrk="0" fontAlgn="base" hangingPunct="0">
              <a:lnSpc>
                <a:spcPct val="100000"/>
              </a:lnSpc>
              <a:spcBef>
                <a:spcPct val="0"/>
              </a:spcBef>
              <a:spcAft>
                <a:spcPts val="1200"/>
              </a:spcAft>
            </a:pPr>
            <a:r>
              <a:rPr kumimoji="0" lang="en-US" altLang="en-US" sz="1400" b="0" i="0" u="none" strike="noStrike" cap="none" normalizeH="0" baseline="0" dirty="0">
                <a:ln>
                  <a:noFill/>
                </a:ln>
                <a:solidFill>
                  <a:srgbClr val="374151"/>
                </a:solidFill>
                <a:effectLst/>
                <a:latin typeface="Helvetica Neue"/>
              </a:rPr>
              <a:t>`</a:t>
            </a:r>
            <a:r>
              <a:rPr kumimoji="0" lang="en-US" altLang="en-US" sz="1400" b="0" i="0" u="none" strike="noStrike" cap="none" normalizeH="0" baseline="0" dirty="0" err="1">
                <a:ln>
                  <a:noFill/>
                </a:ln>
                <a:solidFill>
                  <a:srgbClr val="374151"/>
                </a:solidFill>
                <a:effectLst/>
                <a:latin typeface="Helvetica Neue"/>
              </a:rPr>
              <a:t>forall</a:t>
            </a:r>
            <a:r>
              <a:rPr kumimoji="0" lang="en-US" altLang="en-US" sz="1400" b="0" i="0" u="none" strike="noStrike" cap="none" normalizeH="0" baseline="0" dirty="0">
                <a:ln>
                  <a:noFill/>
                </a:ln>
                <a:solidFill>
                  <a:srgbClr val="374151"/>
                </a:solidFill>
                <a:effectLst/>
                <a:latin typeface="Helvetica Neue"/>
              </a:rPr>
              <a:t>`</a:t>
            </a:r>
          </a:p>
          <a:p>
            <a:pPr eaLnBrk="0" fontAlgn="base" hangingPunct="0">
              <a:lnSpc>
                <a:spcPct val="100000"/>
              </a:lnSpc>
              <a:spcBef>
                <a:spcPct val="0"/>
              </a:spcBef>
              <a:spcAft>
                <a:spcPts val="1200"/>
              </a:spcAft>
            </a:pPr>
            <a:r>
              <a:rPr lang="en-US" altLang="en-US" sz="1400" dirty="0">
                <a:solidFill>
                  <a:srgbClr val="374151"/>
                </a:solidFill>
                <a:latin typeface="Helvetica Neue"/>
              </a:rPr>
              <a:t>Learn to control rule validity with attributes</a:t>
            </a:r>
          </a:p>
          <a:p>
            <a:pPr eaLnBrk="0" fontAlgn="base" hangingPunct="0">
              <a:lnSpc>
                <a:spcPct val="100000"/>
              </a:lnSpc>
              <a:spcBef>
                <a:spcPct val="0"/>
              </a:spcBef>
              <a:spcAft>
                <a:spcPts val="1200"/>
              </a:spcAft>
            </a:pPr>
            <a:r>
              <a:rPr kumimoji="0" lang="en-US" altLang="en-US" sz="1400" b="0" i="0" u="none" strike="noStrike" cap="none" normalizeH="0" baseline="0" dirty="0">
                <a:ln>
                  <a:noFill/>
                </a:ln>
                <a:solidFill>
                  <a:srgbClr val="374151"/>
                </a:solidFill>
                <a:effectLst/>
                <a:latin typeface="Helvetica Neue"/>
              </a:rPr>
              <a:t>Put our knowledge to the test with advanced labs and milestone project</a:t>
            </a:r>
          </a:p>
        </p:txBody>
      </p:sp>
    </p:spTree>
    <p:extLst>
      <p:ext uri="{BB962C8B-B14F-4D97-AF65-F5344CB8AC3E}">
        <p14:creationId xmlns:p14="http://schemas.microsoft.com/office/powerpoint/2010/main" val="18370672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557D1A-8DC6-C3A8-B264-C4CCAA044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1784D-C28B-6A65-2A64-D93BC8FF6ED3}"/>
              </a:ext>
            </a:extLst>
          </p:cNvPr>
          <p:cNvSpPr>
            <a:spLocks noGrp="1"/>
          </p:cNvSpPr>
          <p:nvPr>
            <p:ph type="title"/>
          </p:nvPr>
        </p:nvSpPr>
        <p:spPr>
          <a:xfrm>
            <a:off x="876692" y="741391"/>
            <a:ext cx="5479719" cy="1616203"/>
          </a:xfrm>
        </p:spPr>
        <p:txBody>
          <a:bodyPr anchor="b">
            <a:normAutofit/>
          </a:bodyPr>
          <a:lstStyle/>
          <a:p>
            <a:r>
              <a:rPr lang="en-US" sz="3200">
                <a:cs typeface="Calibri Light"/>
              </a:rPr>
              <a:t>Case Study – Lesson 06: Object Groups</a:t>
            </a:r>
          </a:p>
        </p:txBody>
      </p:sp>
      <p:sp>
        <p:nvSpPr>
          <p:cNvPr id="3" name="Content Placeholder 2">
            <a:extLst>
              <a:ext uri="{FF2B5EF4-FFF2-40B4-BE49-F238E27FC236}">
                <a16:creationId xmlns:a16="http://schemas.microsoft.com/office/drawing/2014/main" id="{9FB3496E-FB9C-CD02-A9BA-30B3E4C84989}"/>
              </a:ext>
            </a:extLst>
          </p:cNvPr>
          <p:cNvSpPr>
            <a:spLocks noGrp="1"/>
          </p:cNvSpPr>
          <p:nvPr>
            <p:ph idx="1"/>
          </p:nvPr>
        </p:nvSpPr>
        <p:spPr>
          <a:xfrm>
            <a:off x="876692" y="2533476"/>
            <a:ext cx="5479719" cy="3447832"/>
          </a:xfrm>
        </p:spPr>
        <p:txBody>
          <a:bodyPr vert="horz" lIns="91440" tIns="45720" rIns="91440" bIns="45720" rtlCol="0" anchor="t">
            <a:normAutofit/>
          </a:bodyPr>
          <a:lstStyle/>
          <a:p>
            <a:pPr marL="0" indent="0">
              <a:buNone/>
            </a:pPr>
            <a:r>
              <a:rPr lang="en-US" sz="2000">
                <a:ea typeface="+mn-lt"/>
                <a:cs typeface="+mn-lt"/>
              </a:rPr>
              <a:t>In Drools, rules can interact with groups or collections of objects and attributes through several mechanisms, allowing for complex decision-making processes based on collections of data.</a:t>
            </a:r>
          </a:p>
        </p:txBody>
      </p:sp>
      <p:pic>
        <p:nvPicPr>
          <p:cNvPr id="5" name="Picture 4" descr="Toy plastic numbers">
            <a:extLst>
              <a:ext uri="{FF2B5EF4-FFF2-40B4-BE49-F238E27FC236}">
                <a16:creationId xmlns:a16="http://schemas.microsoft.com/office/drawing/2014/main" id="{F895F2B4-4C9C-D10D-44B0-7BF8A5968DE3}"/>
              </a:ext>
            </a:extLst>
          </p:cNvPr>
          <p:cNvPicPr>
            <a:picLocks noChangeAspect="1"/>
          </p:cNvPicPr>
          <p:nvPr/>
        </p:nvPicPr>
        <p:blipFill rotWithShape="1">
          <a:blip r:embed="rId2"/>
          <a:srcRect l="23029" r="29142" b="-3"/>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52377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EFCB6B-FBBB-E2DD-48AE-F59080B3F21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CCAFF1-1F7A-FC8E-9BDF-93A94E0AAB6B}"/>
              </a:ext>
            </a:extLst>
          </p:cNvPr>
          <p:cNvSpPr>
            <a:spLocks noGrp="1"/>
          </p:cNvSpPr>
          <p:nvPr>
            <p:ph type="title"/>
          </p:nvPr>
        </p:nvSpPr>
        <p:spPr>
          <a:xfrm>
            <a:off x="1046746" y="586822"/>
            <a:ext cx="3560252" cy="1645920"/>
          </a:xfrm>
        </p:spPr>
        <p:txBody>
          <a:bodyPr>
            <a:normAutofit/>
          </a:bodyPr>
          <a:lstStyle/>
          <a:p>
            <a:r>
              <a:rPr lang="en-US" sz="3200">
                <a:cs typeface="Calibri Light"/>
              </a:rPr>
              <a:t>New Base Object – Family Application</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AB03495-9794-5A83-986C-F219D50182A3}"/>
              </a:ext>
            </a:extLst>
          </p:cNvPr>
          <p:cNvSpPr>
            <a:spLocks noGrp="1"/>
          </p:cNvSpPr>
          <p:nvPr>
            <p:ph idx="1"/>
          </p:nvPr>
        </p:nvSpPr>
        <p:spPr>
          <a:xfrm>
            <a:off x="5351164" y="586822"/>
            <a:ext cx="6002636" cy="1645920"/>
          </a:xfrm>
        </p:spPr>
        <p:txBody>
          <a:bodyPr vert="horz" lIns="91440" tIns="45720" rIns="91440" bIns="45720" rtlCol="0" anchor="ctr">
            <a:normAutofit/>
          </a:bodyPr>
          <a:lstStyle/>
          <a:p>
            <a:pPr marL="0" indent="0">
              <a:buNone/>
            </a:pPr>
            <a:r>
              <a:rPr lang="en-US" sz="1800">
                <a:ea typeface="+mn-lt"/>
                <a:cs typeface="+mn-lt"/>
              </a:rPr>
              <a:t>We now allow for family visa applications with several applicants. Here is what our applications look like as a data table:</a:t>
            </a:r>
          </a:p>
        </p:txBody>
      </p:sp>
      <p:graphicFrame>
        <p:nvGraphicFramePr>
          <p:cNvPr id="5" name="Table 4">
            <a:extLst>
              <a:ext uri="{FF2B5EF4-FFF2-40B4-BE49-F238E27FC236}">
                <a16:creationId xmlns:a16="http://schemas.microsoft.com/office/drawing/2014/main" id="{2937914B-1F9E-5DC4-5DB9-23C57C372187}"/>
              </a:ext>
            </a:extLst>
          </p:cNvPr>
          <p:cNvGraphicFramePr>
            <a:graphicFrameLocks noGrp="1"/>
          </p:cNvGraphicFramePr>
          <p:nvPr>
            <p:extLst>
              <p:ext uri="{D42A27DB-BD31-4B8C-83A1-F6EECF244321}">
                <p14:modId xmlns:p14="http://schemas.microsoft.com/office/powerpoint/2010/main" val="614921562"/>
              </p:ext>
            </p:extLst>
          </p:nvPr>
        </p:nvGraphicFramePr>
        <p:xfrm>
          <a:off x="1256483" y="2773133"/>
          <a:ext cx="9896070" cy="3744299"/>
        </p:xfrm>
        <a:graphic>
          <a:graphicData uri="http://schemas.openxmlformats.org/drawingml/2006/table">
            <a:tbl>
              <a:tblPr firstRow="1" firstCol="1" bandRow="1">
                <a:tableStyleId>{FABFCF23-3B69-468F-B69F-88F6DE6A72F2}</a:tableStyleId>
              </a:tblPr>
              <a:tblGrid>
                <a:gridCol w="1979214">
                  <a:extLst>
                    <a:ext uri="{9D8B030D-6E8A-4147-A177-3AD203B41FA5}">
                      <a16:colId xmlns:a16="http://schemas.microsoft.com/office/drawing/2014/main" val="142233923"/>
                    </a:ext>
                  </a:extLst>
                </a:gridCol>
                <a:gridCol w="1979214">
                  <a:extLst>
                    <a:ext uri="{9D8B030D-6E8A-4147-A177-3AD203B41FA5}">
                      <a16:colId xmlns:a16="http://schemas.microsoft.com/office/drawing/2014/main" val="1812113475"/>
                    </a:ext>
                  </a:extLst>
                </a:gridCol>
                <a:gridCol w="1979214">
                  <a:extLst>
                    <a:ext uri="{9D8B030D-6E8A-4147-A177-3AD203B41FA5}">
                      <a16:colId xmlns:a16="http://schemas.microsoft.com/office/drawing/2014/main" val="209879675"/>
                    </a:ext>
                  </a:extLst>
                </a:gridCol>
                <a:gridCol w="1979214">
                  <a:extLst>
                    <a:ext uri="{9D8B030D-6E8A-4147-A177-3AD203B41FA5}">
                      <a16:colId xmlns:a16="http://schemas.microsoft.com/office/drawing/2014/main" val="732503655"/>
                    </a:ext>
                  </a:extLst>
                </a:gridCol>
                <a:gridCol w="1979214">
                  <a:extLst>
                    <a:ext uri="{9D8B030D-6E8A-4147-A177-3AD203B41FA5}">
                      <a16:colId xmlns:a16="http://schemas.microsoft.com/office/drawing/2014/main" val="1243123143"/>
                    </a:ext>
                  </a:extLst>
                </a:gridCol>
              </a:tblGrid>
              <a:tr h="1344897">
                <a:tc>
                  <a:txBody>
                    <a:bodyPr/>
                    <a:lstStyle/>
                    <a:p>
                      <a:pPr algn="ctr">
                        <a:lnSpc>
                          <a:spcPct val="107000"/>
                        </a:lnSpc>
                        <a:spcAft>
                          <a:spcPts val="800"/>
                        </a:spcAft>
                      </a:pPr>
                      <a:r>
                        <a:rPr lang="en-US" sz="2200" kern="0" cap="none" spc="0" dirty="0">
                          <a:solidFill>
                            <a:srgbClr val="FFFFFF"/>
                          </a:solidFill>
                          <a:effectLst/>
                        </a:rPr>
                        <a:t>Application Number</a:t>
                      </a:r>
                      <a:endParaRPr lang="en-US" sz="2200" kern="100" cap="none" spc="0">
                        <a:solidFill>
                          <a:srgbClr val="FFFFFF"/>
                        </a:solidFill>
                        <a:effectLst/>
                      </a:endParaRPr>
                    </a:p>
                  </a:txBody>
                  <a:tcPr marL="186390" marR="14935" marT="143377" marB="143377" anchor="ctr"/>
                </a:tc>
                <a:tc>
                  <a:txBody>
                    <a:bodyPr/>
                    <a:lstStyle/>
                    <a:p>
                      <a:pPr algn="ctr">
                        <a:lnSpc>
                          <a:spcPct val="107000"/>
                        </a:lnSpc>
                        <a:spcAft>
                          <a:spcPts val="800"/>
                        </a:spcAft>
                      </a:pPr>
                      <a:r>
                        <a:rPr lang="en-US" sz="2200" kern="0" cap="none" spc="0" dirty="0">
                          <a:solidFill>
                            <a:srgbClr val="FFFFFF"/>
                          </a:solidFill>
                          <a:effectLst/>
                        </a:rPr>
                        <a:t>Client ID Numbers</a:t>
                      </a:r>
                      <a:endParaRPr lang="en-US" sz="2200" kern="100" cap="none" spc="0">
                        <a:solidFill>
                          <a:srgbClr val="FFFFFF"/>
                        </a:solidFill>
                        <a:effectLst/>
                      </a:endParaRPr>
                    </a:p>
                  </a:txBody>
                  <a:tcPr marL="186390" marR="14935" marT="143377" marB="143377" anchor="ctr"/>
                </a:tc>
                <a:tc>
                  <a:txBody>
                    <a:bodyPr/>
                    <a:lstStyle/>
                    <a:p>
                      <a:pPr algn="ctr">
                        <a:lnSpc>
                          <a:spcPct val="107000"/>
                        </a:lnSpc>
                        <a:spcAft>
                          <a:spcPts val="800"/>
                        </a:spcAft>
                      </a:pPr>
                      <a:r>
                        <a:rPr lang="en-US" sz="2200" kern="0" cap="none" spc="0" dirty="0">
                          <a:solidFill>
                            <a:srgbClr val="FFFFFF"/>
                          </a:solidFill>
                          <a:effectLst/>
                        </a:rPr>
                        <a:t>Client Ages</a:t>
                      </a:r>
                      <a:endParaRPr lang="en-US" sz="2200" kern="100" cap="none" spc="0">
                        <a:solidFill>
                          <a:srgbClr val="FFFFFF"/>
                        </a:solidFill>
                        <a:effectLst/>
                      </a:endParaRPr>
                    </a:p>
                  </a:txBody>
                  <a:tcPr marL="186390" marR="14935" marT="143377" marB="143377" anchor="ctr"/>
                </a:tc>
                <a:tc>
                  <a:txBody>
                    <a:bodyPr/>
                    <a:lstStyle/>
                    <a:p>
                      <a:pPr algn="ctr">
                        <a:lnSpc>
                          <a:spcPct val="107000"/>
                        </a:lnSpc>
                        <a:spcAft>
                          <a:spcPts val="800"/>
                        </a:spcAft>
                      </a:pPr>
                      <a:r>
                        <a:rPr lang="en-US" sz="2200" kern="0" cap="none" spc="0" dirty="0">
                          <a:solidFill>
                            <a:srgbClr val="FFFFFF"/>
                          </a:solidFill>
                          <a:effectLst/>
                        </a:rPr>
                        <a:t>Start Date</a:t>
                      </a:r>
                      <a:endParaRPr lang="en-US" sz="2200" kern="100" cap="none" spc="0">
                        <a:solidFill>
                          <a:srgbClr val="FFFFFF"/>
                        </a:solidFill>
                        <a:effectLst/>
                      </a:endParaRPr>
                    </a:p>
                  </a:txBody>
                  <a:tcPr marL="186390" marR="14935" marT="143377" marB="143377" anchor="ctr"/>
                </a:tc>
                <a:tc>
                  <a:txBody>
                    <a:bodyPr/>
                    <a:lstStyle/>
                    <a:p>
                      <a:pPr algn="ctr">
                        <a:lnSpc>
                          <a:spcPct val="107000"/>
                        </a:lnSpc>
                        <a:spcAft>
                          <a:spcPts val="800"/>
                        </a:spcAft>
                      </a:pPr>
                      <a:r>
                        <a:rPr lang="en-US" sz="2200" kern="0" cap="none" spc="0" dirty="0">
                          <a:solidFill>
                            <a:srgbClr val="FFFFFF"/>
                          </a:solidFill>
                          <a:effectLst/>
                        </a:rPr>
                        <a:t>Policy Duration Years</a:t>
                      </a:r>
                      <a:endParaRPr lang="en-US" sz="2200" kern="100" cap="none" spc="0">
                        <a:solidFill>
                          <a:srgbClr val="FFFFFF"/>
                        </a:solidFill>
                        <a:effectLst/>
                      </a:endParaRPr>
                    </a:p>
                  </a:txBody>
                  <a:tcPr marL="186390" marR="14935" marT="143377" marB="143377" anchor="ctr"/>
                </a:tc>
                <a:extLst>
                  <a:ext uri="{0D108BD9-81ED-4DB2-BD59-A6C34878D82A}">
                    <a16:rowId xmlns:a16="http://schemas.microsoft.com/office/drawing/2014/main" val="2066763852"/>
                  </a:ext>
                </a:extLst>
              </a:tr>
              <a:tr h="1041974">
                <a:tc>
                  <a:txBody>
                    <a:bodyPr/>
                    <a:lstStyle/>
                    <a:p>
                      <a:pPr algn="ctr">
                        <a:lnSpc>
                          <a:spcPct val="107000"/>
                        </a:lnSpc>
                        <a:spcAft>
                          <a:spcPts val="800"/>
                        </a:spcAft>
                      </a:pPr>
                      <a:r>
                        <a:rPr lang="en-US" sz="1800" kern="0" cap="none" spc="0" dirty="0">
                          <a:solidFill>
                            <a:srgbClr val="000000"/>
                          </a:solidFill>
                          <a:effectLst/>
                        </a:rPr>
                        <a:t>GIA-1000</a:t>
                      </a:r>
                      <a:endParaRPr lang="en-US" sz="1800" kern="100" cap="none" spc="0">
                        <a:solidFill>
                          <a:srgbClr val="000000"/>
                        </a:solidFill>
                        <a:effectLst/>
                      </a:endParaRPr>
                    </a:p>
                  </a:txBody>
                  <a:tcPr marL="186390" marR="14935" marT="143377" marB="143377" anchor="b"/>
                </a:tc>
                <a:tc>
                  <a:txBody>
                    <a:bodyPr/>
                    <a:lstStyle/>
                    <a:p>
                      <a:pPr algn="ctr">
                        <a:lnSpc>
                          <a:spcPct val="107000"/>
                        </a:lnSpc>
                        <a:spcAft>
                          <a:spcPts val="800"/>
                        </a:spcAft>
                      </a:pPr>
                      <a:r>
                        <a:rPr lang="en-US" sz="1800" kern="0" cap="none" spc="0" dirty="0">
                          <a:solidFill>
                            <a:srgbClr val="000000"/>
                          </a:solidFill>
                          <a:effectLst/>
                        </a:rPr>
                        <a:t>ID-100</a:t>
                      </a:r>
                      <a:endParaRPr lang="en-US" sz="1800" kern="100" cap="none" spc="0">
                        <a:solidFill>
                          <a:srgbClr val="000000"/>
                        </a:solidFill>
                        <a:effectLst/>
                      </a:endParaRPr>
                    </a:p>
                    <a:p>
                      <a:pPr lvl="0" algn="ctr">
                        <a:lnSpc>
                          <a:spcPct val="107000"/>
                        </a:lnSpc>
                        <a:spcAft>
                          <a:spcPts val="800"/>
                        </a:spcAft>
                        <a:buNone/>
                      </a:pPr>
                      <a:r>
                        <a:rPr lang="en-US" sz="1800" kern="0" cap="none" spc="0" dirty="0">
                          <a:solidFill>
                            <a:srgbClr val="000000"/>
                          </a:solidFill>
                          <a:effectLst/>
                        </a:rPr>
                        <a:t>ID-101</a:t>
                      </a:r>
                      <a:endParaRPr lang="en-US" sz="1800" kern="100" cap="none" spc="0">
                        <a:solidFill>
                          <a:srgbClr val="000000"/>
                        </a:solidFill>
                        <a:effectLst/>
                      </a:endParaRPr>
                    </a:p>
                  </a:txBody>
                  <a:tcPr marL="186390" marR="14935" marT="143377" marB="143377" anchor="b"/>
                </a:tc>
                <a:tc>
                  <a:txBody>
                    <a:bodyPr/>
                    <a:lstStyle/>
                    <a:p>
                      <a:pPr algn="ctr">
                        <a:lnSpc>
                          <a:spcPct val="107000"/>
                        </a:lnSpc>
                        <a:spcAft>
                          <a:spcPts val="800"/>
                        </a:spcAft>
                      </a:pPr>
                      <a:r>
                        <a:rPr lang="en-US" sz="1800" kern="0" cap="none" spc="0" dirty="0">
                          <a:solidFill>
                            <a:srgbClr val="000000"/>
                          </a:solidFill>
                          <a:effectLst/>
                        </a:rPr>
                        <a:t>52, 56</a:t>
                      </a:r>
                      <a:endParaRPr lang="en-US" sz="1800" kern="100" cap="none" spc="0">
                        <a:solidFill>
                          <a:srgbClr val="000000"/>
                        </a:solidFill>
                        <a:effectLst/>
                      </a:endParaRPr>
                    </a:p>
                  </a:txBody>
                  <a:tcPr marL="186390" marR="14935" marT="143377" marB="143377" anchor="b"/>
                </a:tc>
                <a:tc>
                  <a:txBody>
                    <a:bodyPr/>
                    <a:lstStyle/>
                    <a:p>
                      <a:pPr algn="ctr">
                        <a:lnSpc>
                          <a:spcPct val="107000"/>
                        </a:lnSpc>
                        <a:spcAft>
                          <a:spcPts val="800"/>
                        </a:spcAft>
                      </a:pPr>
                      <a:r>
                        <a:rPr lang="en-US" sz="1800" kern="0" cap="none" spc="0" dirty="0">
                          <a:solidFill>
                            <a:srgbClr val="000000"/>
                          </a:solidFill>
                          <a:effectLst/>
                        </a:rPr>
                        <a:t>2024-03-01</a:t>
                      </a:r>
                      <a:endParaRPr lang="en-US" sz="1800" kern="100" cap="none" spc="0">
                        <a:solidFill>
                          <a:srgbClr val="000000"/>
                        </a:solidFill>
                        <a:effectLst/>
                      </a:endParaRPr>
                    </a:p>
                  </a:txBody>
                  <a:tcPr marL="186390" marR="14935" marT="143377" marB="143377" anchor="b"/>
                </a:tc>
                <a:tc>
                  <a:txBody>
                    <a:bodyPr/>
                    <a:lstStyle/>
                    <a:p>
                      <a:pPr algn="ctr">
                        <a:lnSpc>
                          <a:spcPct val="107000"/>
                        </a:lnSpc>
                        <a:spcAft>
                          <a:spcPts val="800"/>
                        </a:spcAft>
                      </a:pPr>
                      <a:r>
                        <a:rPr lang="en-US" sz="1800" kern="0" cap="none" spc="0" dirty="0">
                          <a:solidFill>
                            <a:srgbClr val="000000"/>
                          </a:solidFill>
                          <a:effectLst/>
                        </a:rPr>
                        <a:t>1</a:t>
                      </a:r>
                      <a:endParaRPr lang="en-US" sz="1800" kern="100" cap="none" spc="0">
                        <a:solidFill>
                          <a:srgbClr val="000000"/>
                        </a:solidFill>
                        <a:effectLst/>
                      </a:endParaRPr>
                    </a:p>
                  </a:txBody>
                  <a:tcPr marL="186390" marR="14935" marT="143377" marB="143377" anchor="b"/>
                </a:tc>
                <a:extLst>
                  <a:ext uri="{0D108BD9-81ED-4DB2-BD59-A6C34878D82A}">
                    <a16:rowId xmlns:a16="http://schemas.microsoft.com/office/drawing/2014/main" val="3509052497"/>
                  </a:ext>
                </a:extLst>
              </a:tr>
              <a:tr h="1041974">
                <a:tc>
                  <a:txBody>
                    <a:bodyPr/>
                    <a:lstStyle/>
                    <a:p>
                      <a:pPr algn="ctr">
                        <a:lnSpc>
                          <a:spcPct val="107000"/>
                        </a:lnSpc>
                        <a:spcAft>
                          <a:spcPts val="800"/>
                        </a:spcAft>
                      </a:pPr>
                      <a:r>
                        <a:rPr lang="en-US" sz="1800" kern="0" cap="none" spc="0" dirty="0">
                          <a:solidFill>
                            <a:srgbClr val="000000"/>
                          </a:solidFill>
                          <a:effectLst/>
                        </a:rPr>
                        <a:t>GIA-1001</a:t>
                      </a:r>
                      <a:endParaRPr lang="en-US" sz="1800" kern="100" cap="none" spc="0">
                        <a:solidFill>
                          <a:srgbClr val="000000"/>
                        </a:solidFill>
                        <a:effectLst/>
                      </a:endParaRPr>
                    </a:p>
                  </a:txBody>
                  <a:tcPr marL="186390" marR="14935" marT="143377" marB="143377" anchor="b"/>
                </a:tc>
                <a:tc>
                  <a:txBody>
                    <a:bodyPr/>
                    <a:lstStyle/>
                    <a:p>
                      <a:pPr algn="ctr">
                        <a:lnSpc>
                          <a:spcPct val="107000"/>
                        </a:lnSpc>
                        <a:spcAft>
                          <a:spcPts val="800"/>
                        </a:spcAft>
                      </a:pPr>
                      <a:r>
                        <a:rPr lang="en-US" sz="1800" kern="0" cap="none" spc="0" dirty="0">
                          <a:solidFill>
                            <a:srgbClr val="000000"/>
                          </a:solidFill>
                          <a:effectLst/>
                        </a:rPr>
                        <a:t>ID-102</a:t>
                      </a:r>
                      <a:endParaRPr lang="en-US" sz="1800" kern="100" cap="none" spc="0">
                        <a:solidFill>
                          <a:srgbClr val="000000"/>
                        </a:solidFill>
                        <a:effectLst/>
                      </a:endParaRPr>
                    </a:p>
                    <a:p>
                      <a:pPr lvl="0" algn="ctr">
                        <a:lnSpc>
                          <a:spcPct val="107000"/>
                        </a:lnSpc>
                        <a:spcAft>
                          <a:spcPts val="800"/>
                        </a:spcAft>
                        <a:buNone/>
                      </a:pPr>
                      <a:r>
                        <a:rPr lang="en-US" sz="1800" kern="0" cap="none" spc="0" dirty="0">
                          <a:solidFill>
                            <a:srgbClr val="000000"/>
                          </a:solidFill>
                          <a:effectLst/>
                        </a:rPr>
                        <a:t>ID-103</a:t>
                      </a:r>
                      <a:endParaRPr lang="en-US" sz="1800" kern="100" cap="none" spc="0">
                        <a:solidFill>
                          <a:srgbClr val="000000"/>
                        </a:solidFill>
                        <a:effectLst/>
                      </a:endParaRPr>
                    </a:p>
                    <a:p>
                      <a:pPr lvl="0" algn="ctr">
                        <a:lnSpc>
                          <a:spcPct val="107000"/>
                        </a:lnSpc>
                        <a:spcAft>
                          <a:spcPts val="800"/>
                        </a:spcAft>
                        <a:buNone/>
                      </a:pPr>
                      <a:r>
                        <a:rPr lang="en-US" sz="1800" kern="0" cap="none" spc="0" dirty="0">
                          <a:solidFill>
                            <a:srgbClr val="000000"/>
                          </a:solidFill>
                          <a:effectLst/>
                        </a:rPr>
                        <a:t>ID-104</a:t>
                      </a:r>
                      <a:endParaRPr lang="en-US" sz="1800" kern="100" cap="none" spc="0">
                        <a:solidFill>
                          <a:srgbClr val="000000"/>
                        </a:solidFill>
                        <a:effectLst/>
                      </a:endParaRPr>
                    </a:p>
                  </a:txBody>
                  <a:tcPr marL="186390" marR="14935" marT="143377" marB="143377" anchor="b"/>
                </a:tc>
                <a:tc>
                  <a:txBody>
                    <a:bodyPr/>
                    <a:lstStyle/>
                    <a:p>
                      <a:pPr algn="ctr">
                        <a:lnSpc>
                          <a:spcPct val="107000"/>
                        </a:lnSpc>
                        <a:spcAft>
                          <a:spcPts val="800"/>
                        </a:spcAft>
                      </a:pPr>
                      <a:r>
                        <a:rPr lang="en-US" sz="1800" kern="0" cap="none" spc="0" dirty="0">
                          <a:solidFill>
                            <a:srgbClr val="000000"/>
                          </a:solidFill>
                          <a:effectLst/>
                        </a:rPr>
                        <a:t>38, 36, 16</a:t>
                      </a:r>
                      <a:endParaRPr lang="en-US" sz="1800" kern="100" cap="none" spc="0">
                        <a:solidFill>
                          <a:srgbClr val="000000"/>
                        </a:solidFill>
                        <a:effectLst/>
                      </a:endParaRPr>
                    </a:p>
                  </a:txBody>
                  <a:tcPr marL="186390" marR="14935" marT="143377" marB="143377" anchor="b"/>
                </a:tc>
                <a:tc>
                  <a:txBody>
                    <a:bodyPr/>
                    <a:lstStyle/>
                    <a:p>
                      <a:pPr algn="ctr">
                        <a:lnSpc>
                          <a:spcPct val="107000"/>
                        </a:lnSpc>
                        <a:spcAft>
                          <a:spcPts val="800"/>
                        </a:spcAft>
                      </a:pPr>
                      <a:r>
                        <a:rPr lang="en-US" sz="1800" kern="0" cap="none" spc="0" dirty="0">
                          <a:solidFill>
                            <a:srgbClr val="000000"/>
                          </a:solidFill>
                          <a:effectLst/>
                        </a:rPr>
                        <a:t>2024-05-05</a:t>
                      </a:r>
                      <a:endParaRPr lang="en-US" sz="1800" kern="100" cap="none" spc="0">
                        <a:solidFill>
                          <a:srgbClr val="000000"/>
                        </a:solidFill>
                        <a:effectLst/>
                      </a:endParaRPr>
                    </a:p>
                  </a:txBody>
                  <a:tcPr marL="186390" marR="14935" marT="143377" marB="143377" anchor="b"/>
                </a:tc>
                <a:tc>
                  <a:txBody>
                    <a:bodyPr/>
                    <a:lstStyle/>
                    <a:p>
                      <a:pPr algn="ctr">
                        <a:lnSpc>
                          <a:spcPct val="107000"/>
                        </a:lnSpc>
                        <a:spcAft>
                          <a:spcPts val="800"/>
                        </a:spcAft>
                      </a:pPr>
                      <a:r>
                        <a:rPr lang="en-US" sz="1800" kern="0" cap="none" spc="0" dirty="0">
                          <a:solidFill>
                            <a:srgbClr val="000000"/>
                          </a:solidFill>
                          <a:effectLst/>
                        </a:rPr>
                        <a:t>1</a:t>
                      </a:r>
                      <a:endParaRPr lang="en-US" sz="1800" kern="100" cap="none" spc="0">
                        <a:solidFill>
                          <a:srgbClr val="000000"/>
                        </a:solidFill>
                        <a:effectLst/>
                      </a:endParaRPr>
                    </a:p>
                  </a:txBody>
                  <a:tcPr marL="186390" marR="14935" marT="143377" marB="143377" anchor="b"/>
                </a:tc>
                <a:extLst>
                  <a:ext uri="{0D108BD9-81ED-4DB2-BD59-A6C34878D82A}">
                    <a16:rowId xmlns:a16="http://schemas.microsoft.com/office/drawing/2014/main" val="912292118"/>
                  </a:ext>
                </a:extLst>
              </a:tr>
            </a:tbl>
          </a:graphicData>
        </a:graphic>
      </p:graphicFrame>
    </p:spTree>
    <p:extLst>
      <p:ext uri="{BB962C8B-B14F-4D97-AF65-F5344CB8AC3E}">
        <p14:creationId xmlns:p14="http://schemas.microsoft.com/office/powerpoint/2010/main" val="20483751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09D72E-7596-FB19-42AC-74E6A109C6A4}"/>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plastic numbers">
            <a:extLst>
              <a:ext uri="{FF2B5EF4-FFF2-40B4-BE49-F238E27FC236}">
                <a16:creationId xmlns:a16="http://schemas.microsoft.com/office/drawing/2014/main" id="{5A557A05-0161-69B3-9CF8-0B1E9C463A12}"/>
              </a:ext>
            </a:extLst>
          </p:cNvPr>
          <p:cNvPicPr>
            <a:picLocks noChangeAspect="1"/>
          </p:cNvPicPr>
          <p:nvPr/>
        </p:nvPicPr>
        <p:blipFill rotWithShape="1">
          <a:blip r:embed="rId2"/>
          <a:srcRect l="20653" r="26766" b="-4"/>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E6236-86DD-6EE2-5418-C208BAB08A47}"/>
              </a:ext>
            </a:extLst>
          </p:cNvPr>
          <p:cNvSpPr>
            <a:spLocks noGrp="1"/>
          </p:cNvSpPr>
          <p:nvPr>
            <p:ph type="title"/>
          </p:nvPr>
        </p:nvSpPr>
        <p:spPr>
          <a:xfrm>
            <a:off x="6115317" y="405685"/>
            <a:ext cx="5464968" cy="1559301"/>
          </a:xfrm>
        </p:spPr>
        <p:txBody>
          <a:bodyPr>
            <a:normAutofit/>
          </a:bodyPr>
          <a:lstStyle/>
          <a:p>
            <a:r>
              <a:rPr lang="en-US" sz="4000">
                <a:cs typeface="Calibri Light"/>
              </a:rPr>
              <a:t>Case Study – Lesson 06: Object Groups</a:t>
            </a:r>
          </a:p>
        </p:txBody>
      </p:sp>
      <p:sp>
        <p:nvSpPr>
          <p:cNvPr id="3" name="Content Placeholder 2">
            <a:extLst>
              <a:ext uri="{FF2B5EF4-FFF2-40B4-BE49-F238E27FC236}">
                <a16:creationId xmlns:a16="http://schemas.microsoft.com/office/drawing/2014/main" id="{4832794C-6AF9-815A-6B6E-DFAAD54DC168}"/>
              </a:ext>
            </a:extLst>
          </p:cNvPr>
          <p:cNvSpPr>
            <a:spLocks noGrp="1"/>
          </p:cNvSpPr>
          <p:nvPr>
            <p:ph idx="1"/>
          </p:nvPr>
        </p:nvSpPr>
        <p:spPr>
          <a:xfrm>
            <a:off x="6115317" y="2743200"/>
            <a:ext cx="5247340" cy="3496878"/>
          </a:xfrm>
        </p:spPr>
        <p:txBody>
          <a:bodyPr vert="horz" lIns="91440" tIns="45720" rIns="91440" bIns="45720" rtlCol="0" anchor="ctr">
            <a:normAutofit/>
          </a:bodyPr>
          <a:lstStyle/>
          <a:p>
            <a:pPr marL="0" indent="0">
              <a:buNone/>
            </a:pPr>
            <a:r>
              <a:rPr lang="en-US" sz="2000">
                <a:ea typeface="+mn-lt"/>
                <a:cs typeface="+mn-lt"/>
              </a:rPr>
              <a:t>In Drools, rules can interact with groups or collections of objects and attributes through several mechanisms, allowing for complex decision-making processes based on collections of data.</a:t>
            </a:r>
          </a:p>
        </p:txBody>
      </p:sp>
    </p:spTree>
    <p:extLst>
      <p:ext uri="{BB962C8B-B14F-4D97-AF65-F5344CB8AC3E}">
        <p14:creationId xmlns:p14="http://schemas.microsoft.com/office/powerpoint/2010/main" val="21657373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9149B1-6EFB-D833-5F3E-7664EEE705D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F4F7486-8C40-A690-ACF8-B210BC27082F}"/>
              </a:ext>
            </a:extLst>
          </p:cNvPr>
          <p:cNvSpPr>
            <a:spLocks noGrp="1"/>
          </p:cNvSpPr>
          <p:nvPr>
            <p:ph type="title"/>
          </p:nvPr>
        </p:nvSpPr>
        <p:spPr>
          <a:xfrm>
            <a:off x="838200" y="365125"/>
            <a:ext cx="5393361" cy="1325563"/>
          </a:xfrm>
        </p:spPr>
        <p:txBody>
          <a:bodyPr>
            <a:normAutofit/>
          </a:bodyPr>
          <a:lstStyle/>
          <a:p>
            <a:r>
              <a:rPr lang="en-US" dirty="0">
                <a:cs typeface="Calibri Light"/>
              </a:rPr>
              <a:t>Case Study – Lesson 06: Key Takeaways</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331F2F6D-CA73-FA25-0D6A-254241823337}"/>
              </a:ext>
            </a:extLst>
          </p:cNvPr>
          <p:cNvSpPr>
            <a:spLocks noGrp="1"/>
          </p:cNvSpPr>
          <p:nvPr>
            <p:ph idx="1"/>
          </p:nvPr>
        </p:nvSpPr>
        <p:spPr>
          <a:xfrm>
            <a:off x="838200" y="1825625"/>
            <a:ext cx="5393361" cy="4351338"/>
          </a:xfrm>
        </p:spPr>
        <p:txBody>
          <a:bodyPr vert="horz" lIns="91440" tIns="45720" rIns="91440" bIns="45720" rtlCol="0">
            <a:normAutofit/>
          </a:bodyPr>
          <a:lstStyle/>
          <a:p>
            <a:pPr marL="342900" indent="-342900">
              <a:buAutoNum type="arabicPeriod"/>
            </a:pPr>
            <a:r>
              <a:rPr lang="en-US" sz="2200">
                <a:ea typeface="+mn-lt"/>
                <a:cs typeface="+mn-lt"/>
              </a:rPr>
              <a:t>Drools uses several mechanisms for dealing with collections in rules</a:t>
            </a:r>
          </a:p>
          <a:p>
            <a:pPr marL="342900" indent="-342900">
              <a:buAutoNum type="arabicPeriod"/>
            </a:pPr>
            <a:r>
              <a:rPr lang="en-US" sz="2200">
                <a:cs typeface="Calibri"/>
              </a:rPr>
              <a:t>The '</a:t>
            </a:r>
            <a:r>
              <a:rPr lang="en-US" sz="2200" err="1">
                <a:cs typeface="Calibri"/>
              </a:rPr>
              <a:t>memberOf</a:t>
            </a:r>
            <a:r>
              <a:rPr lang="en-US" sz="2200">
                <a:cs typeface="Calibri"/>
              </a:rPr>
              <a:t>' keyword is </a:t>
            </a:r>
            <a:r>
              <a:rPr lang="en-US" sz="2200">
                <a:ea typeface="+mn-lt"/>
                <a:cs typeface="+mn-lt"/>
              </a:rPr>
              <a:t>used to check if an element is a 'member of' a collection or array</a:t>
            </a:r>
          </a:p>
          <a:p>
            <a:pPr marL="342900" indent="-342900">
              <a:buAutoNum type="arabicPeriod"/>
            </a:pPr>
            <a:r>
              <a:rPr lang="en-US" sz="2200">
                <a:ea typeface="+mn-lt"/>
                <a:cs typeface="+mn-lt"/>
              </a:rPr>
              <a:t>The 'exists' keyword performs a single check for the existence of a fact that meets a specified criteria and can help avoid unnecessary reevaluations</a:t>
            </a:r>
          </a:p>
          <a:p>
            <a:pPr marL="342900" indent="-342900">
              <a:buAutoNum type="arabicPeriod"/>
            </a:pPr>
            <a:r>
              <a:rPr lang="en-US" sz="2200">
                <a:ea typeface="+mn-lt"/>
                <a:cs typeface="+mn-lt"/>
              </a:rPr>
              <a:t>The '</a:t>
            </a:r>
            <a:r>
              <a:rPr lang="en-US" sz="2200" err="1">
                <a:ea typeface="+mn-lt"/>
                <a:cs typeface="+mn-lt"/>
              </a:rPr>
              <a:t>forall</a:t>
            </a:r>
            <a:r>
              <a:rPr lang="en-US" sz="2200">
                <a:ea typeface="+mn-lt"/>
                <a:cs typeface="+mn-lt"/>
              </a:rPr>
              <a:t>' keyword is used to evaluate that a condition is true 'for all' objects of a collection or array</a:t>
            </a:r>
          </a:p>
        </p:txBody>
      </p:sp>
      <p:pic>
        <p:nvPicPr>
          <p:cNvPr id="7" name="Picture 6" descr="A key on a white background&#10;&#10;Description automatically generated">
            <a:extLst>
              <a:ext uri="{FF2B5EF4-FFF2-40B4-BE49-F238E27FC236}">
                <a16:creationId xmlns:a16="http://schemas.microsoft.com/office/drawing/2014/main" id="{A64C2FDA-DAA8-75F7-11A0-0D979084074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439" r="2406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55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2FE3A5-FD3D-7C51-F562-B0F898EE45B5}"/>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ilver scale with question marks on it&#10;&#10;Description automatically generated">
            <a:extLst>
              <a:ext uri="{FF2B5EF4-FFF2-40B4-BE49-F238E27FC236}">
                <a16:creationId xmlns:a16="http://schemas.microsoft.com/office/drawing/2014/main" id="{70AA19CF-8799-C226-26CF-9735100809F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914" r="10832"/>
          <a:stretch/>
        </p:blipFill>
        <p:spPr>
          <a:xfrm>
            <a:off x="1"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71934C-8349-3645-F8A5-226B250EE5E5}"/>
              </a:ext>
            </a:extLst>
          </p:cNvPr>
          <p:cNvSpPr>
            <a:spLocks noGrp="1"/>
          </p:cNvSpPr>
          <p:nvPr>
            <p:ph type="title"/>
          </p:nvPr>
        </p:nvSpPr>
        <p:spPr>
          <a:xfrm>
            <a:off x="7531610" y="365125"/>
            <a:ext cx="3822189" cy="1899912"/>
          </a:xfrm>
        </p:spPr>
        <p:txBody>
          <a:bodyPr>
            <a:normAutofit/>
          </a:bodyPr>
          <a:lstStyle/>
          <a:p>
            <a:r>
              <a:rPr lang="en-US" sz="4000" dirty="0">
                <a:cs typeface="Calibri Light"/>
              </a:rPr>
              <a:t>Advantages and Limits</a:t>
            </a:r>
            <a:endParaRPr lang="en-US" sz="4000" dirty="0"/>
          </a:p>
        </p:txBody>
      </p:sp>
      <p:sp>
        <p:nvSpPr>
          <p:cNvPr id="3" name="Content Placeholder 2">
            <a:extLst>
              <a:ext uri="{FF2B5EF4-FFF2-40B4-BE49-F238E27FC236}">
                <a16:creationId xmlns:a16="http://schemas.microsoft.com/office/drawing/2014/main" id="{C28F9ABC-903F-54E3-D380-005AC3074984}"/>
              </a:ext>
            </a:extLst>
          </p:cNvPr>
          <p:cNvSpPr>
            <a:spLocks noGrp="1"/>
          </p:cNvSpPr>
          <p:nvPr>
            <p:ph idx="1"/>
          </p:nvPr>
        </p:nvSpPr>
        <p:spPr>
          <a:xfrm>
            <a:off x="7531610" y="2434201"/>
            <a:ext cx="3822189" cy="3742762"/>
          </a:xfrm>
        </p:spPr>
        <p:txBody>
          <a:bodyPr vert="horz" lIns="91440" tIns="45720" rIns="91440" bIns="45720" rtlCol="0">
            <a:normAutofit/>
          </a:bodyPr>
          <a:lstStyle/>
          <a:p>
            <a:pPr>
              <a:buNone/>
            </a:pPr>
            <a:r>
              <a:rPr lang="en-US" sz="2000" b="1" dirty="0"/>
              <a:t>When to Use Rule Engines</a:t>
            </a:r>
            <a:endParaRPr lang="en-US" sz="2000"/>
          </a:p>
          <a:p>
            <a:pPr marL="0" indent="0">
              <a:buNone/>
            </a:pPr>
            <a:r>
              <a:rPr lang="en-US" sz="2000" dirty="0">
                <a:ea typeface="+mn-lt"/>
                <a:cs typeface="+mn-lt"/>
              </a:rPr>
              <a:t>Rule Engines can greatly enhance automation and efficiency is a business, but they may not always be the right solution. Let's examine situations where rule engines may be most useful...</a:t>
            </a:r>
            <a:endParaRPr lang="en-US" sz="2000" dirty="0">
              <a:cs typeface="Calibri"/>
            </a:endParaRPr>
          </a:p>
          <a:p>
            <a:pPr marL="0" indent="0">
              <a:buNone/>
            </a:pPr>
            <a:endParaRPr lang="en-US" sz="2000">
              <a:cs typeface="Calibri"/>
            </a:endParaRPr>
          </a:p>
        </p:txBody>
      </p:sp>
    </p:spTree>
    <p:extLst>
      <p:ext uri="{BB962C8B-B14F-4D97-AF65-F5344CB8AC3E}">
        <p14:creationId xmlns:p14="http://schemas.microsoft.com/office/powerpoint/2010/main" val="36945358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44FD2C-D2A4-41C0-9E25-E71CECA2A671}"/>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st tubes with one test tube in orange with drops">
            <a:extLst>
              <a:ext uri="{FF2B5EF4-FFF2-40B4-BE49-F238E27FC236}">
                <a16:creationId xmlns:a16="http://schemas.microsoft.com/office/drawing/2014/main" id="{151AC5AE-75AE-8DE6-F2A6-9FF0B177C103}"/>
              </a:ext>
            </a:extLst>
          </p:cNvPr>
          <p:cNvPicPr>
            <a:picLocks noChangeAspect="1"/>
          </p:cNvPicPr>
          <p:nvPr/>
        </p:nvPicPr>
        <p:blipFill rotWithShape="1">
          <a:blip r:embed="rId2"/>
          <a:srcRect l="28004" r="11399" b="1"/>
          <a:stretch/>
        </p:blipFill>
        <p:spPr>
          <a:xfrm>
            <a:off x="6103027" y="10"/>
            <a:ext cx="6088971" cy="6857990"/>
          </a:xfrm>
          <a:prstGeom prst="rect">
            <a:avLst/>
          </a:prstGeom>
        </p:spPr>
      </p:pic>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32A4825-10BE-865A-E61B-999FA9A9B89F}"/>
              </a:ext>
            </a:extLst>
          </p:cNvPr>
          <p:cNvSpPr>
            <a:spLocks noGrp="1"/>
          </p:cNvSpPr>
          <p:nvPr>
            <p:ph type="title"/>
          </p:nvPr>
        </p:nvSpPr>
        <p:spPr>
          <a:xfrm>
            <a:off x="761801" y="328512"/>
            <a:ext cx="4778387" cy="1628970"/>
          </a:xfrm>
        </p:spPr>
        <p:txBody>
          <a:bodyPr anchor="ctr">
            <a:normAutofit/>
          </a:bodyPr>
          <a:lstStyle/>
          <a:p>
            <a:r>
              <a:rPr lang="en-US" sz="4000">
                <a:cs typeface="Calibri Light"/>
              </a:rPr>
              <a:t>Lab Exercise</a:t>
            </a:r>
            <a:endParaRPr lang="en-US" sz="4000">
              <a:ea typeface="Calibri Light"/>
              <a:cs typeface="Calibri Light"/>
            </a:endParaRPr>
          </a:p>
        </p:txBody>
      </p:sp>
      <p:sp>
        <p:nvSpPr>
          <p:cNvPr id="3" name="Content Placeholder 2">
            <a:extLst>
              <a:ext uri="{FF2B5EF4-FFF2-40B4-BE49-F238E27FC236}">
                <a16:creationId xmlns:a16="http://schemas.microsoft.com/office/drawing/2014/main" id="{E733D255-D2C7-B60A-D12A-6A3983E66D53}"/>
              </a:ext>
            </a:extLst>
          </p:cNvPr>
          <p:cNvSpPr>
            <a:spLocks noGrp="1"/>
          </p:cNvSpPr>
          <p:nvPr>
            <p:ph idx="1"/>
          </p:nvPr>
        </p:nvSpPr>
        <p:spPr>
          <a:xfrm>
            <a:off x="761801" y="2884929"/>
            <a:ext cx="4659756" cy="3374137"/>
          </a:xfrm>
        </p:spPr>
        <p:txBody>
          <a:bodyPr vert="horz" lIns="91440" tIns="45720" rIns="91440" bIns="45720" rtlCol="0" anchor="ctr">
            <a:normAutofit/>
          </a:bodyPr>
          <a:lstStyle/>
          <a:p>
            <a:pPr marL="0" indent="0">
              <a:buNone/>
            </a:pPr>
            <a:r>
              <a:rPr lang="en-US" sz="2000">
                <a:ea typeface="+mn-lt"/>
                <a:cs typeface="+mn-lt"/>
              </a:rPr>
              <a:t>Open and Complete Lab Exercise 02.06 - </a:t>
            </a:r>
            <a:r>
              <a:rPr lang="en-US" sz="2000" b="1">
                <a:latin typeface="Helvetica"/>
                <a:ea typeface="+mn-lt"/>
                <a:cs typeface="Helvetica"/>
              </a:rPr>
              <a:t>Dynamic Premium Calculation Based on Applicant Attributes</a:t>
            </a:r>
            <a:endParaRPr lang="en-US" sz="2000">
              <a:latin typeface="Calibri" panose="020F0502020204030204"/>
              <a:ea typeface="+mn-lt"/>
              <a:cs typeface="Calibri" panose="020F0502020204030204"/>
            </a:endParaRPr>
          </a:p>
        </p:txBody>
      </p:sp>
    </p:spTree>
    <p:extLst>
      <p:ext uri="{BB962C8B-B14F-4D97-AF65-F5344CB8AC3E}">
        <p14:creationId xmlns:p14="http://schemas.microsoft.com/office/powerpoint/2010/main" val="30517226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0FE290-D460-FB27-00F8-226BADCB9B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3765BC-D35C-E9CA-D795-7E36C97A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4B0795-9998-8097-D3E3-9E5A67F2F6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452A2-6824-BECF-55AF-80B54496B946}"/>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Handshake">
            <a:extLst>
              <a:ext uri="{FF2B5EF4-FFF2-40B4-BE49-F238E27FC236}">
                <a16:creationId xmlns:a16="http://schemas.microsoft.com/office/drawing/2014/main" id="{AE700C2C-9A38-7DFD-0ABE-536BF88E0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9203C673-B64A-711E-CE39-D46BC4096E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42B9EF57-8455-66E5-A3FC-27F0C0FB86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FBA51A37-2646-B5B6-8A1D-C38010172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AA371-8703-5C09-DD11-62A94D80F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22631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B89C33-BA7D-1119-654F-F9BFEB3356EA}"/>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8167B-B393-6312-413D-B37E9C45211A}"/>
              </a:ext>
            </a:extLst>
          </p:cNvPr>
          <p:cNvSpPr>
            <a:spLocks noGrp="1"/>
          </p:cNvSpPr>
          <p:nvPr>
            <p:ph type="title"/>
          </p:nvPr>
        </p:nvSpPr>
        <p:spPr>
          <a:xfrm>
            <a:off x="838200" y="365125"/>
            <a:ext cx="10515600" cy="1325563"/>
          </a:xfrm>
        </p:spPr>
        <p:txBody>
          <a:bodyPr>
            <a:normAutofit/>
          </a:bodyPr>
          <a:lstStyle/>
          <a:p>
            <a:r>
              <a:rPr lang="en-US" dirty="0">
                <a:cs typeface="Calibri Light"/>
              </a:rPr>
              <a:t>Advantages and Limits</a:t>
            </a:r>
            <a:endParaRPr lang="en-US" dirty="0"/>
          </a:p>
        </p:txBody>
      </p:sp>
      <p:sp>
        <p:nvSpPr>
          <p:cNvPr id="3" name="Content Placeholder 2">
            <a:extLst>
              <a:ext uri="{FF2B5EF4-FFF2-40B4-BE49-F238E27FC236}">
                <a16:creationId xmlns:a16="http://schemas.microsoft.com/office/drawing/2014/main" id="{39080C41-09E3-AB6C-4ADC-C0C38507F560}"/>
              </a:ext>
            </a:extLst>
          </p:cNvPr>
          <p:cNvSpPr>
            <a:spLocks noGrp="1"/>
          </p:cNvSpPr>
          <p:nvPr>
            <p:ph idx="1"/>
          </p:nvPr>
        </p:nvSpPr>
        <p:spPr>
          <a:xfrm>
            <a:off x="838201" y="2013625"/>
            <a:ext cx="4614759" cy="4163337"/>
          </a:xfrm>
        </p:spPr>
        <p:txBody>
          <a:bodyPr vert="horz" lIns="91440" tIns="45720" rIns="91440" bIns="45720" rtlCol="0" anchor="t">
            <a:normAutofit/>
          </a:bodyPr>
          <a:lstStyle/>
          <a:p>
            <a:pPr>
              <a:buFont typeface="Arial,Sans-Serif"/>
              <a:buChar char="•"/>
            </a:pPr>
            <a:r>
              <a:rPr lang="en-US" sz="2000" b="1" dirty="0"/>
              <a:t>Complex Decision Logic</a:t>
            </a:r>
            <a:r>
              <a:rPr lang="en-US" sz="2000" dirty="0"/>
              <a:t>: If your application involves complex decision-making, a rule engine can manage this complexity more efficiently than hard-coded logic.</a:t>
            </a:r>
            <a:endParaRPr lang="en-US" sz="2000" dirty="0">
              <a:cs typeface="Calibri"/>
            </a:endParaRPr>
          </a:p>
        </p:txBody>
      </p:sp>
      <p:pic>
        <p:nvPicPr>
          <p:cNvPr id="4" name="Picture 3" descr="A silver scale with question marks on it&#10;&#10;Description automatically generated">
            <a:extLst>
              <a:ext uri="{FF2B5EF4-FFF2-40B4-BE49-F238E27FC236}">
                <a16:creationId xmlns:a16="http://schemas.microsoft.com/office/drawing/2014/main" id="{014B6BA6-71B4-A326-424D-3DE05BE2141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216" r="15135"/>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291339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727F12-418B-EEA1-0DBE-A6102C65D2F6}"/>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44EFCF1-770B-D1BE-C5FA-42207FB28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44190-8A24-379B-CE7D-79FDA6DBD74E}"/>
              </a:ext>
            </a:extLst>
          </p:cNvPr>
          <p:cNvSpPr>
            <a:spLocks noGrp="1"/>
          </p:cNvSpPr>
          <p:nvPr>
            <p:ph type="title"/>
          </p:nvPr>
        </p:nvSpPr>
        <p:spPr>
          <a:xfrm>
            <a:off x="838200" y="365125"/>
            <a:ext cx="10515600" cy="1325563"/>
          </a:xfrm>
        </p:spPr>
        <p:txBody>
          <a:bodyPr>
            <a:normAutofit/>
          </a:bodyPr>
          <a:lstStyle/>
          <a:p>
            <a:r>
              <a:rPr lang="en-US" dirty="0">
                <a:cs typeface="Calibri Light"/>
              </a:rPr>
              <a:t>Advantages and Limits</a:t>
            </a:r>
            <a:endParaRPr lang="en-US" dirty="0"/>
          </a:p>
        </p:txBody>
      </p:sp>
      <p:sp>
        <p:nvSpPr>
          <p:cNvPr id="3" name="Content Placeholder 2">
            <a:extLst>
              <a:ext uri="{FF2B5EF4-FFF2-40B4-BE49-F238E27FC236}">
                <a16:creationId xmlns:a16="http://schemas.microsoft.com/office/drawing/2014/main" id="{19D76E47-8044-29C0-80D2-2382481FC0C3}"/>
              </a:ext>
            </a:extLst>
          </p:cNvPr>
          <p:cNvSpPr>
            <a:spLocks noGrp="1"/>
          </p:cNvSpPr>
          <p:nvPr>
            <p:ph idx="1"/>
          </p:nvPr>
        </p:nvSpPr>
        <p:spPr>
          <a:xfrm>
            <a:off x="838201" y="2013625"/>
            <a:ext cx="4614759" cy="4163337"/>
          </a:xfrm>
        </p:spPr>
        <p:txBody>
          <a:bodyPr vert="horz" lIns="91440" tIns="45720" rIns="91440" bIns="45720" rtlCol="0" anchor="t">
            <a:normAutofit/>
          </a:bodyPr>
          <a:lstStyle/>
          <a:p>
            <a:pPr>
              <a:buFont typeface="Arial,Sans-Serif"/>
              <a:buChar char="•"/>
            </a:pPr>
            <a:r>
              <a:rPr lang="en-US" sz="2000" b="1" dirty="0"/>
              <a:t>Frequent Rule Changes</a:t>
            </a:r>
            <a:r>
              <a:rPr lang="en-US" sz="2000" dirty="0"/>
              <a:t>: In environments where business rules change often, rule engines allow for quick updates without needing to modify and redeploy the application code.</a:t>
            </a:r>
            <a:endParaRPr lang="en-US" sz="2000" dirty="0">
              <a:cs typeface="Calibri"/>
            </a:endParaRPr>
          </a:p>
        </p:txBody>
      </p:sp>
      <p:pic>
        <p:nvPicPr>
          <p:cNvPr id="4" name="Picture 3" descr="A silver scale with question marks on it&#10;&#10;Description automatically generated">
            <a:extLst>
              <a:ext uri="{FF2B5EF4-FFF2-40B4-BE49-F238E27FC236}">
                <a16:creationId xmlns:a16="http://schemas.microsoft.com/office/drawing/2014/main" id="{DFE912FE-038A-FD60-05F8-EDEAF76176F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216" r="15135"/>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422123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670794-4320-2954-0912-478F4C826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7D88E-7BFE-0F4D-E75E-0F8B4B4DF2F8}"/>
              </a:ext>
            </a:extLst>
          </p:cNvPr>
          <p:cNvSpPr>
            <a:spLocks noGrp="1"/>
          </p:cNvSpPr>
          <p:nvPr>
            <p:ph type="title"/>
          </p:nvPr>
        </p:nvSpPr>
        <p:spPr>
          <a:xfrm>
            <a:off x="481013" y="3752849"/>
            <a:ext cx="3290887" cy="2452687"/>
          </a:xfrm>
        </p:spPr>
        <p:txBody>
          <a:bodyPr anchor="ctr">
            <a:normAutofit/>
          </a:bodyPr>
          <a:lstStyle/>
          <a:p>
            <a:r>
              <a:rPr lang="en-US" sz="3600">
                <a:cs typeface="Calibri Light"/>
              </a:rPr>
              <a:t>Course Overview</a:t>
            </a:r>
            <a:endParaRPr lang="en-US" sz="3600"/>
          </a:p>
        </p:txBody>
      </p:sp>
      <p:pic>
        <p:nvPicPr>
          <p:cNvPr id="4" name="Picture 3" descr="Rule Pressure Stamp - Free image on Pixabay">
            <a:extLst>
              <a:ext uri="{FF2B5EF4-FFF2-40B4-BE49-F238E27FC236}">
                <a16:creationId xmlns:a16="http://schemas.microsoft.com/office/drawing/2014/main" id="{44CF87F8-7A0B-49ED-1880-23655DADFE49}"/>
              </a:ext>
            </a:extLst>
          </p:cNvPr>
          <p:cNvPicPr>
            <a:picLocks noChangeAspect="1"/>
          </p:cNvPicPr>
          <p:nvPr/>
        </p:nvPicPr>
        <p:blipFill rotWithShape="1">
          <a:blip r:embed="rId2"/>
          <a:srcRect t="7627" b="1121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5D2C2614-21D4-9B8E-7EEA-2159D4433D9D}"/>
              </a:ext>
            </a:extLst>
          </p:cNvPr>
          <p:cNvSpPr>
            <a:spLocks noGrp="1"/>
          </p:cNvSpPr>
          <p:nvPr>
            <p:ph idx="1"/>
          </p:nvPr>
        </p:nvSpPr>
        <p:spPr>
          <a:xfrm>
            <a:off x="4223982" y="3752850"/>
            <a:ext cx="7485413" cy="2452687"/>
          </a:xfrm>
        </p:spPr>
        <p:txBody>
          <a:bodyPr vert="horz" lIns="91440" tIns="45720" rIns="91440" bIns="45720" rtlCol="0" anchor="ctr">
            <a:normAutofit/>
          </a:bodyPr>
          <a:lstStyle/>
          <a:p>
            <a:pPr marL="0" indent="0">
              <a:buNone/>
            </a:pPr>
            <a:r>
              <a:rPr lang="en-US" sz="1700">
                <a:ea typeface="+mn-lt"/>
                <a:cs typeface="+mn-lt"/>
              </a:rPr>
              <a:t>Welcome to our comprehensive course on Rule Engines, with a special focus on Drools, one of the most popular and powerful rule engines available today. This course is designed to equip you with both theoretical knowledge and practical skills in the realm of rule-based systems. Here’s what you can expect:</a:t>
            </a:r>
            <a:endParaRPr lang="en-US" sz="1700">
              <a:cs typeface="Calibri" panose="020F0502020204030204"/>
            </a:endParaRPr>
          </a:p>
          <a:p>
            <a:pPr marL="0" indent="0">
              <a:buNone/>
            </a:pPr>
            <a:r>
              <a:rPr lang="en-US" sz="1700" b="1"/>
              <a:t>Course Objective:</a:t>
            </a:r>
            <a:endParaRPr lang="en-US" sz="1700">
              <a:cs typeface="Calibri" panose="020F0502020204030204"/>
            </a:endParaRPr>
          </a:p>
          <a:p>
            <a:pPr marL="0" indent="0">
              <a:buNone/>
            </a:pPr>
            <a:r>
              <a:rPr lang="en-US" sz="1700">
                <a:ea typeface="+mn-lt"/>
                <a:cs typeface="+mn-lt"/>
              </a:rPr>
              <a:t>Our main goal is to help you understand the concept of rule engines, why they are used, and how to effectively implement them using Drools. By the end of this course, you’ll be well-versed in the fundamentals of rule engines and proficient in using Drools for automating complex decision-making processes.</a:t>
            </a:r>
          </a:p>
        </p:txBody>
      </p:sp>
    </p:spTree>
    <p:extLst>
      <p:ext uri="{BB962C8B-B14F-4D97-AF65-F5344CB8AC3E}">
        <p14:creationId xmlns:p14="http://schemas.microsoft.com/office/powerpoint/2010/main" val="1709182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A34996-7B27-6808-6F30-4E44A3EE65B3}"/>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1B820E7-8304-826F-6890-4D343190A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31E72F-E094-A2F7-9374-A5F01D3FBD1E}"/>
              </a:ext>
            </a:extLst>
          </p:cNvPr>
          <p:cNvSpPr>
            <a:spLocks noGrp="1"/>
          </p:cNvSpPr>
          <p:nvPr>
            <p:ph type="title"/>
          </p:nvPr>
        </p:nvSpPr>
        <p:spPr>
          <a:xfrm>
            <a:off x="838200" y="365125"/>
            <a:ext cx="10515600" cy="1325563"/>
          </a:xfrm>
        </p:spPr>
        <p:txBody>
          <a:bodyPr>
            <a:normAutofit/>
          </a:bodyPr>
          <a:lstStyle/>
          <a:p>
            <a:r>
              <a:rPr lang="en-US">
                <a:cs typeface="Calibri Light"/>
              </a:rPr>
              <a:t>Advantages and Limits</a:t>
            </a:r>
            <a:endParaRPr lang="en-US"/>
          </a:p>
        </p:txBody>
      </p:sp>
      <p:sp>
        <p:nvSpPr>
          <p:cNvPr id="3" name="Content Placeholder 2">
            <a:extLst>
              <a:ext uri="{FF2B5EF4-FFF2-40B4-BE49-F238E27FC236}">
                <a16:creationId xmlns:a16="http://schemas.microsoft.com/office/drawing/2014/main" id="{1EC4BB13-313C-D229-AD53-3BB29CDE663C}"/>
              </a:ext>
            </a:extLst>
          </p:cNvPr>
          <p:cNvSpPr>
            <a:spLocks noGrp="1"/>
          </p:cNvSpPr>
          <p:nvPr>
            <p:ph idx="1"/>
          </p:nvPr>
        </p:nvSpPr>
        <p:spPr>
          <a:xfrm>
            <a:off x="838201" y="2013625"/>
            <a:ext cx="4614759" cy="4163337"/>
          </a:xfrm>
        </p:spPr>
        <p:txBody>
          <a:bodyPr vert="horz" lIns="91440" tIns="45720" rIns="91440" bIns="45720" rtlCol="0" anchor="t">
            <a:normAutofit/>
          </a:bodyPr>
          <a:lstStyle/>
          <a:p>
            <a:pPr>
              <a:buFont typeface="Arial,Sans-Serif"/>
              <a:buChar char="•"/>
            </a:pPr>
            <a:r>
              <a:rPr lang="en-US" sz="2000" b="1" dirty="0"/>
              <a:t>Need for Business User Control</a:t>
            </a:r>
            <a:r>
              <a:rPr lang="en-US" sz="2000" dirty="0"/>
              <a:t>: If business analysts or policy managers need to create or modify rules without involving IT, rule engines provide a user-friendly interface</a:t>
            </a:r>
            <a:endParaRPr lang="en-US" sz="2000" dirty="0">
              <a:cs typeface="Calibri"/>
            </a:endParaRPr>
          </a:p>
        </p:txBody>
      </p:sp>
      <p:pic>
        <p:nvPicPr>
          <p:cNvPr id="4" name="Picture 3" descr="A silver scale with question marks on it&#10;&#10;Description automatically generated">
            <a:extLst>
              <a:ext uri="{FF2B5EF4-FFF2-40B4-BE49-F238E27FC236}">
                <a16:creationId xmlns:a16="http://schemas.microsoft.com/office/drawing/2014/main" id="{93D1A707-39E2-160C-55CD-E22BA52AA64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216" r="15135"/>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362782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E3A959-A686-2A6D-7510-E8AAE700BE90}"/>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160ADBA-1A21-F97E-25F0-3C6000E11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16C778-5DB2-D3B5-AF24-01A5DC02DAEE}"/>
              </a:ext>
            </a:extLst>
          </p:cNvPr>
          <p:cNvSpPr>
            <a:spLocks noGrp="1"/>
          </p:cNvSpPr>
          <p:nvPr>
            <p:ph type="title"/>
          </p:nvPr>
        </p:nvSpPr>
        <p:spPr>
          <a:xfrm>
            <a:off x="838200" y="365125"/>
            <a:ext cx="10515600" cy="1325563"/>
          </a:xfrm>
        </p:spPr>
        <p:txBody>
          <a:bodyPr>
            <a:normAutofit/>
          </a:bodyPr>
          <a:lstStyle/>
          <a:p>
            <a:r>
              <a:rPr lang="en-US">
                <a:cs typeface="Calibri Light"/>
              </a:rPr>
              <a:t>Advantages and Limits</a:t>
            </a:r>
            <a:endParaRPr lang="en-US"/>
          </a:p>
        </p:txBody>
      </p:sp>
      <p:sp>
        <p:nvSpPr>
          <p:cNvPr id="3" name="Content Placeholder 2">
            <a:extLst>
              <a:ext uri="{FF2B5EF4-FFF2-40B4-BE49-F238E27FC236}">
                <a16:creationId xmlns:a16="http://schemas.microsoft.com/office/drawing/2014/main" id="{783F3B81-A5DE-6FFD-1C75-6C207BA79D8E}"/>
              </a:ext>
            </a:extLst>
          </p:cNvPr>
          <p:cNvSpPr>
            <a:spLocks noGrp="1"/>
          </p:cNvSpPr>
          <p:nvPr>
            <p:ph idx="1"/>
          </p:nvPr>
        </p:nvSpPr>
        <p:spPr>
          <a:xfrm>
            <a:off x="838201" y="2013625"/>
            <a:ext cx="4614759" cy="4163337"/>
          </a:xfrm>
        </p:spPr>
        <p:txBody>
          <a:bodyPr vert="horz" lIns="91440" tIns="45720" rIns="91440" bIns="45720" rtlCol="0" anchor="t">
            <a:normAutofit/>
          </a:bodyPr>
          <a:lstStyle/>
          <a:p>
            <a:pPr>
              <a:buFont typeface="Arial,Sans-Serif"/>
              <a:buChar char="•"/>
            </a:pPr>
            <a:r>
              <a:rPr lang="en-US" sz="2000" b="1" dirty="0"/>
              <a:t>Auditing and Compliance</a:t>
            </a:r>
            <a:r>
              <a:rPr lang="en-US" sz="2000" dirty="0"/>
              <a:t>: Rule engines can provide detailed logs of decision-making processes, which is beneficial for auditing and regulatory  compliance.</a:t>
            </a:r>
            <a:endParaRPr lang="en-US" sz="2000" dirty="0">
              <a:cs typeface="Calibri"/>
            </a:endParaRPr>
          </a:p>
        </p:txBody>
      </p:sp>
      <p:pic>
        <p:nvPicPr>
          <p:cNvPr id="4" name="Picture 3" descr="A silver scale with question marks on it&#10;&#10;Description automatically generated">
            <a:extLst>
              <a:ext uri="{FF2B5EF4-FFF2-40B4-BE49-F238E27FC236}">
                <a16:creationId xmlns:a16="http://schemas.microsoft.com/office/drawing/2014/main" id="{A46B08B3-881B-2156-6C4E-E6B30722268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216" r="15135"/>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2794336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266045-D1C1-7AA3-9121-9CD6C0E350C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AB9ADF-902D-5A3E-594B-6023CED4982C}"/>
              </a:ext>
            </a:extLst>
          </p:cNvPr>
          <p:cNvSpPr>
            <a:spLocks noGrp="1"/>
          </p:cNvSpPr>
          <p:nvPr>
            <p:ph type="title"/>
          </p:nvPr>
        </p:nvSpPr>
        <p:spPr>
          <a:xfrm>
            <a:off x="1137034" y="609597"/>
            <a:ext cx="9392421" cy="1330841"/>
          </a:xfrm>
        </p:spPr>
        <p:txBody>
          <a:bodyPr>
            <a:normAutofit/>
          </a:bodyPr>
          <a:lstStyle/>
          <a:p>
            <a:r>
              <a:rPr lang="en-US" dirty="0">
                <a:cs typeface="Calibri Light"/>
              </a:rPr>
              <a:t>Advantages and Limits</a:t>
            </a:r>
            <a:endParaRPr lang="en-US" dirty="0"/>
          </a:p>
        </p:txBody>
      </p:sp>
      <p:sp>
        <p:nvSpPr>
          <p:cNvPr id="3" name="Content Placeholder 2">
            <a:extLst>
              <a:ext uri="{FF2B5EF4-FFF2-40B4-BE49-F238E27FC236}">
                <a16:creationId xmlns:a16="http://schemas.microsoft.com/office/drawing/2014/main" id="{BCDA978C-69D8-4DA5-1FFC-C6C1F1065659}"/>
              </a:ext>
            </a:extLst>
          </p:cNvPr>
          <p:cNvSpPr>
            <a:spLocks noGrp="1"/>
          </p:cNvSpPr>
          <p:nvPr>
            <p:ph idx="1"/>
          </p:nvPr>
        </p:nvSpPr>
        <p:spPr>
          <a:xfrm>
            <a:off x="1137034" y="2198362"/>
            <a:ext cx="4958966" cy="3917773"/>
          </a:xfrm>
        </p:spPr>
        <p:txBody>
          <a:bodyPr vert="horz" lIns="91440" tIns="45720" rIns="91440" bIns="45720" rtlCol="0" anchor="t">
            <a:normAutofit/>
          </a:bodyPr>
          <a:lstStyle/>
          <a:p>
            <a:pPr>
              <a:buNone/>
            </a:pPr>
            <a:r>
              <a:rPr lang="en-US" sz="2000" b="1" dirty="0"/>
              <a:t>When Not to Use Rule Engines</a:t>
            </a:r>
            <a:endParaRPr lang="en-US" sz="2000" b="1" dirty="0">
              <a:cs typeface="Calibri"/>
            </a:endParaRPr>
          </a:p>
          <a:p>
            <a:pPr>
              <a:buFont typeface="Arial"/>
              <a:buChar char="•"/>
            </a:pPr>
            <a:r>
              <a:rPr lang="en-US" sz="2000" b="1" dirty="0">
                <a:ea typeface="+mn-lt"/>
                <a:cs typeface="+mn-lt"/>
              </a:rPr>
              <a:t>Simple Decision Logic</a:t>
            </a:r>
            <a:r>
              <a:rPr lang="en-US" sz="2000" dirty="0">
                <a:ea typeface="+mn-lt"/>
                <a:cs typeface="+mn-lt"/>
              </a:rPr>
              <a:t>: If your application's decision logic is straightforward and unlikely to change, the overhead of implementing a rule engine might not be justified.</a:t>
            </a:r>
          </a:p>
          <a:p>
            <a:pPr marL="0" indent="0">
              <a:buNone/>
            </a:pPr>
            <a:endParaRPr lang="en-US" sz="1100">
              <a:ea typeface="+mn-lt"/>
              <a:cs typeface="+mn-lt"/>
            </a:endParaRPr>
          </a:p>
        </p:txBody>
      </p:sp>
      <p:pic>
        <p:nvPicPr>
          <p:cNvPr id="20" name="Picture 19" descr="A stop sign with a hand&#10;&#10;Description automatically generated">
            <a:extLst>
              <a:ext uri="{FF2B5EF4-FFF2-40B4-BE49-F238E27FC236}">
                <a16:creationId xmlns:a16="http://schemas.microsoft.com/office/drawing/2014/main" id="{98C38357-CED3-D314-27A3-EE71BB3561D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35662" y="2184914"/>
            <a:ext cx="3755915" cy="3755915"/>
          </a:xfrm>
          <a:prstGeom prst="rect">
            <a:avLst/>
          </a:prstGeom>
        </p:spPr>
      </p:pic>
      <p:sp>
        <p:nvSpPr>
          <p:cNvPr id="29" name="Freeform: Shape 2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07625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CEA5CA-5353-A022-9DAC-D1036321F79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A62391C-7236-19F2-5377-35AC784C5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51DE3A-2451-C680-AAAD-0FE42C0E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229338-E64F-812E-3B08-B85D96A75A9E}"/>
              </a:ext>
            </a:extLst>
          </p:cNvPr>
          <p:cNvSpPr>
            <a:spLocks noGrp="1"/>
          </p:cNvSpPr>
          <p:nvPr>
            <p:ph type="title"/>
          </p:nvPr>
        </p:nvSpPr>
        <p:spPr>
          <a:xfrm>
            <a:off x="1137034" y="609597"/>
            <a:ext cx="9392421" cy="1330841"/>
          </a:xfrm>
        </p:spPr>
        <p:txBody>
          <a:bodyPr>
            <a:normAutofit/>
          </a:bodyPr>
          <a:lstStyle/>
          <a:p>
            <a:r>
              <a:rPr lang="en-US" dirty="0">
                <a:cs typeface="Calibri Light"/>
              </a:rPr>
              <a:t>Advantages and Limits</a:t>
            </a:r>
            <a:endParaRPr lang="en-US" dirty="0"/>
          </a:p>
        </p:txBody>
      </p:sp>
      <p:sp>
        <p:nvSpPr>
          <p:cNvPr id="3" name="Content Placeholder 2">
            <a:extLst>
              <a:ext uri="{FF2B5EF4-FFF2-40B4-BE49-F238E27FC236}">
                <a16:creationId xmlns:a16="http://schemas.microsoft.com/office/drawing/2014/main" id="{A5140DB5-4D3F-0F05-1331-323C1340144B}"/>
              </a:ext>
            </a:extLst>
          </p:cNvPr>
          <p:cNvSpPr>
            <a:spLocks noGrp="1"/>
          </p:cNvSpPr>
          <p:nvPr>
            <p:ph idx="1"/>
          </p:nvPr>
        </p:nvSpPr>
        <p:spPr>
          <a:xfrm>
            <a:off x="1137034" y="2198362"/>
            <a:ext cx="4958966" cy="3917773"/>
          </a:xfrm>
        </p:spPr>
        <p:txBody>
          <a:bodyPr vert="horz" lIns="91440" tIns="45720" rIns="91440" bIns="45720" rtlCol="0" anchor="t">
            <a:normAutofit/>
          </a:bodyPr>
          <a:lstStyle/>
          <a:p>
            <a:pPr>
              <a:buNone/>
            </a:pPr>
            <a:r>
              <a:rPr lang="en-US" sz="2000" b="1" dirty="0"/>
              <a:t>When Not to Use Rule Engines</a:t>
            </a:r>
            <a:endParaRPr lang="en-US" sz="2000" b="1" dirty="0">
              <a:cs typeface="Calibri"/>
            </a:endParaRPr>
          </a:p>
          <a:p>
            <a:pPr>
              <a:buFont typeface="Arial,Sans-Serif"/>
              <a:buChar char="•"/>
            </a:pPr>
            <a:r>
              <a:rPr lang="en-US" sz="2000" b="1" dirty="0">
                <a:ea typeface="+mn-lt"/>
                <a:cs typeface="+mn-lt"/>
              </a:rPr>
              <a:t>Performance Constraints</a:t>
            </a:r>
            <a:r>
              <a:rPr lang="en-US" sz="2000" dirty="0">
                <a:ea typeface="+mn-lt"/>
                <a:cs typeface="+mn-lt"/>
              </a:rPr>
              <a:t>: Rule engines can introduce some processing overhead. In high-performance or real-time systems where every millisecond counts, directly coding the logic might be more efficient.</a:t>
            </a:r>
          </a:p>
        </p:txBody>
      </p:sp>
      <p:pic>
        <p:nvPicPr>
          <p:cNvPr id="20" name="Picture 19" descr="A stop sign with a hand&#10;&#10;Description automatically generated">
            <a:extLst>
              <a:ext uri="{FF2B5EF4-FFF2-40B4-BE49-F238E27FC236}">
                <a16:creationId xmlns:a16="http://schemas.microsoft.com/office/drawing/2014/main" id="{5F825203-1DFE-BFDC-2533-CDF2B9DA79B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35662" y="2184914"/>
            <a:ext cx="3755915" cy="3755915"/>
          </a:xfrm>
          <a:prstGeom prst="rect">
            <a:avLst/>
          </a:prstGeom>
        </p:spPr>
      </p:pic>
      <p:sp>
        <p:nvSpPr>
          <p:cNvPr id="29" name="Freeform: Shape 28">
            <a:extLst>
              <a:ext uri="{FF2B5EF4-FFF2-40B4-BE49-F238E27FC236}">
                <a16:creationId xmlns:a16="http://schemas.microsoft.com/office/drawing/2014/main" id="{2880C556-00F3-1C4F-A53B-9A5673532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66335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24DCF8-3D7F-022D-8DB6-C8AFDB7CDEF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37E7BF7-72B2-D330-87C1-6C4EC9143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502ADE-D04C-60DE-F75E-76A106643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2C9A2A-652A-7D73-60DA-E41ACCD4FF30}"/>
              </a:ext>
            </a:extLst>
          </p:cNvPr>
          <p:cNvSpPr>
            <a:spLocks noGrp="1"/>
          </p:cNvSpPr>
          <p:nvPr>
            <p:ph type="title"/>
          </p:nvPr>
        </p:nvSpPr>
        <p:spPr>
          <a:xfrm>
            <a:off x="1137034" y="609597"/>
            <a:ext cx="9392421" cy="1330841"/>
          </a:xfrm>
        </p:spPr>
        <p:txBody>
          <a:bodyPr>
            <a:normAutofit/>
          </a:bodyPr>
          <a:lstStyle/>
          <a:p>
            <a:r>
              <a:rPr lang="en-US" dirty="0">
                <a:cs typeface="Calibri Light"/>
              </a:rPr>
              <a:t>Advantages and Limits</a:t>
            </a:r>
            <a:endParaRPr lang="en-US" dirty="0"/>
          </a:p>
        </p:txBody>
      </p:sp>
      <p:sp>
        <p:nvSpPr>
          <p:cNvPr id="3" name="Content Placeholder 2">
            <a:extLst>
              <a:ext uri="{FF2B5EF4-FFF2-40B4-BE49-F238E27FC236}">
                <a16:creationId xmlns:a16="http://schemas.microsoft.com/office/drawing/2014/main" id="{21AE16AF-7955-8585-478F-D736C68A4D9F}"/>
              </a:ext>
            </a:extLst>
          </p:cNvPr>
          <p:cNvSpPr>
            <a:spLocks noGrp="1"/>
          </p:cNvSpPr>
          <p:nvPr>
            <p:ph idx="1"/>
          </p:nvPr>
        </p:nvSpPr>
        <p:spPr>
          <a:xfrm>
            <a:off x="1137034" y="2198362"/>
            <a:ext cx="4958966" cy="3917773"/>
          </a:xfrm>
        </p:spPr>
        <p:txBody>
          <a:bodyPr vert="horz" lIns="91440" tIns="45720" rIns="91440" bIns="45720" rtlCol="0" anchor="t">
            <a:normAutofit/>
          </a:bodyPr>
          <a:lstStyle/>
          <a:p>
            <a:pPr>
              <a:buNone/>
            </a:pPr>
            <a:r>
              <a:rPr lang="en-US" sz="2000" b="1" dirty="0"/>
              <a:t>When Not to Use Rule Engines</a:t>
            </a:r>
            <a:endParaRPr lang="en-US" sz="2000" b="1" dirty="0">
              <a:cs typeface="Calibri"/>
            </a:endParaRPr>
          </a:p>
          <a:p>
            <a:pPr>
              <a:buFont typeface="Arial,Sans-Serif"/>
              <a:buChar char="•"/>
            </a:pPr>
            <a:r>
              <a:rPr lang="en-US" sz="2000" b="1" dirty="0">
                <a:ea typeface="+mn-lt"/>
                <a:cs typeface="+mn-lt"/>
              </a:rPr>
              <a:t>Limited Resources or Expertise</a:t>
            </a:r>
            <a:r>
              <a:rPr lang="en-US" sz="2000" dirty="0">
                <a:ea typeface="+mn-lt"/>
                <a:cs typeface="+mn-lt"/>
              </a:rPr>
              <a:t>: Setting up and maintaining a rule engine requires certain expertise. If your team lacks this expertise or the resources to acquire it, it might be more pragmatic to stick with traditional coding approaches.</a:t>
            </a:r>
          </a:p>
        </p:txBody>
      </p:sp>
      <p:pic>
        <p:nvPicPr>
          <p:cNvPr id="20" name="Picture 19" descr="A stop sign with a hand&#10;&#10;Description automatically generated">
            <a:extLst>
              <a:ext uri="{FF2B5EF4-FFF2-40B4-BE49-F238E27FC236}">
                <a16:creationId xmlns:a16="http://schemas.microsoft.com/office/drawing/2014/main" id="{0D23B324-E444-7415-47C1-EA834EB9D1F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35662" y="2184914"/>
            <a:ext cx="3755915" cy="3755915"/>
          </a:xfrm>
          <a:prstGeom prst="rect">
            <a:avLst/>
          </a:prstGeom>
        </p:spPr>
      </p:pic>
      <p:sp>
        <p:nvSpPr>
          <p:cNvPr id="29" name="Freeform: Shape 28">
            <a:extLst>
              <a:ext uri="{FF2B5EF4-FFF2-40B4-BE49-F238E27FC236}">
                <a16:creationId xmlns:a16="http://schemas.microsoft.com/office/drawing/2014/main" id="{D5D0F3A1-3F3B-ECAC-B955-6447FA4CA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90086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37313D-3212-EA63-9D7D-1AA27B7DDE1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6F5553A-6427-24CC-2858-E3334EC29B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E7B85-CB70-B975-1D91-46E164090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B5B2B3-8FF5-4C06-0F8C-15AAFB77F913}"/>
              </a:ext>
            </a:extLst>
          </p:cNvPr>
          <p:cNvSpPr>
            <a:spLocks noGrp="1"/>
          </p:cNvSpPr>
          <p:nvPr>
            <p:ph type="title"/>
          </p:nvPr>
        </p:nvSpPr>
        <p:spPr>
          <a:xfrm>
            <a:off x="1137034" y="609597"/>
            <a:ext cx="9392421" cy="1330841"/>
          </a:xfrm>
        </p:spPr>
        <p:txBody>
          <a:bodyPr>
            <a:normAutofit/>
          </a:bodyPr>
          <a:lstStyle/>
          <a:p>
            <a:r>
              <a:rPr lang="en-US" dirty="0">
                <a:cs typeface="Calibri Light"/>
              </a:rPr>
              <a:t>Advantages and Limits</a:t>
            </a:r>
            <a:endParaRPr lang="en-US" dirty="0"/>
          </a:p>
        </p:txBody>
      </p:sp>
      <p:sp>
        <p:nvSpPr>
          <p:cNvPr id="3" name="Content Placeholder 2">
            <a:extLst>
              <a:ext uri="{FF2B5EF4-FFF2-40B4-BE49-F238E27FC236}">
                <a16:creationId xmlns:a16="http://schemas.microsoft.com/office/drawing/2014/main" id="{2E88A1AD-F20C-AD3D-15E1-EEEA598F2D7A}"/>
              </a:ext>
            </a:extLst>
          </p:cNvPr>
          <p:cNvSpPr>
            <a:spLocks noGrp="1"/>
          </p:cNvSpPr>
          <p:nvPr>
            <p:ph idx="1"/>
          </p:nvPr>
        </p:nvSpPr>
        <p:spPr>
          <a:xfrm>
            <a:off x="1137034" y="2198362"/>
            <a:ext cx="4958966" cy="3917773"/>
          </a:xfrm>
        </p:spPr>
        <p:txBody>
          <a:bodyPr vert="horz" lIns="91440" tIns="45720" rIns="91440" bIns="45720" rtlCol="0" anchor="t">
            <a:normAutofit/>
          </a:bodyPr>
          <a:lstStyle/>
          <a:p>
            <a:pPr>
              <a:buNone/>
            </a:pPr>
            <a:r>
              <a:rPr lang="en-US" sz="2000" b="1" dirty="0"/>
              <a:t>When Not to Use Rule Engines</a:t>
            </a:r>
            <a:endParaRPr lang="en-US" sz="2000" b="1" dirty="0">
              <a:cs typeface="Calibri"/>
            </a:endParaRPr>
          </a:p>
          <a:p>
            <a:pPr>
              <a:buFont typeface="Arial,Sans-Serif"/>
              <a:buChar char="•"/>
            </a:pPr>
            <a:r>
              <a:rPr lang="en-US" sz="2000" b="1" dirty="0">
                <a:ea typeface="+mn-lt"/>
                <a:cs typeface="+mn-lt"/>
              </a:rPr>
              <a:t>Small-Scale Applications</a:t>
            </a:r>
            <a:r>
              <a:rPr lang="en-US" sz="2000" dirty="0">
                <a:ea typeface="+mn-lt"/>
                <a:cs typeface="+mn-lt"/>
              </a:rPr>
              <a:t>: For small-scale applications with a limited scope and lifecycle, the complexity and maintenance of a rule engine may not be necessary.</a:t>
            </a:r>
            <a:endParaRPr lang="en-US" sz="2000" dirty="0"/>
          </a:p>
        </p:txBody>
      </p:sp>
      <p:pic>
        <p:nvPicPr>
          <p:cNvPr id="20" name="Picture 19" descr="A stop sign with a hand&#10;&#10;Description automatically generated">
            <a:extLst>
              <a:ext uri="{FF2B5EF4-FFF2-40B4-BE49-F238E27FC236}">
                <a16:creationId xmlns:a16="http://schemas.microsoft.com/office/drawing/2014/main" id="{868E5449-A9F1-762C-E853-9FFF12565A5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35662" y="2184914"/>
            <a:ext cx="3755915" cy="3755915"/>
          </a:xfrm>
          <a:prstGeom prst="rect">
            <a:avLst/>
          </a:prstGeom>
        </p:spPr>
      </p:pic>
      <p:sp>
        <p:nvSpPr>
          <p:cNvPr id="29" name="Freeform: Shape 28">
            <a:extLst>
              <a:ext uri="{FF2B5EF4-FFF2-40B4-BE49-F238E27FC236}">
                <a16:creationId xmlns:a16="http://schemas.microsoft.com/office/drawing/2014/main" id="{8FCA99E0-7540-9C19-D2B2-F1416D759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68065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B86628-6313-88F9-0B49-555C1F77E246}"/>
            </a:ext>
          </a:extLst>
        </p:cNvPr>
        <p:cNvGrpSpPr/>
        <p:nvPr/>
      </p:nvGrpSpPr>
      <p:grpSpPr>
        <a:xfrm>
          <a:off x="0" y="0"/>
          <a:ext cx="0" cy="0"/>
          <a:chOff x="0" y="0"/>
          <a:chExt cx="0" cy="0"/>
        </a:xfrm>
      </p:grpSpPr>
      <p:sp useBgFill="1">
        <p:nvSpPr>
          <p:cNvPr id="4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0EAE3-B428-FA7E-126E-6459F9043144}"/>
              </a:ext>
            </a:extLst>
          </p:cNvPr>
          <p:cNvSpPr>
            <a:spLocks noGrp="1"/>
          </p:cNvSpPr>
          <p:nvPr>
            <p:ph type="title"/>
          </p:nvPr>
        </p:nvSpPr>
        <p:spPr>
          <a:xfrm>
            <a:off x="761800" y="762001"/>
            <a:ext cx="5334197" cy="1708242"/>
          </a:xfrm>
        </p:spPr>
        <p:txBody>
          <a:bodyPr anchor="ctr">
            <a:normAutofit/>
          </a:bodyPr>
          <a:lstStyle/>
          <a:p>
            <a:r>
              <a:rPr lang="en-US" sz="4000">
                <a:cs typeface="Calibri Light"/>
              </a:rPr>
              <a:t>Procedural vs Declarative Programming</a:t>
            </a:r>
            <a:endParaRPr lang="en-US" sz="4000"/>
          </a:p>
        </p:txBody>
      </p:sp>
      <p:sp>
        <p:nvSpPr>
          <p:cNvPr id="3" name="Content Placeholder 2">
            <a:extLst>
              <a:ext uri="{FF2B5EF4-FFF2-40B4-BE49-F238E27FC236}">
                <a16:creationId xmlns:a16="http://schemas.microsoft.com/office/drawing/2014/main" id="{9DB7AED7-B09B-39E8-949F-0E26E91034C7}"/>
              </a:ext>
            </a:extLst>
          </p:cNvPr>
          <p:cNvSpPr>
            <a:spLocks noGrp="1"/>
          </p:cNvSpPr>
          <p:nvPr>
            <p:ph idx="1"/>
          </p:nvPr>
        </p:nvSpPr>
        <p:spPr>
          <a:xfrm>
            <a:off x="761800" y="2470244"/>
            <a:ext cx="5334197" cy="3769835"/>
          </a:xfrm>
        </p:spPr>
        <p:txBody>
          <a:bodyPr vert="horz" lIns="91440" tIns="45720" rIns="91440" bIns="45720" rtlCol="0" anchor="ctr">
            <a:normAutofit/>
          </a:bodyPr>
          <a:lstStyle/>
          <a:p>
            <a:pPr marL="0" indent="0">
              <a:buNone/>
            </a:pPr>
            <a:r>
              <a:rPr lang="en-US" sz="1700" b="1"/>
              <a:t>Procedural Programming:</a:t>
            </a:r>
            <a:endParaRPr lang="en-US" sz="1700">
              <a:ea typeface="+mn-lt"/>
              <a:cs typeface="+mn-lt"/>
            </a:endParaRPr>
          </a:p>
          <a:p>
            <a:pPr marL="0" indent="0">
              <a:buNone/>
            </a:pPr>
            <a:r>
              <a:rPr lang="en-US" sz="1700">
                <a:ea typeface="+mn-lt"/>
                <a:cs typeface="+mn-lt"/>
              </a:rPr>
              <a:t>Let's understand procedural vs. declarative programming using a simple, everyday analogy: preparing a meal:</a:t>
            </a:r>
            <a:endParaRPr lang="en-US" sz="1700">
              <a:cs typeface="Calibri" panose="020F0502020204030204"/>
            </a:endParaRPr>
          </a:p>
          <a:p>
            <a:pPr marL="0" indent="0">
              <a:buNone/>
            </a:pPr>
            <a:r>
              <a:rPr lang="en-US" sz="1700">
                <a:ea typeface="+mn-lt"/>
                <a:cs typeface="+mn-lt"/>
              </a:rPr>
              <a:t>Imagine you have a recipe for making a sandwich. This recipe lists each step you need to follow in order:</a:t>
            </a:r>
            <a:endParaRPr lang="en-US" sz="1700">
              <a:cs typeface="Calibri" panose="020F0502020204030204"/>
            </a:endParaRPr>
          </a:p>
          <a:p>
            <a:pPr>
              <a:buFont typeface="Arial"/>
              <a:buChar char="•"/>
            </a:pPr>
            <a:r>
              <a:rPr lang="en-US" sz="1700">
                <a:ea typeface="+mn-lt"/>
                <a:cs typeface="+mn-lt"/>
              </a:rPr>
              <a:t>Take two slices of bread.</a:t>
            </a:r>
            <a:endParaRPr lang="en-US" sz="1700"/>
          </a:p>
          <a:p>
            <a:pPr>
              <a:buFont typeface="Arial"/>
              <a:buChar char="•"/>
            </a:pPr>
            <a:r>
              <a:rPr lang="en-US" sz="1700">
                <a:ea typeface="+mn-lt"/>
                <a:cs typeface="+mn-lt"/>
              </a:rPr>
              <a:t>Spread butter on one slice.</a:t>
            </a:r>
            <a:endParaRPr lang="en-US" sz="1700"/>
          </a:p>
          <a:p>
            <a:pPr>
              <a:buFont typeface="Arial"/>
              <a:buChar char="•"/>
            </a:pPr>
            <a:r>
              <a:rPr lang="en-US" sz="1700">
                <a:ea typeface="+mn-lt"/>
                <a:cs typeface="+mn-lt"/>
              </a:rPr>
              <a:t>Add a layer of cheese.</a:t>
            </a:r>
            <a:endParaRPr lang="en-US" sz="1700"/>
          </a:p>
          <a:p>
            <a:pPr>
              <a:buFont typeface="Arial"/>
              <a:buChar char="•"/>
            </a:pPr>
            <a:r>
              <a:rPr lang="en-US" sz="1700">
                <a:ea typeface="+mn-lt"/>
                <a:cs typeface="+mn-lt"/>
              </a:rPr>
              <a:t>Put slices of tomato on top of the cheese.</a:t>
            </a:r>
            <a:endParaRPr lang="en-US" sz="1700"/>
          </a:p>
          <a:p>
            <a:pPr>
              <a:buFont typeface="Arial"/>
              <a:buChar char="•"/>
            </a:pPr>
            <a:r>
              <a:rPr lang="en-US" sz="1700">
                <a:ea typeface="+mn-lt"/>
                <a:cs typeface="+mn-lt"/>
              </a:rPr>
              <a:t>Cover it with the second slice of bread</a:t>
            </a:r>
            <a:endParaRPr lang="en-US" sz="1700"/>
          </a:p>
        </p:txBody>
      </p:sp>
      <p:pic>
        <p:nvPicPr>
          <p:cNvPr id="15" name="Picture 14" descr="Grilling chicken satay | Free public domain photo - 447747">
            <a:extLst>
              <a:ext uri="{FF2B5EF4-FFF2-40B4-BE49-F238E27FC236}">
                <a16:creationId xmlns:a16="http://schemas.microsoft.com/office/drawing/2014/main" id="{F435FE2F-9966-8577-77C5-032B7450348E}"/>
              </a:ext>
            </a:extLst>
          </p:cNvPr>
          <p:cNvPicPr>
            <a:picLocks noChangeAspect="1"/>
          </p:cNvPicPr>
          <p:nvPr/>
        </p:nvPicPr>
        <p:blipFill rotWithShape="1">
          <a:blip r:embed="rId2"/>
          <a:srcRect b="503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25877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E58A0F-0741-C55C-A446-B62CD5CF45D6}"/>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97D43-C874-31C8-058C-A73B47D19AD2}"/>
              </a:ext>
            </a:extLst>
          </p:cNvPr>
          <p:cNvSpPr>
            <a:spLocks noGrp="1"/>
          </p:cNvSpPr>
          <p:nvPr>
            <p:ph type="title"/>
          </p:nvPr>
        </p:nvSpPr>
        <p:spPr>
          <a:xfrm>
            <a:off x="640080" y="325369"/>
            <a:ext cx="4368602" cy="1956841"/>
          </a:xfrm>
        </p:spPr>
        <p:txBody>
          <a:bodyPr anchor="b">
            <a:normAutofit/>
          </a:bodyPr>
          <a:lstStyle/>
          <a:p>
            <a:r>
              <a:rPr lang="en-US" sz="4200">
                <a:cs typeface="Calibri Light"/>
              </a:rPr>
              <a:t>Procedural vs Declarative Programming</a:t>
            </a:r>
            <a:endParaRPr lang="en-US" sz="420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8C6E81-3773-682C-9255-0D473D6A71E1}"/>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1700" b="1"/>
              <a:t>Procedural Programming: Like Following a Recipe Step-by-Step</a:t>
            </a:r>
            <a:endParaRPr lang="en-US" sz="1700"/>
          </a:p>
          <a:p>
            <a:pPr marL="0" indent="0">
              <a:buNone/>
            </a:pPr>
            <a:r>
              <a:rPr lang="en-US" sz="1700"/>
              <a:t>In</a:t>
            </a:r>
            <a:r>
              <a:rPr lang="en-US" sz="1700">
                <a:ea typeface="+mn-lt"/>
                <a:cs typeface="+mn-lt"/>
              </a:rPr>
              <a:t> procedural programming, just like following this recipe, you tell the computer exactly what steps to take and in what order. You provide a specific set of instructions (algorithms) to achieve the desired outcome. Just as you follow the recipe step-by-step to make a sandwich, the computer follows your written code step-by-step to complete a task.</a:t>
            </a:r>
            <a:endParaRPr lang="en-US" sz="1700">
              <a:cs typeface="Calibri" panose="020F0502020204030204"/>
            </a:endParaRPr>
          </a:p>
        </p:txBody>
      </p:sp>
      <p:pic>
        <p:nvPicPr>
          <p:cNvPr id="5" name="Picture 4" descr="A sandwich with avocado and chicken&#10;&#10;Description automatically generated">
            <a:extLst>
              <a:ext uri="{FF2B5EF4-FFF2-40B4-BE49-F238E27FC236}">
                <a16:creationId xmlns:a16="http://schemas.microsoft.com/office/drawing/2014/main" id="{4C85F82B-5E15-C23E-EF6D-74C175119F5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651" r="514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2740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0159D8-A713-448D-D09B-90D5A796B1A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te of food on a table&#10;&#10;Description automatically generated">
            <a:extLst>
              <a:ext uri="{FF2B5EF4-FFF2-40B4-BE49-F238E27FC236}">
                <a16:creationId xmlns:a16="http://schemas.microsoft.com/office/drawing/2014/main" id="{862858F6-5E82-3B62-1139-57E712CCD8D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66745B-B104-2F65-AF94-7BE7659532E2}"/>
              </a:ext>
            </a:extLst>
          </p:cNvPr>
          <p:cNvSpPr>
            <a:spLocks noGrp="1"/>
          </p:cNvSpPr>
          <p:nvPr>
            <p:ph type="title"/>
          </p:nvPr>
        </p:nvSpPr>
        <p:spPr>
          <a:xfrm>
            <a:off x="838200" y="365125"/>
            <a:ext cx="3822189" cy="1899912"/>
          </a:xfrm>
        </p:spPr>
        <p:txBody>
          <a:bodyPr>
            <a:normAutofit/>
          </a:bodyPr>
          <a:lstStyle/>
          <a:p>
            <a:r>
              <a:rPr lang="en-US" sz="4000">
                <a:cs typeface="Calibri Light"/>
              </a:rPr>
              <a:t>Procedural vs Declarative Programming</a:t>
            </a:r>
            <a:endParaRPr lang="en-US" sz="4000"/>
          </a:p>
        </p:txBody>
      </p:sp>
      <p:sp>
        <p:nvSpPr>
          <p:cNvPr id="3" name="Content Placeholder 2">
            <a:extLst>
              <a:ext uri="{FF2B5EF4-FFF2-40B4-BE49-F238E27FC236}">
                <a16:creationId xmlns:a16="http://schemas.microsoft.com/office/drawing/2014/main" id="{095BD807-D5DC-5D16-D846-4DE08C3ECF9A}"/>
              </a:ext>
            </a:extLst>
          </p:cNvPr>
          <p:cNvSpPr>
            <a:spLocks noGrp="1"/>
          </p:cNvSpPr>
          <p:nvPr>
            <p:ph idx="1"/>
          </p:nvPr>
        </p:nvSpPr>
        <p:spPr>
          <a:xfrm>
            <a:off x="838200" y="2434201"/>
            <a:ext cx="3822189" cy="3742762"/>
          </a:xfrm>
        </p:spPr>
        <p:txBody>
          <a:bodyPr vert="horz" lIns="91440" tIns="45720" rIns="91440" bIns="45720" rtlCol="0">
            <a:normAutofit/>
          </a:bodyPr>
          <a:lstStyle/>
          <a:p>
            <a:pPr marL="0" indent="0">
              <a:buNone/>
            </a:pPr>
            <a:r>
              <a:rPr lang="en-US" sz="2000" b="1" dirty="0"/>
              <a:t>Declarative Programming:</a:t>
            </a:r>
            <a:endParaRPr lang="en-US" sz="2000" b="1" dirty="0">
              <a:cs typeface="Calibri" panose="020F0502020204030204"/>
            </a:endParaRPr>
          </a:p>
          <a:p>
            <a:pPr marL="0" indent="0">
              <a:buNone/>
            </a:pPr>
            <a:r>
              <a:rPr lang="en-US" sz="2000" dirty="0">
                <a:ea typeface="+mn-lt"/>
                <a:cs typeface="+mn-lt"/>
              </a:rPr>
              <a:t>Now, imagine instead of making the sandwich yourself, you go to a sandwich shop and simply ask for a "cheese and tomato sandwich." You don't provide step-by-step instructions on how to make it; you just declare what you want.</a:t>
            </a:r>
          </a:p>
        </p:txBody>
      </p:sp>
    </p:spTree>
    <p:extLst>
      <p:ext uri="{BB962C8B-B14F-4D97-AF65-F5344CB8AC3E}">
        <p14:creationId xmlns:p14="http://schemas.microsoft.com/office/powerpoint/2010/main" val="3104793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BCF835-15E8-9771-C4EB-45846E9F8C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227FB-50F6-604F-D9D9-196409AAE64A}"/>
              </a:ext>
            </a:extLst>
          </p:cNvPr>
          <p:cNvSpPr>
            <a:spLocks noGrp="1"/>
          </p:cNvSpPr>
          <p:nvPr>
            <p:ph type="title"/>
          </p:nvPr>
        </p:nvSpPr>
        <p:spPr>
          <a:xfrm>
            <a:off x="876694" y="741391"/>
            <a:ext cx="3549649" cy="1616203"/>
          </a:xfrm>
        </p:spPr>
        <p:txBody>
          <a:bodyPr anchor="b">
            <a:normAutofit/>
          </a:bodyPr>
          <a:lstStyle/>
          <a:p>
            <a:r>
              <a:rPr lang="en-US" sz="3200">
                <a:cs typeface="Calibri Light"/>
              </a:rPr>
              <a:t>Procedural vs Declarative Programming</a:t>
            </a:r>
            <a:endParaRPr lang="en-US" sz="3200"/>
          </a:p>
        </p:txBody>
      </p:sp>
      <p:sp>
        <p:nvSpPr>
          <p:cNvPr id="3" name="Content Placeholder 2">
            <a:extLst>
              <a:ext uri="{FF2B5EF4-FFF2-40B4-BE49-F238E27FC236}">
                <a16:creationId xmlns:a16="http://schemas.microsoft.com/office/drawing/2014/main" id="{D8F21A8C-EF50-ADC8-B134-139415763462}"/>
              </a:ext>
            </a:extLst>
          </p:cNvPr>
          <p:cNvSpPr>
            <a:spLocks noGrp="1"/>
          </p:cNvSpPr>
          <p:nvPr>
            <p:ph idx="1"/>
          </p:nvPr>
        </p:nvSpPr>
        <p:spPr>
          <a:xfrm>
            <a:off x="876693" y="2533476"/>
            <a:ext cx="3346964" cy="3447832"/>
          </a:xfrm>
        </p:spPr>
        <p:txBody>
          <a:bodyPr vert="horz" lIns="91440" tIns="45720" rIns="91440" bIns="45720" rtlCol="0" anchor="t">
            <a:normAutofit/>
          </a:bodyPr>
          <a:lstStyle/>
          <a:p>
            <a:pPr>
              <a:buNone/>
            </a:pPr>
            <a:r>
              <a:rPr lang="en-US" sz="2000" b="1" dirty="0"/>
              <a:t>Key Differences:</a:t>
            </a:r>
            <a:endParaRPr lang="en-US" sz="2000">
              <a:cs typeface="Calibri"/>
            </a:endParaRPr>
          </a:p>
          <a:p>
            <a:pPr>
              <a:buFont typeface="Arial"/>
              <a:buChar char="•"/>
            </a:pPr>
            <a:r>
              <a:rPr lang="en-US" sz="2000" b="1" dirty="0">
                <a:ea typeface="+mn-lt"/>
                <a:cs typeface="+mn-lt"/>
              </a:rPr>
              <a:t>Control</a:t>
            </a:r>
            <a:r>
              <a:rPr lang="en-US" sz="2000" dirty="0">
                <a:ea typeface="+mn-lt"/>
                <a:cs typeface="+mn-lt"/>
              </a:rPr>
              <a:t>: In procedural programming, you control the process, like following a recipe. In declarative programming, you control the outcome, like ordering a sandwich.</a:t>
            </a:r>
            <a:endParaRPr lang="en-US" sz="2000">
              <a:cs typeface="Calibri"/>
            </a:endParaRPr>
          </a:p>
          <a:p>
            <a:pPr>
              <a:buNone/>
            </a:pPr>
            <a:endParaRPr lang="en-US" sz="800" b="1">
              <a:cs typeface="Calibri" panose="020F0502020204030204"/>
            </a:endParaRPr>
          </a:p>
        </p:txBody>
      </p:sp>
      <p:pic>
        <p:nvPicPr>
          <p:cNvPr id="5" name="Picture 4" descr="A diagram of a diagram&#10;&#10;Description automatically generated">
            <a:extLst>
              <a:ext uri="{FF2B5EF4-FFF2-40B4-BE49-F238E27FC236}">
                <a16:creationId xmlns:a16="http://schemas.microsoft.com/office/drawing/2014/main" id="{598BF334-3DCE-F290-682B-0A6A812E9B36}"/>
              </a:ext>
            </a:extLst>
          </p:cNvPr>
          <p:cNvPicPr>
            <a:picLocks noChangeAspect="1"/>
          </p:cNvPicPr>
          <p:nvPr/>
        </p:nvPicPr>
        <p:blipFill rotWithShape="1">
          <a:blip r:embed="rId2"/>
          <a:srcRect r="7456" b="-2"/>
          <a:stretch/>
        </p:blipFill>
        <p:spPr>
          <a:xfrm>
            <a:off x="5089243" y="877413"/>
            <a:ext cx="6222628" cy="5043096"/>
          </a:xfrm>
          <a:prstGeom prst="rect">
            <a:avLst/>
          </a:prstGeom>
        </p:spPr>
      </p:pic>
      <p:grpSp>
        <p:nvGrpSpPr>
          <p:cNvPr id="10" name="Group 9">
            <a:extLst>
              <a:ext uri="{FF2B5EF4-FFF2-40B4-BE49-F238E27FC236}">
                <a16:creationId xmlns:a16="http://schemas.microsoft.com/office/drawing/2014/main" id="{33973F77-034F-F1AF-DE58-D15737CB8F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1" name="Rectangle 10">
              <a:extLst>
                <a:ext uri="{FF2B5EF4-FFF2-40B4-BE49-F238E27FC236}">
                  <a16:creationId xmlns:a16="http://schemas.microsoft.com/office/drawing/2014/main" id="{5F924FDB-B700-1E08-0EFE-4146C919F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E036C6-5BB9-50C7-AA71-A5477FC4C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2869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2851F0-2A47-252F-913B-2224D0D5DB44}"/>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and white target with arrows&#10;&#10;Description automatically generated">
            <a:extLst>
              <a:ext uri="{FF2B5EF4-FFF2-40B4-BE49-F238E27FC236}">
                <a16:creationId xmlns:a16="http://schemas.microsoft.com/office/drawing/2014/main" id="{8B56A121-BF72-D940-8A95-EB30D008883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29" r="535" b="-1"/>
          <a:stretch/>
        </p:blipFill>
        <p:spPr>
          <a:xfrm>
            <a:off x="1"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C0085A-98DE-C2FA-259C-1E2742D04BAA}"/>
              </a:ext>
            </a:extLst>
          </p:cNvPr>
          <p:cNvSpPr>
            <a:spLocks noGrp="1"/>
          </p:cNvSpPr>
          <p:nvPr>
            <p:ph type="title"/>
          </p:nvPr>
        </p:nvSpPr>
        <p:spPr>
          <a:xfrm>
            <a:off x="7531610" y="365125"/>
            <a:ext cx="3822189" cy="1899912"/>
          </a:xfrm>
        </p:spPr>
        <p:txBody>
          <a:bodyPr>
            <a:normAutofit/>
          </a:bodyPr>
          <a:lstStyle/>
          <a:p>
            <a:r>
              <a:rPr lang="en-US" sz="4000">
                <a:cs typeface="Calibri Light"/>
              </a:rPr>
              <a:t>Learning Objectives</a:t>
            </a:r>
            <a:endParaRPr lang="en-US" sz="4000"/>
          </a:p>
        </p:txBody>
      </p:sp>
      <p:sp>
        <p:nvSpPr>
          <p:cNvPr id="3" name="Content Placeholder 2">
            <a:extLst>
              <a:ext uri="{FF2B5EF4-FFF2-40B4-BE49-F238E27FC236}">
                <a16:creationId xmlns:a16="http://schemas.microsoft.com/office/drawing/2014/main" id="{60C9A49A-B484-5B4D-A2A2-54D18AD8F773}"/>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1600">
                <a:cs typeface="Calibri" panose="020F0502020204030204"/>
              </a:rPr>
              <a:t>Here are our learning goals for this Module:</a:t>
            </a:r>
          </a:p>
          <a:p>
            <a:pPr>
              <a:buAutoNum type="arabicPeriod"/>
            </a:pPr>
            <a:r>
              <a:rPr lang="en-US" sz="1600"/>
              <a:t>Understanding Rule Engines</a:t>
            </a:r>
            <a:endParaRPr lang="en-US" sz="1600">
              <a:cs typeface="Calibri" panose="020F0502020204030204"/>
            </a:endParaRPr>
          </a:p>
          <a:p>
            <a:pPr>
              <a:buAutoNum type="arabicPeriod"/>
            </a:pPr>
            <a:r>
              <a:rPr lang="en-US" sz="1600"/>
              <a:t>Historical Context and Evolution of Rule Engines</a:t>
            </a:r>
            <a:endParaRPr lang="en-US" sz="1600">
              <a:cs typeface="Calibri" panose="020F0502020204030204"/>
            </a:endParaRPr>
          </a:p>
          <a:p>
            <a:pPr>
              <a:buAutoNum type="arabicPeriod"/>
            </a:pPr>
            <a:r>
              <a:rPr lang="en-US" sz="1600"/>
              <a:t>Procedural vs. Declarative Programming</a:t>
            </a:r>
            <a:endParaRPr lang="en-US" sz="1600">
              <a:cs typeface="Calibri" panose="020F0502020204030204"/>
            </a:endParaRPr>
          </a:p>
          <a:p>
            <a:pPr>
              <a:buAutoNum type="arabicPeriod"/>
            </a:pPr>
            <a:r>
              <a:rPr lang="en-US" sz="1600"/>
              <a:t>Case Studies: Appropriate Use Cases for Rule Engines</a:t>
            </a:r>
            <a:endParaRPr lang="en-US" sz="1600">
              <a:cs typeface="Calibri" panose="020F0502020204030204"/>
            </a:endParaRPr>
          </a:p>
          <a:p>
            <a:pPr>
              <a:buAutoNum type="arabicPeriod"/>
            </a:pPr>
            <a:r>
              <a:rPr lang="en-US" sz="1600"/>
              <a:t>An Introduction to the Drools Platform</a:t>
            </a:r>
            <a:endParaRPr lang="en-US" sz="1600">
              <a:cs typeface="Calibri" panose="020F0502020204030204"/>
            </a:endParaRPr>
          </a:p>
          <a:p>
            <a:pPr>
              <a:buAutoNum type="arabicPeriod"/>
            </a:pPr>
            <a:r>
              <a:rPr lang="en-US" sz="1600"/>
              <a:t>The Lifecycle of Rule Execution</a:t>
            </a:r>
            <a:endParaRPr lang="en-US" sz="1600">
              <a:cs typeface="Calibri" panose="020F0502020204030204"/>
            </a:endParaRPr>
          </a:p>
          <a:p>
            <a:pPr>
              <a:buAutoNum type="arabicPeriod"/>
            </a:pPr>
            <a:r>
              <a:rPr lang="en-US" sz="1600"/>
              <a:t>Basics of Rule Anatomy in Drools</a:t>
            </a:r>
            <a:endParaRPr lang="en-US" sz="1600">
              <a:cs typeface="Calibri" panose="020F0502020204030204"/>
            </a:endParaRPr>
          </a:p>
          <a:p>
            <a:pPr>
              <a:buAutoNum type="arabicPeriod"/>
            </a:pPr>
            <a:r>
              <a:rPr lang="en-US" sz="1600"/>
              <a:t> Interactive Quiz: Assessing Understanding</a:t>
            </a:r>
            <a:endParaRPr lang="en-US" sz="1600">
              <a:cs typeface="Calibri" panose="020F0502020204030204"/>
            </a:endParaRPr>
          </a:p>
          <a:p>
            <a:pPr marL="0" indent="0">
              <a:buNone/>
            </a:pPr>
            <a:endParaRPr lang="en-US" sz="1600">
              <a:cs typeface="Calibri" panose="020F0502020204030204"/>
            </a:endParaRPr>
          </a:p>
        </p:txBody>
      </p:sp>
    </p:spTree>
    <p:extLst>
      <p:ext uri="{BB962C8B-B14F-4D97-AF65-F5344CB8AC3E}">
        <p14:creationId xmlns:p14="http://schemas.microsoft.com/office/powerpoint/2010/main" val="2050700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8FC2AE-5747-B2B4-9470-447BB9B82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E29FD-7DF6-7E25-DA8C-B734A1209AB5}"/>
              </a:ext>
            </a:extLst>
          </p:cNvPr>
          <p:cNvSpPr>
            <a:spLocks noGrp="1"/>
          </p:cNvSpPr>
          <p:nvPr>
            <p:ph type="title"/>
          </p:nvPr>
        </p:nvSpPr>
        <p:spPr>
          <a:xfrm>
            <a:off x="876694" y="741391"/>
            <a:ext cx="3549649" cy="1616203"/>
          </a:xfrm>
        </p:spPr>
        <p:txBody>
          <a:bodyPr anchor="b">
            <a:normAutofit/>
          </a:bodyPr>
          <a:lstStyle/>
          <a:p>
            <a:r>
              <a:rPr lang="en-US" sz="3200">
                <a:cs typeface="Calibri Light"/>
              </a:rPr>
              <a:t>Procedural vs Declarative Programming</a:t>
            </a:r>
            <a:endParaRPr lang="en-US" sz="3200"/>
          </a:p>
        </p:txBody>
      </p:sp>
      <p:sp>
        <p:nvSpPr>
          <p:cNvPr id="3" name="Content Placeholder 2">
            <a:extLst>
              <a:ext uri="{FF2B5EF4-FFF2-40B4-BE49-F238E27FC236}">
                <a16:creationId xmlns:a16="http://schemas.microsoft.com/office/drawing/2014/main" id="{2B34676A-6AA0-125E-4DCB-97BC4B504354}"/>
              </a:ext>
            </a:extLst>
          </p:cNvPr>
          <p:cNvSpPr>
            <a:spLocks noGrp="1"/>
          </p:cNvSpPr>
          <p:nvPr>
            <p:ph idx="1"/>
          </p:nvPr>
        </p:nvSpPr>
        <p:spPr>
          <a:xfrm>
            <a:off x="876693" y="2533476"/>
            <a:ext cx="3346964" cy="3447832"/>
          </a:xfrm>
        </p:spPr>
        <p:txBody>
          <a:bodyPr vert="horz" lIns="91440" tIns="45720" rIns="91440" bIns="45720" rtlCol="0" anchor="t">
            <a:normAutofit/>
          </a:bodyPr>
          <a:lstStyle/>
          <a:p>
            <a:pPr>
              <a:buNone/>
            </a:pPr>
            <a:r>
              <a:rPr lang="en-US" sz="2000" b="1" dirty="0"/>
              <a:t>Key Differences:</a:t>
            </a:r>
            <a:endParaRPr lang="en-US" sz="2000" dirty="0">
              <a:cs typeface="Calibri"/>
            </a:endParaRPr>
          </a:p>
          <a:p>
            <a:pPr>
              <a:buFont typeface="Arial"/>
              <a:buChar char="•"/>
            </a:pPr>
            <a:r>
              <a:rPr lang="en-US" sz="2000" b="1" dirty="0">
                <a:ea typeface="+mn-lt"/>
                <a:cs typeface="+mn-lt"/>
              </a:rPr>
              <a:t>How vs. What</a:t>
            </a:r>
            <a:r>
              <a:rPr lang="en-US" sz="2000" dirty="0">
                <a:ea typeface="+mn-lt"/>
                <a:cs typeface="+mn-lt"/>
              </a:rPr>
              <a:t>: Procedural focuses on 'how' to do things (the process), while declarative focuses on 'what' you want to achieve (the outcome).</a:t>
            </a:r>
            <a:endParaRPr lang="en-US" sz="2000" dirty="0"/>
          </a:p>
          <a:p>
            <a:pPr>
              <a:buNone/>
            </a:pPr>
            <a:endParaRPr lang="en-US" sz="800" b="1">
              <a:cs typeface="Calibri" panose="020F0502020204030204"/>
            </a:endParaRPr>
          </a:p>
        </p:txBody>
      </p:sp>
      <p:pic>
        <p:nvPicPr>
          <p:cNvPr id="5" name="Picture 4" descr="A diagram of a diagram&#10;&#10;Description automatically generated">
            <a:extLst>
              <a:ext uri="{FF2B5EF4-FFF2-40B4-BE49-F238E27FC236}">
                <a16:creationId xmlns:a16="http://schemas.microsoft.com/office/drawing/2014/main" id="{D36F70BF-BD89-83CF-49F5-9664A641F206}"/>
              </a:ext>
            </a:extLst>
          </p:cNvPr>
          <p:cNvPicPr>
            <a:picLocks noChangeAspect="1"/>
          </p:cNvPicPr>
          <p:nvPr/>
        </p:nvPicPr>
        <p:blipFill rotWithShape="1">
          <a:blip r:embed="rId2"/>
          <a:srcRect r="7456" b="-2"/>
          <a:stretch/>
        </p:blipFill>
        <p:spPr>
          <a:xfrm>
            <a:off x="5089243" y="877413"/>
            <a:ext cx="6222628" cy="5043096"/>
          </a:xfrm>
          <a:prstGeom prst="rect">
            <a:avLst/>
          </a:prstGeom>
        </p:spPr>
      </p:pic>
      <p:grpSp>
        <p:nvGrpSpPr>
          <p:cNvPr id="10" name="Group 9">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1" name="Rectangle 10">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0877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97AFAD-AEFA-88D3-53AE-293A997C3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855A8-7401-A51D-7EE0-EB99BA3AC34C}"/>
              </a:ext>
            </a:extLst>
          </p:cNvPr>
          <p:cNvSpPr>
            <a:spLocks noGrp="1"/>
          </p:cNvSpPr>
          <p:nvPr>
            <p:ph type="title"/>
          </p:nvPr>
        </p:nvSpPr>
        <p:spPr>
          <a:xfrm>
            <a:off x="876694" y="741391"/>
            <a:ext cx="3549649" cy="1616203"/>
          </a:xfrm>
        </p:spPr>
        <p:txBody>
          <a:bodyPr anchor="b">
            <a:normAutofit/>
          </a:bodyPr>
          <a:lstStyle/>
          <a:p>
            <a:r>
              <a:rPr lang="en-US" sz="3200">
                <a:cs typeface="Calibri Light"/>
              </a:rPr>
              <a:t>Procedural vs Declarative Programming</a:t>
            </a:r>
            <a:endParaRPr lang="en-US" sz="3200"/>
          </a:p>
        </p:txBody>
      </p:sp>
      <p:sp>
        <p:nvSpPr>
          <p:cNvPr id="3" name="Content Placeholder 2">
            <a:extLst>
              <a:ext uri="{FF2B5EF4-FFF2-40B4-BE49-F238E27FC236}">
                <a16:creationId xmlns:a16="http://schemas.microsoft.com/office/drawing/2014/main" id="{08698316-D832-137F-6B56-09D565BFC5CF}"/>
              </a:ext>
            </a:extLst>
          </p:cNvPr>
          <p:cNvSpPr>
            <a:spLocks noGrp="1"/>
          </p:cNvSpPr>
          <p:nvPr>
            <p:ph idx="1"/>
          </p:nvPr>
        </p:nvSpPr>
        <p:spPr>
          <a:xfrm>
            <a:off x="876693" y="2533476"/>
            <a:ext cx="3346964" cy="3974746"/>
          </a:xfrm>
        </p:spPr>
        <p:txBody>
          <a:bodyPr vert="horz" lIns="91440" tIns="45720" rIns="91440" bIns="45720" rtlCol="0" anchor="t">
            <a:normAutofit/>
          </a:bodyPr>
          <a:lstStyle/>
          <a:p>
            <a:pPr>
              <a:buNone/>
            </a:pPr>
            <a:r>
              <a:rPr lang="en-US" sz="2000" b="1" dirty="0"/>
              <a:t>Key Differences:</a:t>
            </a:r>
            <a:endParaRPr lang="en-US" sz="2000" dirty="0">
              <a:cs typeface="Calibri"/>
            </a:endParaRPr>
          </a:p>
          <a:p>
            <a:pPr>
              <a:buFont typeface="Arial"/>
              <a:buChar char="•"/>
            </a:pPr>
            <a:r>
              <a:rPr lang="en-US" sz="2000" b="1" dirty="0">
                <a:ea typeface="+mn-lt"/>
                <a:cs typeface="+mn-lt"/>
              </a:rPr>
              <a:t>Examples</a:t>
            </a:r>
            <a:r>
              <a:rPr lang="en-US" sz="2000" dirty="0">
                <a:ea typeface="+mn-lt"/>
                <a:cs typeface="+mn-lt"/>
              </a:rPr>
              <a:t>: Procedural programming is seen in languages like C and Java. Declarative styles are used in SQL for database queries (you declare what data you want, not how to get it) and in HTML for web pages (you specify what elements you want, not how they should be rendered).</a:t>
            </a:r>
            <a:endParaRPr lang="en-US" sz="2000" dirty="0"/>
          </a:p>
          <a:p>
            <a:pPr>
              <a:buNone/>
            </a:pPr>
            <a:endParaRPr lang="en-US" sz="800" b="1">
              <a:cs typeface="Calibri" panose="020F0502020204030204"/>
            </a:endParaRPr>
          </a:p>
        </p:txBody>
      </p:sp>
      <p:pic>
        <p:nvPicPr>
          <p:cNvPr id="5" name="Picture 4" descr="A diagram of a diagram&#10;&#10;Description automatically generated">
            <a:extLst>
              <a:ext uri="{FF2B5EF4-FFF2-40B4-BE49-F238E27FC236}">
                <a16:creationId xmlns:a16="http://schemas.microsoft.com/office/drawing/2014/main" id="{AAC1AF99-D71A-8938-F0D1-233A38801384}"/>
              </a:ext>
            </a:extLst>
          </p:cNvPr>
          <p:cNvPicPr>
            <a:picLocks noChangeAspect="1"/>
          </p:cNvPicPr>
          <p:nvPr/>
        </p:nvPicPr>
        <p:blipFill rotWithShape="1">
          <a:blip r:embed="rId2"/>
          <a:srcRect r="7456" b="-2"/>
          <a:stretch/>
        </p:blipFill>
        <p:spPr>
          <a:xfrm>
            <a:off x="5089243" y="877413"/>
            <a:ext cx="6222628" cy="5043096"/>
          </a:xfrm>
          <a:prstGeom prst="rect">
            <a:avLst/>
          </a:prstGeom>
        </p:spPr>
      </p:pic>
      <p:grpSp>
        <p:nvGrpSpPr>
          <p:cNvPr id="10" name="Group 9">
            <a:extLst>
              <a:ext uri="{FF2B5EF4-FFF2-40B4-BE49-F238E27FC236}">
                <a16:creationId xmlns:a16="http://schemas.microsoft.com/office/drawing/2014/main" id="{CECB4645-6F8B-38C4-8127-D5BC91B431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1" name="Rectangle 10">
              <a:extLst>
                <a:ext uri="{FF2B5EF4-FFF2-40B4-BE49-F238E27FC236}">
                  <a16:creationId xmlns:a16="http://schemas.microsoft.com/office/drawing/2014/main" id="{E0D0D940-7106-9B6B-E6E1-4F8554BC6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A9EA48-1669-7C02-CBD1-67896F6F7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9719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EC589E-3BFB-C4F1-B1FA-9504EA366749}"/>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0965D-844A-2588-05C2-475222BD4FED}"/>
              </a:ext>
            </a:extLst>
          </p:cNvPr>
          <p:cNvSpPr>
            <a:spLocks noGrp="1"/>
          </p:cNvSpPr>
          <p:nvPr>
            <p:ph type="title"/>
          </p:nvPr>
        </p:nvSpPr>
        <p:spPr>
          <a:xfrm>
            <a:off x="761800" y="762001"/>
            <a:ext cx="5334197" cy="1708242"/>
          </a:xfrm>
        </p:spPr>
        <p:txBody>
          <a:bodyPr anchor="ctr">
            <a:normAutofit/>
          </a:bodyPr>
          <a:lstStyle/>
          <a:p>
            <a:r>
              <a:rPr lang="en-US" sz="4000">
                <a:cs typeface="Calibri Light"/>
              </a:rPr>
              <a:t>R.E's as early AI</a:t>
            </a:r>
            <a:endParaRPr lang="en-US" sz="4000"/>
          </a:p>
        </p:txBody>
      </p:sp>
      <p:sp>
        <p:nvSpPr>
          <p:cNvPr id="3" name="Content Placeholder 2">
            <a:extLst>
              <a:ext uri="{FF2B5EF4-FFF2-40B4-BE49-F238E27FC236}">
                <a16:creationId xmlns:a16="http://schemas.microsoft.com/office/drawing/2014/main" id="{03E2F3DB-D6A9-EB80-2B85-6FE35AA0F91A}"/>
              </a:ext>
            </a:extLst>
          </p:cNvPr>
          <p:cNvSpPr>
            <a:spLocks noGrp="1"/>
          </p:cNvSpPr>
          <p:nvPr>
            <p:ph idx="1"/>
          </p:nvPr>
        </p:nvSpPr>
        <p:spPr>
          <a:xfrm>
            <a:off x="761800" y="2470244"/>
            <a:ext cx="5334197" cy="3769835"/>
          </a:xfrm>
        </p:spPr>
        <p:txBody>
          <a:bodyPr vert="horz" lIns="91440" tIns="45720" rIns="91440" bIns="45720" rtlCol="0" anchor="ctr">
            <a:normAutofit/>
          </a:bodyPr>
          <a:lstStyle/>
          <a:p>
            <a:pPr marL="0" indent="0">
              <a:buNone/>
            </a:pPr>
            <a:r>
              <a:rPr lang="en-US" sz="2000">
                <a:ea typeface="+mn-lt"/>
                <a:cs typeface="+mn-lt"/>
              </a:rPr>
              <a:t>Rule engines are often considered an early form of Artificial Intelligence (AI) because of their ability to mimic certain aspects of human decision-making using predefined logic and rules.</a:t>
            </a:r>
          </a:p>
        </p:txBody>
      </p:sp>
      <p:pic>
        <p:nvPicPr>
          <p:cNvPr id="5" name="Picture 4" descr="Angle view of circuit shaped like a brain">
            <a:extLst>
              <a:ext uri="{FF2B5EF4-FFF2-40B4-BE49-F238E27FC236}">
                <a16:creationId xmlns:a16="http://schemas.microsoft.com/office/drawing/2014/main" id="{821FC492-9104-82A2-AE63-3E46CCEEEE64}"/>
              </a:ext>
            </a:extLst>
          </p:cNvPr>
          <p:cNvPicPr>
            <a:picLocks noChangeAspect="1"/>
          </p:cNvPicPr>
          <p:nvPr/>
        </p:nvPicPr>
        <p:blipFill rotWithShape="1">
          <a:blip r:embed="rId2"/>
          <a:srcRect l="23669" r="22260"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542940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9F874A-6C6E-0F99-F3E6-A73E37FA2AC9}"/>
            </a:ext>
          </a:extLst>
        </p:cNvPr>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7C620-C9A4-3FA4-9488-462FBA59B4A1}"/>
              </a:ext>
            </a:extLst>
          </p:cNvPr>
          <p:cNvSpPr>
            <a:spLocks noGrp="1"/>
          </p:cNvSpPr>
          <p:nvPr>
            <p:ph type="title"/>
          </p:nvPr>
        </p:nvSpPr>
        <p:spPr>
          <a:xfrm>
            <a:off x="761800" y="762001"/>
            <a:ext cx="5334197" cy="1708242"/>
          </a:xfrm>
        </p:spPr>
        <p:txBody>
          <a:bodyPr anchor="ctr">
            <a:normAutofit/>
          </a:bodyPr>
          <a:lstStyle/>
          <a:p>
            <a:r>
              <a:rPr lang="en-US" sz="4000" dirty="0">
                <a:cs typeface="Calibri Light"/>
              </a:rPr>
              <a:t>R.E's as early AI</a:t>
            </a:r>
            <a:endParaRPr lang="en-US" sz="4000" dirty="0"/>
          </a:p>
        </p:txBody>
      </p:sp>
      <p:sp>
        <p:nvSpPr>
          <p:cNvPr id="3" name="Content Placeholder 2">
            <a:extLst>
              <a:ext uri="{FF2B5EF4-FFF2-40B4-BE49-F238E27FC236}">
                <a16:creationId xmlns:a16="http://schemas.microsoft.com/office/drawing/2014/main" id="{76766AFF-A9FC-4817-7B5F-FB57CCEBD5DA}"/>
              </a:ext>
            </a:extLst>
          </p:cNvPr>
          <p:cNvSpPr>
            <a:spLocks noGrp="1"/>
          </p:cNvSpPr>
          <p:nvPr>
            <p:ph idx="1"/>
          </p:nvPr>
        </p:nvSpPr>
        <p:spPr>
          <a:xfrm>
            <a:off x="761800" y="2470244"/>
            <a:ext cx="5334197" cy="3769835"/>
          </a:xfrm>
        </p:spPr>
        <p:txBody>
          <a:bodyPr vert="horz" lIns="91440" tIns="45720" rIns="91440" bIns="45720" rtlCol="0" anchor="ctr">
            <a:normAutofit/>
          </a:bodyPr>
          <a:lstStyle/>
          <a:p>
            <a:pPr marL="0" indent="0">
              <a:buNone/>
            </a:pPr>
            <a:r>
              <a:rPr lang="en-US" sz="2000" b="1" dirty="0">
                <a:ea typeface="+mn-lt"/>
                <a:cs typeface="+mn-lt"/>
              </a:rPr>
              <a:t>Mimicking Human Decision-Making</a:t>
            </a:r>
            <a:endParaRPr lang="en-US" sz="2000" dirty="0">
              <a:ea typeface="+mn-lt"/>
              <a:cs typeface="+mn-lt"/>
            </a:endParaRPr>
          </a:p>
          <a:p>
            <a:pPr>
              <a:buFont typeface="Arial"/>
              <a:buChar char="•"/>
            </a:pPr>
            <a:r>
              <a:rPr lang="en-US" sz="1700" b="1" dirty="0">
                <a:ea typeface="+mn-lt"/>
                <a:cs typeface="+mn-lt"/>
              </a:rPr>
              <a:t>Expert Systems</a:t>
            </a:r>
            <a:r>
              <a:rPr lang="en-US" sz="1700" dirty="0">
                <a:ea typeface="+mn-lt"/>
                <a:cs typeface="+mn-lt"/>
              </a:rPr>
              <a:t>:  Expert systems were among the first successful forms of AI. These systems sought to emulate the decision-making ability of human experts. By encoding expert knowledge in the form of rules, these systems could make informed decisions, similar to how a human expert would.</a:t>
            </a:r>
          </a:p>
          <a:p>
            <a:pPr>
              <a:buFont typeface="Arial"/>
              <a:buChar char="•"/>
            </a:pPr>
            <a:r>
              <a:rPr lang="en-US" sz="1700" b="1" dirty="0">
                <a:ea typeface="+mn-lt"/>
                <a:cs typeface="+mn-lt"/>
              </a:rPr>
              <a:t>Logic and Reasoning</a:t>
            </a:r>
            <a:r>
              <a:rPr lang="en-US" sz="1700" dirty="0">
                <a:ea typeface="+mn-lt"/>
                <a:cs typeface="+mn-lt"/>
              </a:rPr>
              <a:t>: Like human reasoning, rule engines operate by applying logical rules to a given set of data. They evaluate conditions (if-then statements) and make decisions based on these evaluations, much like how we make decisions based on certain conditions or criteria in everyday life.</a:t>
            </a:r>
            <a:endParaRPr lang="en-US" sz="1700" dirty="0">
              <a:cs typeface="Calibri" panose="020F0502020204030204"/>
            </a:endParaRPr>
          </a:p>
        </p:txBody>
      </p:sp>
      <p:pic>
        <p:nvPicPr>
          <p:cNvPr id="5" name="Picture 4" descr="Angle view of circuit shaped like a brain">
            <a:extLst>
              <a:ext uri="{FF2B5EF4-FFF2-40B4-BE49-F238E27FC236}">
                <a16:creationId xmlns:a16="http://schemas.microsoft.com/office/drawing/2014/main" id="{EEEB4595-1B53-C5CB-EDB8-A5DF733BB845}"/>
              </a:ext>
            </a:extLst>
          </p:cNvPr>
          <p:cNvPicPr>
            <a:picLocks noChangeAspect="1"/>
          </p:cNvPicPr>
          <p:nvPr/>
        </p:nvPicPr>
        <p:blipFill rotWithShape="1">
          <a:blip r:embed="rId2"/>
          <a:srcRect l="23621" r="22214"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730334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C84228-8BEA-3AB6-5C33-5C5E65EC8AF7}"/>
            </a:ext>
          </a:extLst>
        </p:cNvPr>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AC5D798-B00F-A0C4-B105-AF2F26409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19B19-3D9A-1227-D2C7-7A65730E7459}"/>
              </a:ext>
            </a:extLst>
          </p:cNvPr>
          <p:cNvSpPr>
            <a:spLocks noGrp="1"/>
          </p:cNvSpPr>
          <p:nvPr>
            <p:ph type="title"/>
          </p:nvPr>
        </p:nvSpPr>
        <p:spPr>
          <a:xfrm>
            <a:off x="761800" y="762001"/>
            <a:ext cx="5334197" cy="1708242"/>
          </a:xfrm>
        </p:spPr>
        <p:txBody>
          <a:bodyPr anchor="ctr">
            <a:normAutofit/>
          </a:bodyPr>
          <a:lstStyle/>
          <a:p>
            <a:r>
              <a:rPr lang="en-US" sz="4000">
                <a:cs typeface="Calibri Light"/>
              </a:rPr>
              <a:t>R.E's as early AI</a:t>
            </a:r>
            <a:endParaRPr lang="en-US" sz="4000"/>
          </a:p>
        </p:txBody>
      </p:sp>
      <p:sp>
        <p:nvSpPr>
          <p:cNvPr id="3" name="Content Placeholder 2">
            <a:extLst>
              <a:ext uri="{FF2B5EF4-FFF2-40B4-BE49-F238E27FC236}">
                <a16:creationId xmlns:a16="http://schemas.microsoft.com/office/drawing/2014/main" id="{C7DF1912-8842-CC34-1BB3-92659230A9CA}"/>
              </a:ext>
            </a:extLst>
          </p:cNvPr>
          <p:cNvSpPr>
            <a:spLocks noGrp="1"/>
          </p:cNvSpPr>
          <p:nvPr>
            <p:ph idx="1"/>
          </p:nvPr>
        </p:nvSpPr>
        <p:spPr>
          <a:xfrm>
            <a:off x="761800" y="2470244"/>
            <a:ext cx="5334197" cy="3769835"/>
          </a:xfrm>
        </p:spPr>
        <p:txBody>
          <a:bodyPr vert="horz" lIns="91440" tIns="45720" rIns="91440" bIns="45720" rtlCol="0" anchor="ctr">
            <a:normAutofit/>
          </a:bodyPr>
          <a:lstStyle/>
          <a:p>
            <a:pPr>
              <a:buNone/>
            </a:pPr>
            <a:r>
              <a:rPr lang="en-US" sz="2000" b="1" dirty="0">
                <a:ea typeface="+mn-lt"/>
                <a:cs typeface="+mn-lt"/>
              </a:rPr>
              <a:t>Automated Decision Processes</a:t>
            </a:r>
            <a:endParaRPr lang="en-US" sz="2000" dirty="0">
              <a:ea typeface="+mn-lt"/>
              <a:cs typeface="+mn-lt"/>
            </a:endParaRPr>
          </a:p>
          <a:p>
            <a:pPr>
              <a:buFont typeface="Arial,Sans-Serif"/>
              <a:buChar char="•"/>
            </a:pPr>
            <a:r>
              <a:rPr lang="en-US" sz="1700" b="1" dirty="0">
                <a:ea typeface="+mn-lt"/>
                <a:cs typeface="+mn-lt"/>
              </a:rPr>
              <a:t>Processing Complex Rules</a:t>
            </a:r>
            <a:r>
              <a:rPr lang="en-US" sz="1700" dirty="0">
                <a:solidFill>
                  <a:srgbClr val="374151"/>
                </a:solidFill>
                <a:ea typeface="+mn-lt"/>
                <a:cs typeface="+mn-lt"/>
              </a:rPr>
              <a:t>: Rule engines can handle complex, interconnected rules that might be challenging and time-consuming for humans to process manually. This capability to manage and reason through complex rule sets is a foundational aspect of AI.</a:t>
            </a:r>
          </a:p>
          <a:p>
            <a:pPr>
              <a:buFont typeface="Arial,Sans-Serif"/>
              <a:buChar char="•"/>
            </a:pPr>
            <a:r>
              <a:rPr lang="en-US" sz="1700" b="1" dirty="0">
                <a:ea typeface="+mn-lt"/>
                <a:cs typeface="+mn-lt"/>
              </a:rPr>
              <a:t>Dynamic Decision Making</a:t>
            </a:r>
            <a:r>
              <a:rPr lang="en-US" sz="1700" dirty="0">
                <a:solidFill>
                  <a:srgbClr val="374151"/>
                </a:solidFill>
                <a:ea typeface="+mn-lt"/>
                <a:cs typeface="+mn-lt"/>
              </a:rPr>
              <a:t>: Advanced rule engines can modify their behavior based on changing inputs, somewhat like learning. While not as sophisticated as modern machine learning algorithms, this dynamic response to changing data was an early step towards the adaptive behavior seen in AI.</a:t>
            </a:r>
            <a:endParaRPr lang="en-US" sz="1700" dirty="0">
              <a:solidFill>
                <a:srgbClr val="374151"/>
              </a:solidFill>
            </a:endParaRPr>
          </a:p>
        </p:txBody>
      </p:sp>
      <p:pic>
        <p:nvPicPr>
          <p:cNvPr id="5" name="Picture 4" descr="Angle view of circuit shaped like a brain">
            <a:extLst>
              <a:ext uri="{FF2B5EF4-FFF2-40B4-BE49-F238E27FC236}">
                <a16:creationId xmlns:a16="http://schemas.microsoft.com/office/drawing/2014/main" id="{4A51D879-2158-A184-7F3C-5109581B37CA}"/>
              </a:ext>
            </a:extLst>
          </p:cNvPr>
          <p:cNvPicPr>
            <a:picLocks noChangeAspect="1"/>
          </p:cNvPicPr>
          <p:nvPr/>
        </p:nvPicPr>
        <p:blipFill rotWithShape="1">
          <a:blip r:embed="rId2"/>
          <a:srcRect l="23621" r="22214"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455971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72546E-D29B-D862-5BEC-E3AB5D625462}"/>
            </a:ext>
          </a:extLst>
        </p:cNvPr>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1F99ED09-7F8C-E5BF-FF5D-E0878BB3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6864C-C1A5-26DF-BFAC-BA0B1939784F}"/>
              </a:ext>
            </a:extLst>
          </p:cNvPr>
          <p:cNvSpPr>
            <a:spLocks noGrp="1"/>
          </p:cNvSpPr>
          <p:nvPr>
            <p:ph type="title"/>
          </p:nvPr>
        </p:nvSpPr>
        <p:spPr>
          <a:xfrm>
            <a:off x="761800" y="762001"/>
            <a:ext cx="5334197" cy="1708242"/>
          </a:xfrm>
        </p:spPr>
        <p:txBody>
          <a:bodyPr anchor="ctr">
            <a:normAutofit/>
          </a:bodyPr>
          <a:lstStyle/>
          <a:p>
            <a:r>
              <a:rPr lang="en-US" sz="4000">
                <a:cs typeface="Calibri Light"/>
              </a:rPr>
              <a:t>R.E's as early AI</a:t>
            </a:r>
            <a:endParaRPr lang="en-US" sz="4000"/>
          </a:p>
        </p:txBody>
      </p:sp>
      <p:sp>
        <p:nvSpPr>
          <p:cNvPr id="3" name="Content Placeholder 2">
            <a:extLst>
              <a:ext uri="{FF2B5EF4-FFF2-40B4-BE49-F238E27FC236}">
                <a16:creationId xmlns:a16="http://schemas.microsoft.com/office/drawing/2014/main" id="{6C50E7E3-119B-613A-638A-3901F2620970}"/>
              </a:ext>
            </a:extLst>
          </p:cNvPr>
          <p:cNvSpPr>
            <a:spLocks noGrp="1"/>
          </p:cNvSpPr>
          <p:nvPr>
            <p:ph idx="1"/>
          </p:nvPr>
        </p:nvSpPr>
        <p:spPr>
          <a:xfrm>
            <a:off x="761800" y="2470244"/>
            <a:ext cx="5334197" cy="3769835"/>
          </a:xfrm>
        </p:spPr>
        <p:txBody>
          <a:bodyPr vert="horz" lIns="91440" tIns="45720" rIns="91440" bIns="45720" rtlCol="0" anchor="ctr">
            <a:normAutofit/>
          </a:bodyPr>
          <a:lstStyle/>
          <a:p>
            <a:pPr>
              <a:buNone/>
            </a:pPr>
            <a:r>
              <a:rPr lang="en-US" sz="2000" b="1" dirty="0">
                <a:ea typeface="+mn-lt"/>
                <a:cs typeface="+mn-lt"/>
              </a:rPr>
              <a:t>Scalability</a:t>
            </a:r>
            <a:r>
              <a:rPr lang="en-US" sz="2000" b="1" dirty="0">
                <a:solidFill>
                  <a:srgbClr val="000000"/>
                </a:solidFill>
                <a:ea typeface="+mn-lt"/>
                <a:cs typeface="+mn-lt"/>
              </a:rPr>
              <a:t> and Consistency</a:t>
            </a:r>
            <a:endParaRPr lang="en-US" sz="2000" dirty="0">
              <a:ea typeface="+mn-lt"/>
              <a:cs typeface="+mn-lt"/>
            </a:endParaRPr>
          </a:p>
          <a:p>
            <a:pPr>
              <a:buFont typeface="Arial,Sans-Serif"/>
              <a:buChar char="•"/>
            </a:pPr>
            <a:r>
              <a:rPr lang="en-US" sz="1700" b="1" dirty="0">
                <a:ea typeface="+mn-lt"/>
                <a:cs typeface="+mn-lt"/>
              </a:rPr>
              <a:t>Handling</a:t>
            </a:r>
            <a:r>
              <a:rPr lang="en-US" sz="1700" b="1" dirty="0">
                <a:solidFill>
                  <a:srgbClr val="000000"/>
                </a:solidFill>
                <a:ea typeface="+mn-lt"/>
                <a:cs typeface="+mn-lt"/>
              </a:rPr>
              <a:t> Large Scale Data</a:t>
            </a:r>
            <a:r>
              <a:rPr lang="en-US" sz="1700" dirty="0">
                <a:solidFill>
                  <a:srgbClr val="374151"/>
                </a:solidFill>
                <a:ea typeface="+mn-lt"/>
                <a:cs typeface="+mn-lt"/>
              </a:rPr>
              <a:t>: Rule engines can process vast amounts of data and make decisions much faster than a human could. This scalability is a key feature of AI, enabling efficient processing and analysis of large datasets.</a:t>
            </a:r>
          </a:p>
          <a:p>
            <a:pPr>
              <a:buFont typeface="Arial,Sans-Serif"/>
              <a:buChar char="•"/>
            </a:pPr>
            <a:r>
              <a:rPr lang="en-US" sz="1700" b="1" dirty="0">
                <a:ea typeface="+mn-lt"/>
                <a:cs typeface="+mn-lt"/>
              </a:rPr>
              <a:t>Consistent Application of Rules</a:t>
            </a:r>
            <a:r>
              <a:rPr lang="en-US" sz="1700" dirty="0">
                <a:solidFill>
                  <a:srgbClr val="374151"/>
                </a:solidFill>
                <a:ea typeface="+mn-lt"/>
                <a:cs typeface="+mn-lt"/>
              </a:rPr>
              <a:t>: Unlike humans, rule engines do not suffer from fatigue or inconsistency. They apply the same set of rules uniformly every time, ensuring consistent outcomes, a trait desirable in AI systems for reliable performance.</a:t>
            </a:r>
            <a:endParaRPr lang="en-US" sz="1700" dirty="0"/>
          </a:p>
        </p:txBody>
      </p:sp>
      <p:pic>
        <p:nvPicPr>
          <p:cNvPr id="5" name="Picture 4" descr="Angle view of circuit shaped like a brain">
            <a:extLst>
              <a:ext uri="{FF2B5EF4-FFF2-40B4-BE49-F238E27FC236}">
                <a16:creationId xmlns:a16="http://schemas.microsoft.com/office/drawing/2014/main" id="{8781CCFF-3A18-D44E-B864-37C6724A8AEF}"/>
              </a:ext>
            </a:extLst>
          </p:cNvPr>
          <p:cNvPicPr>
            <a:picLocks noChangeAspect="1"/>
          </p:cNvPicPr>
          <p:nvPr/>
        </p:nvPicPr>
        <p:blipFill rotWithShape="1">
          <a:blip r:embed="rId2"/>
          <a:srcRect l="23621" r="22214"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889227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D0C959-6683-F5EB-3959-91A4035F123B}"/>
            </a:ext>
          </a:extLst>
        </p:cNvPr>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E58D0E1-6EBA-031B-5487-A54AA4840890}"/>
              </a:ext>
            </a:extLst>
          </p:cNvPr>
          <p:cNvSpPr>
            <a:spLocks noGrp="1"/>
          </p:cNvSpPr>
          <p:nvPr>
            <p:ph type="title"/>
          </p:nvPr>
        </p:nvSpPr>
        <p:spPr>
          <a:xfrm>
            <a:off x="761802" y="762001"/>
            <a:ext cx="4080362" cy="1708242"/>
          </a:xfrm>
        </p:spPr>
        <p:txBody>
          <a:bodyPr anchor="ctr">
            <a:normAutofit/>
          </a:bodyPr>
          <a:lstStyle/>
          <a:p>
            <a:r>
              <a:rPr lang="en-US" sz="4000">
                <a:cs typeface="Calibri Light"/>
              </a:rPr>
              <a:t>R.E's as early AI</a:t>
            </a:r>
            <a:endParaRPr lang="en-US" sz="4000"/>
          </a:p>
        </p:txBody>
      </p:sp>
      <p:sp>
        <p:nvSpPr>
          <p:cNvPr id="3" name="Content Placeholder 2">
            <a:extLst>
              <a:ext uri="{FF2B5EF4-FFF2-40B4-BE49-F238E27FC236}">
                <a16:creationId xmlns:a16="http://schemas.microsoft.com/office/drawing/2014/main" id="{9A9996A3-7D0B-6975-13ED-934436C8EF6B}"/>
              </a:ext>
            </a:extLst>
          </p:cNvPr>
          <p:cNvSpPr>
            <a:spLocks noGrp="1"/>
          </p:cNvSpPr>
          <p:nvPr>
            <p:ph idx="1"/>
          </p:nvPr>
        </p:nvSpPr>
        <p:spPr>
          <a:xfrm>
            <a:off x="761803" y="2470244"/>
            <a:ext cx="4080361" cy="3769834"/>
          </a:xfrm>
        </p:spPr>
        <p:txBody>
          <a:bodyPr vert="horz" lIns="91440" tIns="45720" rIns="91440" bIns="45720" rtlCol="0" anchor="ctr">
            <a:normAutofit/>
          </a:bodyPr>
          <a:lstStyle/>
          <a:p>
            <a:pPr>
              <a:buNone/>
            </a:pPr>
            <a:r>
              <a:rPr lang="en-US" sz="1700" b="1" dirty="0"/>
              <a:t>Limitations Compared to Modern AI</a:t>
            </a:r>
          </a:p>
          <a:p>
            <a:pPr>
              <a:buFont typeface="Arial"/>
              <a:buChar char="•"/>
            </a:pPr>
            <a:r>
              <a:rPr lang="en-US" sz="1700" b="1">
                <a:ea typeface="+mn-lt"/>
                <a:cs typeface="+mn-lt"/>
              </a:rPr>
              <a:t>Lack of Learning Ability</a:t>
            </a:r>
            <a:r>
              <a:rPr lang="en-US" sz="1700">
                <a:ea typeface="+mn-lt"/>
                <a:cs typeface="+mn-lt"/>
              </a:rPr>
              <a:t>: Traditional rule engines do not have the ability to learn from past decisions or data patterns. They operate solely based on the rules provided to them. In contrast, modern AI, especially machine learning, continuously learns and improves from new data.</a:t>
            </a:r>
            <a:endParaRPr lang="en-US" sz="1700"/>
          </a:p>
          <a:p>
            <a:pPr>
              <a:buFont typeface="Arial"/>
              <a:buChar char="•"/>
            </a:pPr>
            <a:r>
              <a:rPr lang="en-US" sz="1700" b="1" dirty="0">
                <a:ea typeface="+mn-lt"/>
                <a:cs typeface="+mn-lt"/>
              </a:rPr>
              <a:t>Rigid Rule Dependency</a:t>
            </a:r>
            <a:r>
              <a:rPr lang="en-US" sz="1700" dirty="0">
                <a:ea typeface="+mn-lt"/>
                <a:cs typeface="+mn-lt"/>
              </a:rPr>
              <a:t>: Rule engines are entirely dependent on the rules they are given. They lack the intuitive understanding and flexibility that comes with more advanced AI, which can infer and adapt beyond hardcoded rules.</a:t>
            </a:r>
          </a:p>
          <a:p>
            <a:pPr>
              <a:buNone/>
            </a:pPr>
            <a:endParaRPr lang="en-US" sz="1700" b="1">
              <a:ea typeface="+mn-lt"/>
              <a:cs typeface="+mn-lt"/>
            </a:endParaRPr>
          </a:p>
        </p:txBody>
      </p:sp>
      <p:sp>
        <p:nvSpPr>
          <p:cNvPr id="19" name="Rectangle 18">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ump truck with a large rock in it&#10;&#10;Description automatically generated">
            <a:extLst>
              <a:ext uri="{FF2B5EF4-FFF2-40B4-BE49-F238E27FC236}">
                <a16:creationId xmlns:a16="http://schemas.microsoft.com/office/drawing/2014/main" id="{C978DBE9-C5D3-38F1-8819-1CE5E0BF660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6000" y="1295322"/>
            <a:ext cx="5334197" cy="4267357"/>
          </a:xfrm>
          <a:prstGeom prst="rect">
            <a:avLst/>
          </a:prstGeom>
        </p:spPr>
      </p:pic>
    </p:spTree>
    <p:extLst>
      <p:ext uri="{BB962C8B-B14F-4D97-AF65-F5344CB8AC3E}">
        <p14:creationId xmlns:p14="http://schemas.microsoft.com/office/powerpoint/2010/main" val="1892173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D882E5-D6C8-DB63-7F97-AFD325DD407D}"/>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164867BD-0C69-3112-A4D7-8834F8943DCF}"/>
              </a:ext>
            </a:extLst>
          </p:cNvPr>
          <p:cNvPicPr>
            <a:picLocks noChangeAspect="1"/>
          </p:cNvPicPr>
          <p:nvPr/>
        </p:nvPicPr>
        <p:blipFill rotWithShape="1">
          <a:blip r:embed="rId2"/>
          <a:srcRect l="28635" r="26989"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FAE2E-8513-8792-C294-8B918E0AE8CD}"/>
              </a:ext>
            </a:extLst>
          </p:cNvPr>
          <p:cNvSpPr>
            <a:spLocks noGrp="1"/>
          </p:cNvSpPr>
          <p:nvPr>
            <p:ph type="title"/>
          </p:nvPr>
        </p:nvSpPr>
        <p:spPr>
          <a:xfrm>
            <a:off x="6115317" y="405685"/>
            <a:ext cx="5464968" cy="1559301"/>
          </a:xfrm>
        </p:spPr>
        <p:txBody>
          <a:bodyPr>
            <a:normAutofit/>
          </a:bodyPr>
          <a:lstStyle/>
          <a:p>
            <a:r>
              <a:rPr lang="en-US" sz="4000">
                <a:cs typeface="Calibri Light"/>
              </a:rPr>
              <a:t>Rule Engine Components</a:t>
            </a:r>
            <a:endParaRPr lang="en-US" sz="4000"/>
          </a:p>
        </p:txBody>
      </p:sp>
      <p:sp>
        <p:nvSpPr>
          <p:cNvPr id="3" name="Content Placeholder 2">
            <a:extLst>
              <a:ext uri="{FF2B5EF4-FFF2-40B4-BE49-F238E27FC236}">
                <a16:creationId xmlns:a16="http://schemas.microsoft.com/office/drawing/2014/main" id="{E9775DA3-D19E-43A5-5021-3DF4FA227BE9}"/>
              </a:ext>
            </a:extLst>
          </p:cNvPr>
          <p:cNvSpPr>
            <a:spLocks noGrp="1"/>
          </p:cNvSpPr>
          <p:nvPr>
            <p:ph idx="1"/>
          </p:nvPr>
        </p:nvSpPr>
        <p:spPr>
          <a:xfrm>
            <a:off x="6115317" y="2743200"/>
            <a:ext cx="5247340" cy="3496878"/>
          </a:xfrm>
        </p:spPr>
        <p:txBody>
          <a:bodyPr vert="horz" lIns="91440" tIns="45720" rIns="91440" bIns="45720" rtlCol="0" anchor="ctr">
            <a:normAutofit/>
          </a:bodyPr>
          <a:lstStyle/>
          <a:p>
            <a:pPr>
              <a:buNone/>
            </a:pPr>
            <a:r>
              <a:rPr lang="en-US" sz="2000" dirty="0">
                <a:ea typeface="+mn-lt"/>
                <a:cs typeface="+mn-lt"/>
              </a:rPr>
              <a:t>To understand a rule engine better, let's break down its core components:</a:t>
            </a:r>
          </a:p>
          <a:p>
            <a:pPr marL="0" indent="0">
              <a:buNone/>
            </a:pPr>
            <a:r>
              <a:rPr lang="en-US" sz="2000" b="1" dirty="0">
                <a:ea typeface="+mn-lt"/>
                <a:cs typeface="+mn-lt"/>
              </a:rPr>
              <a:t>Rule Repository</a:t>
            </a:r>
            <a:r>
              <a:rPr lang="en-US" sz="2000" dirty="0">
                <a:ea typeface="+mn-lt"/>
                <a:cs typeface="+mn-lt"/>
              </a:rPr>
              <a:t>: This is like a library or database where all the rules are stored. Think of it as a cookbook containing different recipes. Each "recipe" (rule) in this repository defines certain conditions and the actions that should be taken when those conditions are met.</a:t>
            </a:r>
            <a:endParaRPr lang="en-US" sz="2000" dirty="0">
              <a:cs typeface="Calibri" panose="020F0502020204030204"/>
            </a:endParaRPr>
          </a:p>
        </p:txBody>
      </p:sp>
    </p:spTree>
    <p:extLst>
      <p:ext uri="{BB962C8B-B14F-4D97-AF65-F5344CB8AC3E}">
        <p14:creationId xmlns:p14="http://schemas.microsoft.com/office/powerpoint/2010/main" val="162487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FC7E87-D8F5-D74D-7256-B5994158D5AC}"/>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ears of a machine">
            <a:extLst>
              <a:ext uri="{FF2B5EF4-FFF2-40B4-BE49-F238E27FC236}">
                <a16:creationId xmlns:a16="http://schemas.microsoft.com/office/drawing/2014/main" id="{BBD30229-42EA-AF73-B952-7DF03CC27C97}"/>
              </a:ext>
            </a:extLst>
          </p:cNvPr>
          <p:cNvPicPr>
            <a:picLocks noChangeAspect="1"/>
          </p:cNvPicPr>
          <p:nvPr/>
        </p:nvPicPr>
        <p:blipFill rotWithShape="1">
          <a:blip r:embed="rId2"/>
          <a:srcRect l="21690" r="24420" b="-5"/>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FA81C-B260-8990-729E-6A7E0076841F}"/>
              </a:ext>
            </a:extLst>
          </p:cNvPr>
          <p:cNvSpPr>
            <a:spLocks noGrp="1"/>
          </p:cNvSpPr>
          <p:nvPr>
            <p:ph type="title"/>
          </p:nvPr>
        </p:nvSpPr>
        <p:spPr>
          <a:xfrm>
            <a:off x="761801" y="328512"/>
            <a:ext cx="4778387" cy="1628970"/>
          </a:xfrm>
        </p:spPr>
        <p:txBody>
          <a:bodyPr anchor="ctr">
            <a:normAutofit/>
          </a:bodyPr>
          <a:lstStyle/>
          <a:p>
            <a:r>
              <a:rPr lang="en-US" sz="4000">
                <a:cs typeface="Calibri Light"/>
              </a:rPr>
              <a:t>Rule Engine Components</a:t>
            </a:r>
            <a:endParaRPr lang="en-US" sz="4000"/>
          </a:p>
        </p:txBody>
      </p:sp>
      <p:sp>
        <p:nvSpPr>
          <p:cNvPr id="3" name="Content Placeholder 2">
            <a:extLst>
              <a:ext uri="{FF2B5EF4-FFF2-40B4-BE49-F238E27FC236}">
                <a16:creationId xmlns:a16="http://schemas.microsoft.com/office/drawing/2014/main" id="{FADD12D0-89FB-84DB-49B7-D0FDDB1C8E04}"/>
              </a:ext>
            </a:extLst>
          </p:cNvPr>
          <p:cNvSpPr>
            <a:spLocks noGrp="1"/>
          </p:cNvSpPr>
          <p:nvPr>
            <p:ph idx="1"/>
          </p:nvPr>
        </p:nvSpPr>
        <p:spPr>
          <a:xfrm>
            <a:off x="761801" y="2884929"/>
            <a:ext cx="4659756" cy="3374137"/>
          </a:xfrm>
        </p:spPr>
        <p:txBody>
          <a:bodyPr vert="horz" lIns="91440" tIns="45720" rIns="91440" bIns="45720" rtlCol="0" anchor="ctr">
            <a:normAutofit/>
          </a:bodyPr>
          <a:lstStyle/>
          <a:p>
            <a:pPr marL="0" indent="0">
              <a:buNone/>
            </a:pPr>
            <a:r>
              <a:rPr lang="en-US" sz="2000" b="1">
                <a:ea typeface="+mn-lt"/>
                <a:cs typeface="+mn-lt"/>
              </a:rPr>
              <a:t>Inference Engine</a:t>
            </a:r>
            <a:r>
              <a:rPr lang="en-US" sz="2000">
                <a:ea typeface="+mn-lt"/>
                <a:cs typeface="+mn-lt"/>
              </a:rPr>
              <a:t>: This is the heart of the rule engine. The inference engine takes your data, applies the rules from the repository, and then makes decisions or infers conclusions. It's like a chef who reads the recipes (rules) and decides what to cook based on the ingredients (data) available.</a:t>
            </a:r>
          </a:p>
        </p:txBody>
      </p:sp>
    </p:spTree>
    <p:extLst>
      <p:ext uri="{BB962C8B-B14F-4D97-AF65-F5344CB8AC3E}">
        <p14:creationId xmlns:p14="http://schemas.microsoft.com/office/powerpoint/2010/main" val="2533439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D44B29-6631-2BCB-8F80-7D2106DEC9B1}"/>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ircuit board">
            <a:extLst>
              <a:ext uri="{FF2B5EF4-FFF2-40B4-BE49-F238E27FC236}">
                <a16:creationId xmlns:a16="http://schemas.microsoft.com/office/drawing/2014/main" id="{9EC55D42-059B-606E-B46B-6419BD84D7BB}"/>
              </a:ext>
            </a:extLst>
          </p:cNvPr>
          <p:cNvPicPr>
            <a:picLocks noChangeAspect="1"/>
          </p:cNvPicPr>
          <p:nvPr/>
        </p:nvPicPr>
        <p:blipFill rotWithShape="1">
          <a:blip r:embed="rId2"/>
          <a:srcRect l="38797" r="2024" b="-3"/>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09D43-5AEB-6688-B779-8C940D08F5EC}"/>
              </a:ext>
            </a:extLst>
          </p:cNvPr>
          <p:cNvSpPr>
            <a:spLocks noGrp="1"/>
          </p:cNvSpPr>
          <p:nvPr>
            <p:ph type="title"/>
          </p:nvPr>
        </p:nvSpPr>
        <p:spPr>
          <a:xfrm>
            <a:off x="761801" y="328512"/>
            <a:ext cx="4778387" cy="1628970"/>
          </a:xfrm>
        </p:spPr>
        <p:txBody>
          <a:bodyPr anchor="ctr">
            <a:normAutofit/>
          </a:bodyPr>
          <a:lstStyle/>
          <a:p>
            <a:r>
              <a:rPr lang="en-US" sz="4000">
                <a:cs typeface="Calibri Light"/>
              </a:rPr>
              <a:t>Rule Engine Components</a:t>
            </a:r>
            <a:endParaRPr lang="en-US" sz="4000"/>
          </a:p>
        </p:txBody>
      </p:sp>
      <p:sp>
        <p:nvSpPr>
          <p:cNvPr id="3" name="Content Placeholder 2">
            <a:extLst>
              <a:ext uri="{FF2B5EF4-FFF2-40B4-BE49-F238E27FC236}">
                <a16:creationId xmlns:a16="http://schemas.microsoft.com/office/drawing/2014/main" id="{65BAEA52-42F8-8003-B370-F3AE100D401E}"/>
              </a:ext>
            </a:extLst>
          </p:cNvPr>
          <p:cNvSpPr>
            <a:spLocks noGrp="1"/>
          </p:cNvSpPr>
          <p:nvPr>
            <p:ph idx="1"/>
          </p:nvPr>
        </p:nvSpPr>
        <p:spPr>
          <a:xfrm>
            <a:off x="761801" y="2884929"/>
            <a:ext cx="4659756" cy="3374137"/>
          </a:xfrm>
        </p:spPr>
        <p:txBody>
          <a:bodyPr vert="horz" lIns="91440" tIns="45720" rIns="91440" bIns="45720" rtlCol="0" anchor="ctr">
            <a:normAutofit/>
          </a:bodyPr>
          <a:lstStyle/>
          <a:p>
            <a:pPr marL="0" indent="0">
              <a:buNone/>
            </a:pPr>
            <a:r>
              <a:rPr lang="en-US" sz="2000" b="1">
                <a:ea typeface="+mn-lt"/>
                <a:cs typeface="+mn-lt"/>
              </a:rPr>
              <a:t>Working Memory</a:t>
            </a:r>
            <a:r>
              <a:rPr lang="en-US" sz="2000">
                <a:ea typeface="+mn-lt"/>
                <a:cs typeface="+mn-lt"/>
              </a:rPr>
              <a:t>: In a rule engine, 'working memory' is a temporary storage area where all the data (known as 'facts') relevant to the rules are kept. This data can come from various sources, such as a database, user input, or other systems. Once in the working memory, this data is accessible and can be used by the rule engine to evaluate rules.</a:t>
            </a:r>
          </a:p>
        </p:txBody>
      </p:sp>
    </p:spTree>
    <p:extLst>
      <p:ext uri="{BB962C8B-B14F-4D97-AF65-F5344CB8AC3E}">
        <p14:creationId xmlns:p14="http://schemas.microsoft.com/office/powerpoint/2010/main" val="2394789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50788C-3D1B-FC1E-4918-733CE40815D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D wallpaper: men's white chef uniform, cook, foreman, kitchen, dishes ...">
            <a:extLst>
              <a:ext uri="{FF2B5EF4-FFF2-40B4-BE49-F238E27FC236}">
                <a16:creationId xmlns:a16="http://schemas.microsoft.com/office/drawing/2014/main" id="{6A2C3FEB-9789-C961-9D62-06B66CC2AA81}"/>
              </a:ext>
            </a:extLst>
          </p:cNvPr>
          <p:cNvPicPr>
            <a:picLocks noChangeAspect="1"/>
          </p:cNvPicPr>
          <p:nvPr/>
        </p:nvPicPr>
        <p:blipFill rotWithShape="1">
          <a:blip r:embed="rId2"/>
          <a:srcRect l="12450" r="1543" b="2"/>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3121CB-CCB1-A572-5629-4ED74A0EC00E}"/>
              </a:ext>
            </a:extLst>
          </p:cNvPr>
          <p:cNvSpPr>
            <a:spLocks noGrp="1"/>
          </p:cNvSpPr>
          <p:nvPr>
            <p:ph type="title"/>
          </p:nvPr>
        </p:nvSpPr>
        <p:spPr>
          <a:xfrm>
            <a:off x="838200" y="365125"/>
            <a:ext cx="3822189" cy="1899912"/>
          </a:xfrm>
        </p:spPr>
        <p:txBody>
          <a:bodyPr>
            <a:normAutofit/>
          </a:bodyPr>
          <a:lstStyle/>
          <a:p>
            <a:r>
              <a:rPr lang="en-US" sz="4000">
                <a:cs typeface="Calibri Light"/>
              </a:rPr>
              <a:t>Understanding Rule Engines</a:t>
            </a:r>
            <a:endParaRPr lang="en-US" sz="4000"/>
          </a:p>
        </p:txBody>
      </p:sp>
      <p:sp>
        <p:nvSpPr>
          <p:cNvPr id="3" name="Content Placeholder 2">
            <a:extLst>
              <a:ext uri="{FF2B5EF4-FFF2-40B4-BE49-F238E27FC236}">
                <a16:creationId xmlns:a16="http://schemas.microsoft.com/office/drawing/2014/main" id="{507A7BC3-BABE-19FD-8A30-10EF1FD692BD}"/>
              </a:ext>
            </a:extLst>
          </p:cNvPr>
          <p:cNvSpPr>
            <a:spLocks noGrp="1"/>
          </p:cNvSpPr>
          <p:nvPr>
            <p:ph idx="1"/>
          </p:nvPr>
        </p:nvSpPr>
        <p:spPr>
          <a:xfrm>
            <a:off x="838200" y="2434201"/>
            <a:ext cx="3822189" cy="3742762"/>
          </a:xfrm>
        </p:spPr>
        <p:txBody>
          <a:bodyPr vert="horz" lIns="91440" tIns="45720" rIns="91440" bIns="45720" rtlCol="0">
            <a:normAutofit/>
          </a:bodyPr>
          <a:lstStyle/>
          <a:p>
            <a:pPr marL="0" indent="0">
              <a:buNone/>
            </a:pPr>
            <a:r>
              <a:rPr lang="en-US" sz="2000">
                <a:ea typeface="+mn-lt"/>
                <a:cs typeface="+mn-lt"/>
              </a:rPr>
              <a:t>Imagine you're a chef in a big, busy kitchen. You have a recipe book (the rule engine) that tells you how to make different dishes (business decisions). Each recipe (rule) in your book gives specific instructions on what to do if certain ingredients (data) are available. For example, if you have eggs, flour, and sugar, the recipe tells you to make a cake.</a:t>
            </a:r>
          </a:p>
        </p:txBody>
      </p:sp>
    </p:spTree>
    <p:extLst>
      <p:ext uri="{BB962C8B-B14F-4D97-AF65-F5344CB8AC3E}">
        <p14:creationId xmlns:p14="http://schemas.microsoft.com/office/powerpoint/2010/main" val="3127513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43293F-FEA5-3BDF-6AF7-0E7DD79CD488}"/>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รูปภาพ : คอมพิวเตอร์, จำนวน, สิ่งแวดล้อม, รูปแบบ, บรรทัด, การเขียนโค้ด ...">
            <a:extLst>
              <a:ext uri="{FF2B5EF4-FFF2-40B4-BE49-F238E27FC236}">
                <a16:creationId xmlns:a16="http://schemas.microsoft.com/office/drawing/2014/main" id="{E908AE14-28CB-9D06-D609-E891CEB02DD5}"/>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4297BF-1F58-67D1-65F9-DA9787992107}"/>
              </a:ext>
            </a:extLst>
          </p:cNvPr>
          <p:cNvSpPr>
            <a:spLocks noGrp="1"/>
          </p:cNvSpPr>
          <p:nvPr>
            <p:ph type="title"/>
          </p:nvPr>
        </p:nvSpPr>
        <p:spPr>
          <a:xfrm>
            <a:off x="838200" y="365125"/>
            <a:ext cx="3822189" cy="1899912"/>
          </a:xfrm>
        </p:spPr>
        <p:txBody>
          <a:bodyPr>
            <a:normAutofit/>
          </a:bodyPr>
          <a:lstStyle/>
          <a:p>
            <a:r>
              <a:rPr lang="en-US" sz="4000">
                <a:cs typeface="Calibri Light"/>
              </a:rPr>
              <a:t>Rule Engine Components</a:t>
            </a:r>
            <a:endParaRPr lang="en-US" sz="4000"/>
          </a:p>
        </p:txBody>
      </p:sp>
      <p:sp>
        <p:nvSpPr>
          <p:cNvPr id="3" name="Content Placeholder 2">
            <a:extLst>
              <a:ext uri="{FF2B5EF4-FFF2-40B4-BE49-F238E27FC236}">
                <a16:creationId xmlns:a16="http://schemas.microsoft.com/office/drawing/2014/main" id="{AA108918-9E79-599A-4DFC-20B6B070FA28}"/>
              </a:ext>
            </a:extLst>
          </p:cNvPr>
          <p:cNvSpPr>
            <a:spLocks noGrp="1"/>
          </p:cNvSpPr>
          <p:nvPr>
            <p:ph idx="1"/>
          </p:nvPr>
        </p:nvSpPr>
        <p:spPr>
          <a:xfrm>
            <a:off x="838200" y="2434201"/>
            <a:ext cx="3822189" cy="3742762"/>
          </a:xfrm>
        </p:spPr>
        <p:txBody>
          <a:bodyPr vert="horz" lIns="91440" tIns="45720" rIns="91440" bIns="45720" rtlCol="0">
            <a:normAutofit/>
          </a:bodyPr>
          <a:lstStyle/>
          <a:p>
            <a:pPr marL="0" indent="0">
              <a:buNone/>
            </a:pPr>
            <a:r>
              <a:rPr lang="en-US" sz="2000" b="1" dirty="0">
                <a:ea typeface="+mn-lt"/>
                <a:cs typeface="+mn-lt"/>
              </a:rPr>
              <a:t>Rule Syntax</a:t>
            </a:r>
            <a:r>
              <a:rPr lang="en-US" sz="2000" dirty="0">
                <a:ea typeface="+mn-lt"/>
                <a:cs typeface="+mn-lt"/>
              </a:rPr>
              <a:t>: This is the language or format in which the rules are written. Just like recipes can be written in different styles or languages, rules in a rule engine can also be written in various syntaxes. The syntax needs to be understood by the inference engine.</a:t>
            </a:r>
          </a:p>
        </p:txBody>
      </p:sp>
    </p:spTree>
    <p:extLst>
      <p:ext uri="{BB962C8B-B14F-4D97-AF65-F5344CB8AC3E}">
        <p14:creationId xmlns:p14="http://schemas.microsoft.com/office/powerpoint/2010/main" val="1963013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36F95D-7051-B24D-FB15-24D8795C7050}"/>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B9569-804B-247D-951F-20DEA6FF9B77}"/>
              </a:ext>
            </a:extLst>
          </p:cNvPr>
          <p:cNvSpPr>
            <a:spLocks noGrp="1"/>
          </p:cNvSpPr>
          <p:nvPr>
            <p:ph type="title"/>
          </p:nvPr>
        </p:nvSpPr>
        <p:spPr>
          <a:xfrm>
            <a:off x="761803" y="350196"/>
            <a:ext cx="4646904" cy="1624520"/>
          </a:xfrm>
        </p:spPr>
        <p:txBody>
          <a:bodyPr anchor="ctr">
            <a:normAutofit/>
          </a:bodyPr>
          <a:lstStyle/>
          <a:p>
            <a:r>
              <a:rPr lang="en-US" sz="4000">
                <a:cs typeface="Calibri Light"/>
              </a:rPr>
              <a:t>Rule Engine Components</a:t>
            </a:r>
            <a:endParaRPr lang="en-US" sz="4000"/>
          </a:p>
        </p:txBody>
      </p:sp>
      <p:sp>
        <p:nvSpPr>
          <p:cNvPr id="3" name="Content Placeholder 2">
            <a:extLst>
              <a:ext uri="{FF2B5EF4-FFF2-40B4-BE49-F238E27FC236}">
                <a16:creationId xmlns:a16="http://schemas.microsoft.com/office/drawing/2014/main" id="{3D01D3F0-6990-8E97-03CC-58EE3268AD93}"/>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r>
              <a:rPr lang="en-US" sz="2000" b="1">
                <a:ea typeface="+mn-lt"/>
                <a:cs typeface="+mn-lt"/>
              </a:rPr>
              <a:t>Rule Execution Environment</a:t>
            </a:r>
            <a:r>
              <a:rPr lang="en-US" sz="2000">
                <a:ea typeface="+mn-lt"/>
                <a:cs typeface="+mn-lt"/>
              </a:rPr>
              <a:t>: This provides the runtime environment for the rule engine. It includes the necessary infrastructure to load rules from the repository, execute them, and possibly integrate with other systems.</a:t>
            </a:r>
          </a:p>
        </p:txBody>
      </p:sp>
      <p:pic>
        <p:nvPicPr>
          <p:cNvPr id="5" name="Picture 4" descr="Sphere of mesh and nodes">
            <a:extLst>
              <a:ext uri="{FF2B5EF4-FFF2-40B4-BE49-F238E27FC236}">
                <a16:creationId xmlns:a16="http://schemas.microsoft.com/office/drawing/2014/main" id="{0EA4AE18-EEF6-818C-7109-28932A1E2162}"/>
              </a:ext>
            </a:extLst>
          </p:cNvPr>
          <p:cNvPicPr>
            <a:picLocks noChangeAspect="1"/>
          </p:cNvPicPr>
          <p:nvPr/>
        </p:nvPicPr>
        <p:blipFill rotWithShape="1">
          <a:blip r:embed="rId2"/>
          <a:srcRect l="31491" r="1771" b="3"/>
          <a:stretch/>
        </p:blipFill>
        <p:spPr>
          <a:xfrm>
            <a:off x="6096000" y="1"/>
            <a:ext cx="6102825" cy="6858000"/>
          </a:xfrm>
          <a:prstGeom prst="rect">
            <a:avLst/>
          </a:prstGeom>
        </p:spPr>
      </p:pic>
      <p:pic>
        <p:nvPicPr>
          <p:cNvPr id="4" name="Camera 3">
            <a:extLst>
              <a:ext uri="{FF2B5EF4-FFF2-40B4-BE49-F238E27FC236}">
                <a16:creationId xmlns:a16="http://schemas.microsoft.com/office/drawing/2014/main" id="{D8D041DA-92C3-4941-9623-320987B9020B}"/>
              </a:ext>
            </a:extLst>
          </p:cNvPr>
          <p:cNvPicPr>
            <a:picLocks noChangeAspect="1"/>
            <a:extLst>
              <a:ext uri="{51228E76-BA90-4043-B771-695A4F85340A}">
                <alf:liveFeedProps xmlns:alf="http://schemas.microsoft.com/office/drawing/2021/livefeed" xmlns=""/>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7267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91FBFA-987A-96DD-90D7-A596BDA7802F}"/>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B441B-C087-51E2-FB5F-D0A6C0BAC34F}"/>
              </a:ext>
            </a:extLst>
          </p:cNvPr>
          <p:cNvSpPr>
            <a:spLocks noGrp="1"/>
          </p:cNvSpPr>
          <p:nvPr>
            <p:ph type="title"/>
          </p:nvPr>
        </p:nvSpPr>
        <p:spPr>
          <a:xfrm>
            <a:off x="761803" y="350196"/>
            <a:ext cx="4646904" cy="1624520"/>
          </a:xfrm>
        </p:spPr>
        <p:txBody>
          <a:bodyPr anchor="ctr">
            <a:normAutofit/>
          </a:bodyPr>
          <a:lstStyle/>
          <a:p>
            <a:r>
              <a:rPr lang="en-US" sz="4000">
                <a:cs typeface="Calibri Light"/>
              </a:rPr>
              <a:t>Introduction to Drools</a:t>
            </a:r>
            <a:endParaRPr lang="en-US" sz="4000"/>
          </a:p>
        </p:txBody>
      </p:sp>
      <p:sp>
        <p:nvSpPr>
          <p:cNvPr id="3" name="Content Placeholder 2">
            <a:extLst>
              <a:ext uri="{FF2B5EF4-FFF2-40B4-BE49-F238E27FC236}">
                <a16:creationId xmlns:a16="http://schemas.microsoft.com/office/drawing/2014/main" id="{0DD230B2-11A1-38C2-5175-2676509389CC}"/>
              </a:ext>
            </a:extLst>
          </p:cNvPr>
          <p:cNvSpPr>
            <a:spLocks noGrp="1"/>
          </p:cNvSpPr>
          <p:nvPr>
            <p:ph idx="1"/>
          </p:nvPr>
        </p:nvSpPr>
        <p:spPr>
          <a:xfrm>
            <a:off x="761802" y="2743200"/>
            <a:ext cx="4646905" cy="3613149"/>
          </a:xfrm>
        </p:spPr>
        <p:txBody>
          <a:bodyPr vert="horz" lIns="91440" tIns="45720" rIns="91440" bIns="45720" rtlCol="0" anchor="ctr">
            <a:normAutofit/>
          </a:bodyPr>
          <a:lstStyle/>
          <a:p>
            <a:pPr>
              <a:buNone/>
            </a:pPr>
            <a:r>
              <a:rPr lang="en-US" sz="2000"/>
              <a:t>What is Drools?</a:t>
            </a:r>
          </a:p>
          <a:p>
            <a:pPr marL="0" indent="0">
              <a:buNone/>
            </a:pPr>
            <a:r>
              <a:rPr lang="en-US" sz="2000">
                <a:ea typeface="+mn-lt"/>
                <a:cs typeface="+mn-lt"/>
              </a:rPr>
              <a:t>Drools is an open-source Business Rules Management System (BRMS) that provides a robust framework for defining and executing business rules. It's like having a wise advisor in your software, helping make important decisions based on predefined logic.</a:t>
            </a:r>
          </a:p>
        </p:txBody>
      </p:sp>
      <p:pic>
        <p:nvPicPr>
          <p:cNvPr id="4" name="Picture 3" descr="A face with colorful lines&#10;&#10;Description automatically generated">
            <a:extLst>
              <a:ext uri="{FF2B5EF4-FFF2-40B4-BE49-F238E27FC236}">
                <a16:creationId xmlns:a16="http://schemas.microsoft.com/office/drawing/2014/main" id="{E5CC6C7B-BB52-3CF5-14BB-94325FBE0573}"/>
              </a:ext>
            </a:extLst>
          </p:cNvPr>
          <p:cNvPicPr>
            <a:picLocks noChangeAspect="1"/>
          </p:cNvPicPr>
          <p:nvPr/>
        </p:nvPicPr>
        <p:blipFill rotWithShape="1">
          <a:blip r:embed="rId2"/>
          <a:srcRect l="9175" r="1836"/>
          <a:stretch/>
        </p:blipFill>
        <p:spPr>
          <a:xfrm>
            <a:off x="6096000" y="1"/>
            <a:ext cx="6102825" cy="6858000"/>
          </a:xfrm>
          <a:prstGeom prst="rect">
            <a:avLst/>
          </a:prstGeom>
        </p:spPr>
      </p:pic>
    </p:spTree>
    <p:extLst>
      <p:ext uri="{BB962C8B-B14F-4D97-AF65-F5344CB8AC3E}">
        <p14:creationId xmlns:p14="http://schemas.microsoft.com/office/powerpoint/2010/main" val="1490413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9AEBBE-8890-CE5B-1805-95399B73491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85371-947A-7B04-6B26-6A2526AF1546}"/>
              </a:ext>
            </a:extLst>
          </p:cNvPr>
          <p:cNvSpPr>
            <a:spLocks noGrp="1"/>
          </p:cNvSpPr>
          <p:nvPr>
            <p:ph type="title"/>
          </p:nvPr>
        </p:nvSpPr>
        <p:spPr>
          <a:xfrm>
            <a:off x="838200" y="365125"/>
            <a:ext cx="10515600" cy="1306443"/>
          </a:xfrm>
        </p:spPr>
        <p:txBody>
          <a:bodyPr>
            <a:normAutofit/>
          </a:bodyPr>
          <a:lstStyle/>
          <a:p>
            <a:r>
              <a:rPr lang="en-US" sz="4000">
                <a:cs typeface="Calibri Light"/>
              </a:rPr>
              <a:t>Introduction to Drools</a:t>
            </a:r>
            <a:endParaRPr lang="en-US" sz="4000"/>
          </a:p>
        </p:txBody>
      </p:sp>
      <p:sp>
        <p:nvSpPr>
          <p:cNvPr id="3" name="Content Placeholder 2">
            <a:extLst>
              <a:ext uri="{FF2B5EF4-FFF2-40B4-BE49-F238E27FC236}">
                <a16:creationId xmlns:a16="http://schemas.microsoft.com/office/drawing/2014/main" id="{BCD04642-DD12-AFEF-03B9-B463DDC5A635}"/>
              </a:ext>
            </a:extLst>
          </p:cNvPr>
          <p:cNvSpPr>
            <a:spLocks noGrp="1"/>
          </p:cNvSpPr>
          <p:nvPr>
            <p:ph idx="1"/>
          </p:nvPr>
        </p:nvSpPr>
        <p:spPr>
          <a:xfrm>
            <a:off x="838200" y="1825625"/>
            <a:ext cx="4152774" cy="4303464"/>
          </a:xfrm>
        </p:spPr>
        <p:txBody>
          <a:bodyPr vert="horz" lIns="91440" tIns="45720" rIns="91440" bIns="45720" rtlCol="0">
            <a:normAutofit/>
          </a:bodyPr>
          <a:lstStyle/>
          <a:p>
            <a:pPr marL="0" indent="0">
              <a:buNone/>
            </a:pPr>
            <a:r>
              <a:rPr lang="en-US" sz="2000">
                <a:ea typeface="+mn-lt"/>
                <a:cs typeface="+mn-lt"/>
              </a:rPr>
              <a:t>Drools was initially developed by Bob McWhirter, a software engineer and open-source enthusiast. Bob McWhirter began the Drools project in 2001 as an effort to create a flexible and robust rule engine based on the Rete algorithm, which is a popular method for pattern matching in artificial intelligence applications.</a:t>
            </a:r>
          </a:p>
          <a:p>
            <a:pPr marL="0" indent="0">
              <a:buNone/>
            </a:pPr>
            <a:r>
              <a:rPr lang="en-US" sz="2000">
                <a:ea typeface="+mn-lt"/>
                <a:cs typeface="+mn-lt"/>
              </a:rPr>
              <a:t>The project was named "Drools" as a play on the word "rules" and was developed as an open-source initiative from the start.</a:t>
            </a:r>
            <a:endParaRPr lang="en-US" sz="2000"/>
          </a:p>
        </p:txBody>
      </p:sp>
      <p:pic>
        <p:nvPicPr>
          <p:cNvPr id="4" name="Picture 3" descr="Cartoon a cartoon of a person in sunglasses and a suit and tie&#10;&#10;Description automatically generated">
            <a:extLst>
              <a:ext uri="{FF2B5EF4-FFF2-40B4-BE49-F238E27FC236}">
                <a16:creationId xmlns:a16="http://schemas.microsoft.com/office/drawing/2014/main" id="{9C3DE755-169D-B78B-5B99-EAAF47269A1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287" r="2" b="15220"/>
          <a:stretch/>
        </p:blipFill>
        <p:spPr>
          <a:xfrm>
            <a:off x="5183500" y="1904282"/>
            <a:ext cx="6170299" cy="4224808"/>
          </a:xfrm>
          <a:prstGeom prst="rect">
            <a:avLst/>
          </a:prstGeom>
        </p:spPr>
      </p:pic>
    </p:spTree>
    <p:extLst>
      <p:ext uri="{BB962C8B-B14F-4D97-AF65-F5344CB8AC3E}">
        <p14:creationId xmlns:p14="http://schemas.microsoft.com/office/powerpoint/2010/main" val="420682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A669BB-51FB-42FD-D44B-ECFDFAC9E61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9CD103-12EE-6425-CF90-93B8BD7CE1B0}"/>
              </a:ext>
            </a:extLst>
          </p:cNvPr>
          <p:cNvSpPr>
            <a:spLocks noGrp="1"/>
          </p:cNvSpPr>
          <p:nvPr>
            <p:ph type="title"/>
          </p:nvPr>
        </p:nvSpPr>
        <p:spPr>
          <a:xfrm>
            <a:off x="1137034" y="609597"/>
            <a:ext cx="9392421" cy="1330841"/>
          </a:xfrm>
        </p:spPr>
        <p:txBody>
          <a:bodyPr>
            <a:normAutofit/>
          </a:bodyPr>
          <a:lstStyle/>
          <a:p>
            <a:r>
              <a:rPr lang="en-US">
                <a:cs typeface="Calibri Light"/>
              </a:rPr>
              <a:t>Introduction to Drools</a:t>
            </a:r>
            <a:endParaRPr lang="en-US"/>
          </a:p>
        </p:txBody>
      </p:sp>
      <p:sp>
        <p:nvSpPr>
          <p:cNvPr id="3" name="Content Placeholder 2">
            <a:extLst>
              <a:ext uri="{FF2B5EF4-FFF2-40B4-BE49-F238E27FC236}">
                <a16:creationId xmlns:a16="http://schemas.microsoft.com/office/drawing/2014/main" id="{43D235E6-CB2E-823B-2655-90B794F23E6B}"/>
              </a:ext>
            </a:extLst>
          </p:cNvPr>
          <p:cNvSpPr>
            <a:spLocks noGrp="1"/>
          </p:cNvSpPr>
          <p:nvPr>
            <p:ph idx="1"/>
          </p:nvPr>
        </p:nvSpPr>
        <p:spPr>
          <a:xfrm>
            <a:off x="1137034" y="2198362"/>
            <a:ext cx="4958966" cy="3917773"/>
          </a:xfrm>
        </p:spPr>
        <p:txBody>
          <a:bodyPr vert="horz" lIns="91440" tIns="45720" rIns="91440" bIns="45720" rtlCol="0">
            <a:normAutofit/>
          </a:bodyPr>
          <a:lstStyle/>
          <a:p>
            <a:pPr marL="0" indent="0">
              <a:buNone/>
            </a:pPr>
            <a:r>
              <a:rPr lang="en-US" sz="2000">
                <a:ea typeface="+mn-lt"/>
                <a:cs typeface="+mn-lt"/>
              </a:rPr>
              <a:t>Drools became part of the JBoss portfolio in 2005. This was a significant step in the evolution of Drools, as it marked the transition from being an independent open-source project to becoming a part of a larger and well-established suite of enterprise-level middleware solutions offered by JBoss. The integration into JBoss helped expand the visibility, development, and adoption of Drools, allowing it to benefit from the resources and community associated with JBoss.</a:t>
            </a:r>
          </a:p>
        </p:txBody>
      </p:sp>
      <p:pic>
        <p:nvPicPr>
          <p:cNvPr id="4" name="Picture 3" descr="A red and grey logo&#10;&#10;Description automatically generated">
            <a:extLst>
              <a:ext uri="{FF2B5EF4-FFF2-40B4-BE49-F238E27FC236}">
                <a16:creationId xmlns:a16="http://schemas.microsoft.com/office/drawing/2014/main" id="{8AE85A1C-F6D2-2E8D-264E-80C6325FF79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19367" y="2662234"/>
            <a:ext cx="4788505" cy="2801275"/>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22752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7CC9E4-EFF4-609E-B5B8-085697F1D9F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4DB4F2B-D4FB-D997-7951-B62608CD52BC}"/>
              </a:ext>
            </a:extLst>
          </p:cNvPr>
          <p:cNvSpPr>
            <a:spLocks noGrp="1"/>
          </p:cNvSpPr>
          <p:nvPr>
            <p:ph type="title"/>
          </p:nvPr>
        </p:nvSpPr>
        <p:spPr>
          <a:xfrm>
            <a:off x="1137034" y="609597"/>
            <a:ext cx="9392421" cy="1330841"/>
          </a:xfrm>
        </p:spPr>
        <p:txBody>
          <a:bodyPr>
            <a:normAutofit/>
          </a:bodyPr>
          <a:lstStyle/>
          <a:p>
            <a:r>
              <a:rPr lang="en-US">
                <a:cs typeface="Calibri Light"/>
              </a:rPr>
              <a:t>Introduction to Drools</a:t>
            </a:r>
            <a:endParaRPr lang="en-US"/>
          </a:p>
        </p:txBody>
      </p:sp>
      <p:sp>
        <p:nvSpPr>
          <p:cNvPr id="3" name="Content Placeholder 2">
            <a:extLst>
              <a:ext uri="{FF2B5EF4-FFF2-40B4-BE49-F238E27FC236}">
                <a16:creationId xmlns:a16="http://schemas.microsoft.com/office/drawing/2014/main" id="{623C5F86-E633-D6C3-638C-4DEDB5D983E9}"/>
              </a:ext>
            </a:extLst>
          </p:cNvPr>
          <p:cNvSpPr>
            <a:spLocks noGrp="1"/>
          </p:cNvSpPr>
          <p:nvPr>
            <p:ph idx="1"/>
          </p:nvPr>
        </p:nvSpPr>
        <p:spPr>
          <a:xfrm>
            <a:off x="1137034" y="2198362"/>
            <a:ext cx="4958966" cy="3917773"/>
          </a:xfrm>
        </p:spPr>
        <p:txBody>
          <a:bodyPr vert="horz" lIns="91440" tIns="45720" rIns="91440" bIns="45720" rtlCol="0" anchor="t">
            <a:normAutofit/>
          </a:bodyPr>
          <a:lstStyle/>
          <a:p>
            <a:pPr marL="0" indent="0">
              <a:buNone/>
            </a:pPr>
            <a:r>
              <a:rPr lang="en-US" sz="2000" dirty="0">
                <a:ea typeface="+mn-lt"/>
                <a:cs typeface="+mn-lt"/>
              </a:rPr>
              <a:t>When Red Hat acquired JBoss in 2006, Drools came under the Red Hat umbrella. Under Red Hat, Drools continued to thrive as an open-source project, benefiting from Red Hat's resources and enterprise support while maintaining its community-driven development model.</a:t>
            </a:r>
          </a:p>
        </p:txBody>
      </p:sp>
      <p:pic>
        <p:nvPicPr>
          <p:cNvPr id="7" name="Picture 6" descr="A red hat with black band&#10;&#10;Description automatically generated">
            <a:extLst>
              <a:ext uri="{FF2B5EF4-FFF2-40B4-BE49-F238E27FC236}">
                <a16:creationId xmlns:a16="http://schemas.microsoft.com/office/drawing/2014/main" id="{3D857822-DDD5-D692-1A2B-7517685869E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19367" y="2524564"/>
            <a:ext cx="4788505" cy="3076614"/>
          </a:xfrm>
          <a:prstGeom prst="rect">
            <a:avLst/>
          </a:prstGeom>
        </p:spPr>
      </p:pic>
      <p:sp>
        <p:nvSpPr>
          <p:cNvPr id="16"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29912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810C48-0591-4A75-812C-7A0E9F5D545F}"/>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diagram of a diagram&#10;&#10;Description automatically generated">
            <a:extLst>
              <a:ext uri="{FF2B5EF4-FFF2-40B4-BE49-F238E27FC236}">
                <a16:creationId xmlns:a16="http://schemas.microsoft.com/office/drawing/2014/main" id="{CF5A31C1-CFAE-B2AA-96B9-F32B66151DB5}"/>
              </a:ext>
            </a:extLst>
          </p:cNvPr>
          <p:cNvPicPr>
            <a:picLocks noChangeAspect="1"/>
          </p:cNvPicPr>
          <p:nvPr/>
        </p:nvPicPr>
        <p:blipFill rotWithShape="1">
          <a:blip r:embed="rId2"/>
          <a:srcRect l="20888" r="20830" b="-5"/>
          <a:stretch/>
        </p:blipFill>
        <p:spPr>
          <a:xfrm>
            <a:off x="3697782" y="10"/>
            <a:ext cx="9669642" cy="6857990"/>
          </a:xfrm>
          <a:prstGeom prst="rect">
            <a:avLst/>
          </a:prstGeom>
        </p:spPr>
      </p:pic>
      <p:sp>
        <p:nvSpPr>
          <p:cNvPr id="36" name="Rectangle 3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D3D488-0BF9-A618-6100-2BEC821D4105}"/>
              </a:ext>
            </a:extLst>
          </p:cNvPr>
          <p:cNvSpPr>
            <a:spLocks noGrp="1"/>
          </p:cNvSpPr>
          <p:nvPr>
            <p:ph type="title"/>
          </p:nvPr>
        </p:nvSpPr>
        <p:spPr>
          <a:xfrm>
            <a:off x="838200" y="365125"/>
            <a:ext cx="3822189" cy="1899912"/>
          </a:xfrm>
        </p:spPr>
        <p:txBody>
          <a:bodyPr>
            <a:normAutofit/>
          </a:bodyPr>
          <a:lstStyle/>
          <a:p>
            <a:r>
              <a:rPr lang="en-US" sz="4000" dirty="0">
                <a:cs typeface="Calibri Light"/>
              </a:rPr>
              <a:t>The Rule Execution Lifecycle</a:t>
            </a:r>
            <a:endParaRPr lang="en-US" sz="4000" dirty="0"/>
          </a:p>
        </p:txBody>
      </p:sp>
      <p:sp>
        <p:nvSpPr>
          <p:cNvPr id="3" name="Content Placeholder 2">
            <a:extLst>
              <a:ext uri="{FF2B5EF4-FFF2-40B4-BE49-F238E27FC236}">
                <a16:creationId xmlns:a16="http://schemas.microsoft.com/office/drawing/2014/main" id="{146DEB46-8143-9483-A6A4-48A50B09EAEF}"/>
              </a:ext>
            </a:extLst>
          </p:cNvPr>
          <p:cNvSpPr>
            <a:spLocks noGrp="1"/>
          </p:cNvSpPr>
          <p:nvPr>
            <p:ph idx="1"/>
          </p:nvPr>
        </p:nvSpPr>
        <p:spPr>
          <a:xfrm>
            <a:off x="838200" y="2434201"/>
            <a:ext cx="3822189" cy="3742762"/>
          </a:xfrm>
        </p:spPr>
        <p:txBody>
          <a:bodyPr vert="horz" lIns="91440" tIns="45720" rIns="91440" bIns="45720" rtlCol="0" anchor="t">
            <a:normAutofit/>
          </a:bodyPr>
          <a:lstStyle/>
          <a:p>
            <a:pPr marL="0" indent="0">
              <a:buNone/>
            </a:pPr>
            <a:r>
              <a:rPr lang="en-US" sz="1400" dirty="0">
                <a:ea typeface="+mn-lt"/>
                <a:cs typeface="+mn-lt"/>
              </a:rPr>
              <a:t>Let's break down the Rule Execution Lifecycle into clear, easy-to-understand steps:</a:t>
            </a:r>
            <a:endParaRPr lang="en-US" dirty="0">
              <a:ea typeface="Calibri" panose="020F0502020204030204"/>
              <a:cs typeface="Calibri" panose="020F0502020204030204"/>
            </a:endParaRPr>
          </a:p>
          <a:p>
            <a:pPr>
              <a:buNone/>
            </a:pPr>
            <a:r>
              <a:rPr lang="en-US" sz="1400" b="1" dirty="0"/>
              <a:t>1. Rule Creation and Deployment</a:t>
            </a:r>
            <a:endParaRPr lang="en-US" sz="1400" dirty="0"/>
          </a:p>
          <a:p>
            <a:pPr>
              <a:buFont typeface="Arial"/>
              <a:buChar char="•"/>
            </a:pPr>
            <a:r>
              <a:rPr lang="en-US" sz="1400" b="1" dirty="0">
                <a:ea typeface="+mn-lt"/>
                <a:cs typeface="+mn-lt"/>
              </a:rPr>
              <a:t>Authoring</a:t>
            </a:r>
            <a:r>
              <a:rPr lang="en-US" sz="1400" dirty="0">
                <a:ea typeface="+mn-lt"/>
                <a:cs typeface="+mn-lt"/>
              </a:rPr>
              <a:t>: The lifecycle begins with the creation of rules. This involves defining the conditions (the 'if' part) and actions (the 'then' part) of each rule.</a:t>
            </a:r>
            <a:endParaRPr lang="en-US" sz="1400" dirty="0"/>
          </a:p>
          <a:p>
            <a:pPr>
              <a:buFont typeface="Arial"/>
              <a:buChar char="•"/>
            </a:pPr>
            <a:r>
              <a:rPr lang="en-US" sz="1400" b="1" dirty="0">
                <a:ea typeface="+mn-lt"/>
                <a:cs typeface="+mn-lt"/>
              </a:rPr>
              <a:t>Compiling</a:t>
            </a:r>
            <a:r>
              <a:rPr lang="en-US" sz="1400" dirty="0">
                <a:ea typeface="+mn-lt"/>
                <a:cs typeface="+mn-lt"/>
              </a:rPr>
              <a:t>: After rules are authored, they are compiled. This turns the human-readable rules into a format that the rule engine can process.</a:t>
            </a:r>
            <a:endParaRPr lang="en-US" sz="1400" dirty="0"/>
          </a:p>
          <a:p>
            <a:pPr>
              <a:buFont typeface="Arial"/>
              <a:buChar char="•"/>
            </a:pPr>
            <a:r>
              <a:rPr lang="en-US" sz="1400" b="1" dirty="0">
                <a:ea typeface="+mn-lt"/>
                <a:cs typeface="+mn-lt"/>
              </a:rPr>
              <a:t>Deployment</a:t>
            </a:r>
            <a:r>
              <a:rPr lang="en-US" sz="1400" dirty="0">
                <a:ea typeface="+mn-lt"/>
                <a:cs typeface="+mn-lt"/>
              </a:rPr>
              <a:t>: Compiled rules are then deployed to the rule engine. This is like adding the rules to the rule engine's 'rulebook' from which it can refer.</a:t>
            </a:r>
            <a:endParaRPr lang="en-US" sz="1400" dirty="0"/>
          </a:p>
        </p:txBody>
      </p:sp>
    </p:spTree>
    <p:extLst>
      <p:ext uri="{BB962C8B-B14F-4D97-AF65-F5344CB8AC3E}">
        <p14:creationId xmlns:p14="http://schemas.microsoft.com/office/powerpoint/2010/main" val="3257252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42E116-B615-0D6B-B29A-5F519AC34D2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diagram&#10;&#10;Description automatically generated">
            <a:extLst>
              <a:ext uri="{FF2B5EF4-FFF2-40B4-BE49-F238E27FC236}">
                <a16:creationId xmlns:a16="http://schemas.microsoft.com/office/drawing/2014/main" id="{DFDC1984-7463-C376-7BF5-E55F15684C42}"/>
              </a:ext>
            </a:extLst>
          </p:cNvPr>
          <p:cNvPicPr>
            <a:picLocks noChangeAspect="1"/>
          </p:cNvPicPr>
          <p:nvPr/>
        </p:nvPicPr>
        <p:blipFill rotWithShape="1">
          <a:blip r:embed="rId2"/>
          <a:srcRect l="20888" r="20830" b="-5"/>
          <a:stretch/>
        </p:blipFill>
        <p:spPr>
          <a:xfrm>
            <a:off x="3697782"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196ADA-A02D-CD8D-E40A-B12A5FF755FE}"/>
              </a:ext>
            </a:extLst>
          </p:cNvPr>
          <p:cNvSpPr>
            <a:spLocks noGrp="1"/>
          </p:cNvSpPr>
          <p:nvPr>
            <p:ph type="title"/>
          </p:nvPr>
        </p:nvSpPr>
        <p:spPr>
          <a:xfrm>
            <a:off x="838200" y="365125"/>
            <a:ext cx="3822189" cy="1899912"/>
          </a:xfrm>
        </p:spPr>
        <p:txBody>
          <a:bodyPr>
            <a:normAutofit/>
          </a:bodyPr>
          <a:lstStyle/>
          <a:p>
            <a:r>
              <a:rPr lang="en-US" sz="4000">
                <a:cs typeface="Calibri Light"/>
              </a:rPr>
              <a:t>The Rule Execution Lifecycle</a:t>
            </a:r>
            <a:endParaRPr lang="en-US" sz="4000"/>
          </a:p>
        </p:txBody>
      </p:sp>
      <p:sp>
        <p:nvSpPr>
          <p:cNvPr id="3" name="Content Placeholder 2">
            <a:extLst>
              <a:ext uri="{FF2B5EF4-FFF2-40B4-BE49-F238E27FC236}">
                <a16:creationId xmlns:a16="http://schemas.microsoft.com/office/drawing/2014/main" id="{AEFB9C13-7031-2EFD-94DE-CD66C9435251}"/>
              </a:ext>
            </a:extLst>
          </p:cNvPr>
          <p:cNvSpPr>
            <a:spLocks noGrp="1"/>
          </p:cNvSpPr>
          <p:nvPr>
            <p:ph idx="1"/>
          </p:nvPr>
        </p:nvSpPr>
        <p:spPr>
          <a:xfrm>
            <a:off x="838200" y="2434201"/>
            <a:ext cx="3822189" cy="3742762"/>
          </a:xfrm>
        </p:spPr>
        <p:txBody>
          <a:bodyPr vert="horz" lIns="91440" tIns="45720" rIns="91440" bIns="45720" rtlCol="0" anchor="t">
            <a:noAutofit/>
          </a:bodyPr>
          <a:lstStyle/>
          <a:p>
            <a:pPr>
              <a:buNone/>
            </a:pPr>
            <a:r>
              <a:rPr lang="en-US" sz="1400" b="1" dirty="0"/>
              <a:t>2. Setting Up the Working Environment</a:t>
            </a:r>
            <a:endParaRPr lang="en-US" sz="1400" dirty="0">
              <a:ea typeface="Calibri"/>
              <a:cs typeface="Calibri"/>
            </a:endParaRPr>
          </a:p>
          <a:p>
            <a:pPr>
              <a:buFont typeface="Arial"/>
              <a:buChar char="•"/>
            </a:pPr>
            <a:r>
              <a:rPr lang="en-US" sz="1400" b="1" dirty="0">
                <a:ea typeface="+mn-lt"/>
                <a:cs typeface="+mn-lt"/>
              </a:rPr>
              <a:t>Initializing the Rule Engine</a:t>
            </a:r>
            <a:r>
              <a:rPr lang="en-US" sz="1400" dirty="0">
                <a:ea typeface="+mn-lt"/>
                <a:cs typeface="+mn-lt"/>
              </a:rPr>
              <a:t>: Before executing any rules, the rule engine is initialized. This sets up the necessary environment for rule execution.</a:t>
            </a:r>
          </a:p>
          <a:p>
            <a:pPr>
              <a:buFont typeface="Arial"/>
              <a:buChar char="•"/>
            </a:pPr>
            <a:r>
              <a:rPr lang="en-US" sz="1400" b="1" dirty="0">
                <a:ea typeface="+mn-lt"/>
                <a:cs typeface="+mn-lt"/>
              </a:rPr>
              <a:t>Defining a Knowledge Session</a:t>
            </a:r>
            <a:r>
              <a:rPr lang="en-US" sz="1400" dirty="0">
                <a:ea typeface="+mn-lt"/>
                <a:cs typeface="+mn-lt"/>
              </a:rPr>
              <a:t>: Before rules can be fired, a 'knowledge session' or 'KIE session' is created. This is a crucial component that acts as a container for the rules, facts, and the interactions between them. The session container is linked to the working memory, ensuring that it has access to all the relevant facts needed for rule evaluation.</a:t>
            </a:r>
          </a:p>
          <a:p>
            <a:pPr>
              <a:buFont typeface="Arial"/>
              <a:buChar char="•"/>
            </a:pPr>
            <a:r>
              <a:rPr lang="en-US" sz="1400" b="1" dirty="0">
                <a:ea typeface="+mn-lt"/>
                <a:cs typeface="+mn-lt"/>
              </a:rPr>
              <a:t>Loading Data (Facts)</a:t>
            </a:r>
            <a:r>
              <a:rPr lang="en-US" sz="1400" dirty="0">
                <a:ea typeface="+mn-lt"/>
                <a:cs typeface="+mn-lt"/>
              </a:rPr>
              <a:t>: Data, or 'facts', relevant to the rules are loaded into the rule engine's working memory. These facts are the information the rule engine will use to evaluate against the rules.</a:t>
            </a:r>
          </a:p>
        </p:txBody>
      </p:sp>
    </p:spTree>
    <p:extLst>
      <p:ext uri="{BB962C8B-B14F-4D97-AF65-F5344CB8AC3E}">
        <p14:creationId xmlns:p14="http://schemas.microsoft.com/office/powerpoint/2010/main" val="3369839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C93712-C637-028C-CBC9-BDFD025F7AB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diagram&#10;&#10;Description automatically generated">
            <a:extLst>
              <a:ext uri="{FF2B5EF4-FFF2-40B4-BE49-F238E27FC236}">
                <a16:creationId xmlns:a16="http://schemas.microsoft.com/office/drawing/2014/main" id="{361E2678-923C-A785-ADE7-2102AAD9D88F}"/>
              </a:ext>
            </a:extLst>
          </p:cNvPr>
          <p:cNvPicPr>
            <a:picLocks noChangeAspect="1"/>
          </p:cNvPicPr>
          <p:nvPr/>
        </p:nvPicPr>
        <p:blipFill rotWithShape="1">
          <a:blip r:embed="rId2"/>
          <a:srcRect l="20888" r="20830" b="-5"/>
          <a:stretch/>
        </p:blipFill>
        <p:spPr>
          <a:xfrm>
            <a:off x="3697782"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E1FC8C-E710-A84E-AFB6-1A72F7273552}"/>
              </a:ext>
            </a:extLst>
          </p:cNvPr>
          <p:cNvSpPr>
            <a:spLocks noGrp="1"/>
          </p:cNvSpPr>
          <p:nvPr>
            <p:ph type="title"/>
          </p:nvPr>
        </p:nvSpPr>
        <p:spPr>
          <a:xfrm>
            <a:off x="838200" y="365125"/>
            <a:ext cx="3822189" cy="1899912"/>
          </a:xfrm>
        </p:spPr>
        <p:txBody>
          <a:bodyPr>
            <a:normAutofit/>
          </a:bodyPr>
          <a:lstStyle/>
          <a:p>
            <a:r>
              <a:rPr lang="en-US" sz="4000">
                <a:cs typeface="Calibri Light"/>
              </a:rPr>
              <a:t>The Rule Execution Lifecycle</a:t>
            </a:r>
            <a:endParaRPr lang="en-US" sz="4000"/>
          </a:p>
        </p:txBody>
      </p:sp>
      <p:sp>
        <p:nvSpPr>
          <p:cNvPr id="3" name="Content Placeholder 2">
            <a:extLst>
              <a:ext uri="{FF2B5EF4-FFF2-40B4-BE49-F238E27FC236}">
                <a16:creationId xmlns:a16="http://schemas.microsoft.com/office/drawing/2014/main" id="{83C9E407-DBB7-2B7E-DB5C-69BE4F8C01E7}"/>
              </a:ext>
            </a:extLst>
          </p:cNvPr>
          <p:cNvSpPr>
            <a:spLocks noGrp="1"/>
          </p:cNvSpPr>
          <p:nvPr>
            <p:ph idx="1"/>
          </p:nvPr>
        </p:nvSpPr>
        <p:spPr>
          <a:xfrm>
            <a:off x="838200" y="2434201"/>
            <a:ext cx="3822189" cy="3742762"/>
          </a:xfrm>
        </p:spPr>
        <p:txBody>
          <a:bodyPr vert="horz" lIns="91440" tIns="45720" rIns="91440" bIns="45720" rtlCol="0" anchor="t">
            <a:normAutofit/>
          </a:bodyPr>
          <a:lstStyle/>
          <a:p>
            <a:pPr>
              <a:buNone/>
            </a:pPr>
            <a:r>
              <a:rPr lang="en-US" sz="1600" b="1" dirty="0"/>
              <a:t>3. Rule Firing</a:t>
            </a:r>
            <a:endParaRPr lang="en-US" sz="1600" dirty="0"/>
          </a:p>
          <a:p>
            <a:pPr>
              <a:buFont typeface="Arial"/>
              <a:buChar char="•"/>
            </a:pPr>
            <a:r>
              <a:rPr lang="en-US" sz="1600" b="1" dirty="0">
                <a:ea typeface="+mn-lt"/>
                <a:cs typeface="+mn-lt"/>
              </a:rPr>
              <a:t>Agenda Creation</a:t>
            </a:r>
            <a:r>
              <a:rPr lang="en-US" sz="1600" dirty="0">
                <a:ea typeface="+mn-lt"/>
                <a:cs typeface="+mn-lt"/>
              </a:rPr>
              <a:t>: The rule engine creates an 'agenda', which is a list of rules that are eligible to fire based on the current facts in the working memory.</a:t>
            </a:r>
          </a:p>
          <a:p>
            <a:pPr>
              <a:buFont typeface="Arial"/>
              <a:buChar char="•"/>
            </a:pPr>
            <a:r>
              <a:rPr lang="en-US" sz="1600" b="1" dirty="0">
                <a:ea typeface="+mn-lt"/>
                <a:cs typeface="+mn-lt"/>
              </a:rPr>
              <a:t>Rule Evaluation</a:t>
            </a:r>
            <a:r>
              <a:rPr lang="en-US" sz="1600" dirty="0">
                <a:ea typeface="+mn-lt"/>
                <a:cs typeface="+mn-lt"/>
              </a:rPr>
              <a:t>: The rule engine evaluates the facts against the conditions of each rule. When conditions of a rule are met, the rule is triggered or 'fired'.</a:t>
            </a:r>
            <a:endParaRPr lang="en-US" sz="1600" dirty="0"/>
          </a:p>
          <a:p>
            <a:pPr>
              <a:buFont typeface="Arial"/>
              <a:buChar char="•"/>
            </a:pPr>
            <a:r>
              <a:rPr lang="en-US" sz="1600" b="1" dirty="0">
                <a:ea typeface="+mn-lt"/>
                <a:cs typeface="+mn-lt"/>
              </a:rPr>
              <a:t>Executing Actions</a:t>
            </a:r>
            <a:r>
              <a:rPr lang="en-US" sz="1600" dirty="0">
                <a:ea typeface="+mn-lt"/>
                <a:cs typeface="+mn-lt"/>
              </a:rPr>
              <a:t>: For each fired rule, the corresponding actions are executed. This could be anything from calculating a value, making a decision, or modifying a fact in the working memory.</a:t>
            </a:r>
          </a:p>
          <a:p>
            <a:pPr>
              <a:buNone/>
            </a:pPr>
            <a:endParaRPr lang="en-US" sz="1600" b="1">
              <a:ea typeface="+mn-lt"/>
              <a:cs typeface="+mn-lt"/>
            </a:endParaRPr>
          </a:p>
        </p:txBody>
      </p:sp>
    </p:spTree>
    <p:extLst>
      <p:ext uri="{BB962C8B-B14F-4D97-AF65-F5344CB8AC3E}">
        <p14:creationId xmlns:p14="http://schemas.microsoft.com/office/powerpoint/2010/main" val="2313687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328362-92DA-6280-8B3E-3C3302D59DD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diagram&#10;&#10;Description automatically generated">
            <a:extLst>
              <a:ext uri="{FF2B5EF4-FFF2-40B4-BE49-F238E27FC236}">
                <a16:creationId xmlns:a16="http://schemas.microsoft.com/office/drawing/2014/main" id="{A08DF3CC-7162-5C0E-003D-EFE9B722547F}"/>
              </a:ext>
            </a:extLst>
          </p:cNvPr>
          <p:cNvPicPr>
            <a:picLocks noChangeAspect="1"/>
          </p:cNvPicPr>
          <p:nvPr/>
        </p:nvPicPr>
        <p:blipFill rotWithShape="1">
          <a:blip r:embed="rId2"/>
          <a:srcRect l="20888" r="20830" b="-5"/>
          <a:stretch/>
        </p:blipFill>
        <p:spPr>
          <a:xfrm>
            <a:off x="3697782"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13F88A-31A3-E0FF-EA78-6036D9D6457B}"/>
              </a:ext>
            </a:extLst>
          </p:cNvPr>
          <p:cNvSpPr>
            <a:spLocks noGrp="1"/>
          </p:cNvSpPr>
          <p:nvPr>
            <p:ph type="title"/>
          </p:nvPr>
        </p:nvSpPr>
        <p:spPr>
          <a:xfrm>
            <a:off x="838200" y="365125"/>
            <a:ext cx="3822189" cy="1899912"/>
          </a:xfrm>
        </p:spPr>
        <p:txBody>
          <a:bodyPr>
            <a:normAutofit/>
          </a:bodyPr>
          <a:lstStyle/>
          <a:p>
            <a:r>
              <a:rPr lang="en-US" sz="4000">
                <a:cs typeface="Calibri Light"/>
              </a:rPr>
              <a:t>The Rule Execution Lifecycle</a:t>
            </a:r>
            <a:endParaRPr lang="en-US" sz="4000"/>
          </a:p>
        </p:txBody>
      </p:sp>
      <p:sp>
        <p:nvSpPr>
          <p:cNvPr id="3" name="Content Placeholder 2">
            <a:extLst>
              <a:ext uri="{FF2B5EF4-FFF2-40B4-BE49-F238E27FC236}">
                <a16:creationId xmlns:a16="http://schemas.microsoft.com/office/drawing/2014/main" id="{C02A272F-5C70-49D3-515C-2700A8E67D09}"/>
              </a:ext>
            </a:extLst>
          </p:cNvPr>
          <p:cNvSpPr>
            <a:spLocks noGrp="1"/>
          </p:cNvSpPr>
          <p:nvPr>
            <p:ph idx="1"/>
          </p:nvPr>
        </p:nvSpPr>
        <p:spPr>
          <a:xfrm>
            <a:off x="838200" y="2434201"/>
            <a:ext cx="3822189" cy="3742762"/>
          </a:xfrm>
        </p:spPr>
        <p:txBody>
          <a:bodyPr vert="horz" lIns="91440" tIns="45720" rIns="91440" bIns="45720" rtlCol="0">
            <a:normAutofit/>
          </a:bodyPr>
          <a:lstStyle/>
          <a:p>
            <a:pPr>
              <a:buNone/>
            </a:pPr>
            <a:r>
              <a:rPr lang="en-US" sz="1700" b="1"/>
              <a:t>4. Looping for Dynamic Changes</a:t>
            </a:r>
            <a:endParaRPr lang="en-US" sz="1700"/>
          </a:p>
          <a:p>
            <a:pPr>
              <a:buFont typeface="Arial"/>
              <a:buChar char="•"/>
            </a:pPr>
            <a:r>
              <a:rPr lang="en-US" sz="1700" b="1">
                <a:ea typeface="+mn-lt"/>
                <a:cs typeface="+mn-lt"/>
              </a:rPr>
              <a:t>Re-Evaluation</a:t>
            </a:r>
            <a:r>
              <a:rPr lang="en-US" sz="1700">
                <a:ea typeface="+mn-lt"/>
                <a:cs typeface="+mn-lt"/>
              </a:rPr>
              <a:t>: If the execution of a rule results in changes to the facts in the working memory, the rule engine may re-evaluate the rules. This is because the changes might make additional rules eligible to fire.</a:t>
            </a:r>
            <a:endParaRPr lang="en-US" sz="1700"/>
          </a:p>
          <a:p>
            <a:pPr>
              <a:buFont typeface="Arial"/>
              <a:buChar char="•"/>
            </a:pPr>
            <a:r>
              <a:rPr lang="en-US" sz="1700" b="1">
                <a:ea typeface="+mn-lt"/>
                <a:cs typeface="+mn-lt"/>
              </a:rPr>
              <a:t>Loop Until No More Changes</a:t>
            </a:r>
            <a:r>
              <a:rPr lang="en-US" sz="1700">
                <a:ea typeface="+mn-lt"/>
                <a:cs typeface="+mn-lt"/>
              </a:rPr>
              <a:t>: This process of evaluation, execution, and re-evaluation continues in a loop until there are no more rules to fire - either because all conditions are satisfied, or no further actions modify the facts.</a:t>
            </a:r>
          </a:p>
        </p:txBody>
      </p:sp>
    </p:spTree>
    <p:extLst>
      <p:ext uri="{BB962C8B-B14F-4D97-AF65-F5344CB8AC3E}">
        <p14:creationId xmlns:p14="http://schemas.microsoft.com/office/powerpoint/2010/main" val="121575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3040A-5A3D-1925-FA49-68C25847E962}"/>
              </a:ext>
            </a:extLst>
          </p:cNvPr>
          <p:cNvSpPr>
            <a:spLocks noGrp="1"/>
          </p:cNvSpPr>
          <p:nvPr>
            <p:ph type="title"/>
          </p:nvPr>
        </p:nvSpPr>
        <p:spPr>
          <a:xfrm>
            <a:off x="6513788" y="365125"/>
            <a:ext cx="4840010" cy="1807305"/>
          </a:xfrm>
        </p:spPr>
        <p:txBody>
          <a:bodyPr>
            <a:normAutofit/>
          </a:bodyPr>
          <a:lstStyle/>
          <a:p>
            <a:r>
              <a:rPr lang="en-US" dirty="0">
                <a:cs typeface="Calibri Light"/>
              </a:rPr>
              <a:t>Understanding Rule Engines</a:t>
            </a:r>
            <a:endParaRPr lang="en-US" dirty="0" err="1">
              <a:cs typeface="Calibri Light"/>
            </a:endParaRPr>
          </a:p>
        </p:txBody>
      </p:sp>
      <p:pic>
        <p:nvPicPr>
          <p:cNvPr id="4" name="Picture 3" descr="Free stock photo of chef, cook, cooking">
            <a:extLst>
              <a:ext uri="{FF2B5EF4-FFF2-40B4-BE49-F238E27FC236}">
                <a16:creationId xmlns:a16="http://schemas.microsoft.com/office/drawing/2014/main" id="{501AB509-B2CC-FB53-0CC2-5E5ED62F0A58}"/>
              </a:ext>
            </a:extLst>
          </p:cNvPr>
          <p:cNvPicPr>
            <a:picLocks noChangeAspect="1"/>
          </p:cNvPicPr>
          <p:nvPr/>
        </p:nvPicPr>
        <p:blipFill rotWithShape="1">
          <a:blip r:embed="rId2"/>
          <a:srcRect l="16714" r="2375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4D31675-6AF0-556A-94F7-9D0B7C8301FC}"/>
              </a:ext>
            </a:extLst>
          </p:cNvPr>
          <p:cNvSpPr>
            <a:spLocks noGrp="1"/>
          </p:cNvSpPr>
          <p:nvPr>
            <p:ph idx="1"/>
          </p:nvPr>
        </p:nvSpPr>
        <p:spPr>
          <a:xfrm>
            <a:off x="6513788" y="2333297"/>
            <a:ext cx="4840010" cy="3843666"/>
          </a:xfrm>
        </p:spPr>
        <p:txBody>
          <a:bodyPr vert="horz" lIns="91440" tIns="45720" rIns="91440" bIns="45720" rtlCol="0">
            <a:normAutofit/>
          </a:bodyPr>
          <a:lstStyle/>
          <a:p>
            <a:pPr marL="0" indent="0">
              <a:buNone/>
            </a:pPr>
            <a:r>
              <a:rPr lang="en-US" sz="2000">
                <a:cs typeface="Calibri" panose="020F0502020204030204"/>
              </a:rPr>
              <a:t>In a professional kitchen with lots of ingredients coming in and out, you need to make decisions quickly. This is where the rule engine really shines. It's like having an assistant chef who knows all the recipes by heart and can instantly tell you which dish you can make with the ingredients at hand. You don't have to flip through the book yourself; the assistant does it for you, saving time and making your kitchen more efficient.</a:t>
            </a:r>
          </a:p>
        </p:txBody>
      </p:sp>
    </p:spTree>
    <p:extLst>
      <p:ext uri="{BB962C8B-B14F-4D97-AF65-F5344CB8AC3E}">
        <p14:creationId xmlns:p14="http://schemas.microsoft.com/office/powerpoint/2010/main" val="2564869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A47BC8-A183-29F2-916F-3E44D6E717A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diagram&#10;&#10;Description automatically generated">
            <a:extLst>
              <a:ext uri="{FF2B5EF4-FFF2-40B4-BE49-F238E27FC236}">
                <a16:creationId xmlns:a16="http://schemas.microsoft.com/office/drawing/2014/main" id="{62C5B01D-C93C-5F35-85AE-6A272B410334}"/>
              </a:ext>
            </a:extLst>
          </p:cNvPr>
          <p:cNvPicPr>
            <a:picLocks noChangeAspect="1"/>
          </p:cNvPicPr>
          <p:nvPr/>
        </p:nvPicPr>
        <p:blipFill rotWithShape="1">
          <a:blip r:embed="rId2"/>
          <a:srcRect l="20888" r="20830" b="-5"/>
          <a:stretch/>
        </p:blipFill>
        <p:spPr>
          <a:xfrm>
            <a:off x="3697782"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D0DF4B-B998-1DA8-C41E-68C322BA79ED}"/>
              </a:ext>
            </a:extLst>
          </p:cNvPr>
          <p:cNvSpPr>
            <a:spLocks noGrp="1"/>
          </p:cNvSpPr>
          <p:nvPr>
            <p:ph type="title"/>
          </p:nvPr>
        </p:nvSpPr>
        <p:spPr>
          <a:xfrm>
            <a:off x="838200" y="365125"/>
            <a:ext cx="3822189" cy="1899912"/>
          </a:xfrm>
        </p:spPr>
        <p:txBody>
          <a:bodyPr>
            <a:normAutofit/>
          </a:bodyPr>
          <a:lstStyle/>
          <a:p>
            <a:r>
              <a:rPr lang="en-US" sz="4000">
                <a:cs typeface="Calibri Light"/>
              </a:rPr>
              <a:t>The Rule Execution Lifecycle</a:t>
            </a:r>
            <a:endParaRPr lang="en-US" sz="4000"/>
          </a:p>
        </p:txBody>
      </p:sp>
      <p:sp>
        <p:nvSpPr>
          <p:cNvPr id="3" name="Content Placeholder 2">
            <a:extLst>
              <a:ext uri="{FF2B5EF4-FFF2-40B4-BE49-F238E27FC236}">
                <a16:creationId xmlns:a16="http://schemas.microsoft.com/office/drawing/2014/main" id="{83E773BC-E05F-70CE-C923-B9790930E6F0}"/>
              </a:ext>
            </a:extLst>
          </p:cNvPr>
          <p:cNvSpPr>
            <a:spLocks noGrp="1"/>
          </p:cNvSpPr>
          <p:nvPr>
            <p:ph idx="1"/>
          </p:nvPr>
        </p:nvSpPr>
        <p:spPr>
          <a:xfrm>
            <a:off x="838200" y="2434201"/>
            <a:ext cx="3822189" cy="3742762"/>
          </a:xfrm>
        </p:spPr>
        <p:txBody>
          <a:bodyPr vert="horz" lIns="91440" tIns="45720" rIns="91440" bIns="45720" rtlCol="0">
            <a:normAutofit/>
          </a:bodyPr>
          <a:lstStyle/>
          <a:p>
            <a:pPr>
              <a:buNone/>
            </a:pPr>
            <a:r>
              <a:rPr lang="en-US" sz="2000" b="1"/>
              <a:t>5. Finalizing Execution</a:t>
            </a:r>
            <a:endParaRPr lang="en-US" sz="2000"/>
          </a:p>
          <a:p>
            <a:pPr>
              <a:buFont typeface="Arial"/>
              <a:buChar char="•"/>
            </a:pPr>
            <a:r>
              <a:rPr lang="en-US" sz="2000" b="1">
                <a:ea typeface="+mn-lt"/>
                <a:cs typeface="+mn-lt"/>
              </a:rPr>
              <a:t>End of Session</a:t>
            </a:r>
            <a:r>
              <a:rPr lang="en-US" sz="2000">
                <a:ea typeface="+mn-lt"/>
                <a:cs typeface="+mn-lt"/>
              </a:rPr>
              <a:t>: Once all applicable rules have been fired and no more changes occur in the working memory, the rule execution session ends.</a:t>
            </a:r>
          </a:p>
          <a:p>
            <a:pPr>
              <a:buFont typeface="Arial"/>
              <a:buChar char="•"/>
            </a:pPr>
            <a:r>
              <a:rPr lang="en-US" sz="2000" b="1">
                <a:ea typeface="+mn-lt"/>
                <a:cs typeface="+mn-lt"/>
              </a:rPr>
              <a:t>Output/Results</a:t>
            </a:r>
            <a:r>
              <a:rPr lang="en-US" sz="2000">
                <a:ea typeface="+mn-lt"/>
                <a:cs typeface="+mn-lt"/>
              </a:rPr>
              <a:t>: The final step involves outputting the results of the rule execution. This could be a decision, a modified data set, or any outcome defined by the rules' actions.</a:t>
            </a:r>
          </a:p>
        </p:txBody>
      </p:sp>
    </p:spTree>
    <p:extLst>
      <p:ext uri="{BB962C8B-B14F-4D97-AF65-F5344CB8AC3E}">
        <p14:creationId xmlns:p14="http://schemas.microsoft.com/office/powerpoint/2010/main" val="4072009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44DD0A-7346-63ED-C78D-B79803FDC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B2B31-355E-4F80-66E2-76D790A1BD2F}"/>
              </a:ext>
            </a:extLst>
          </p:cNvPr>
          <p:cNvSpPr>
            <a:spLocks noGrp="1"/>
          </p:cNvSpPr>
          <p:nvPr>
            <p:ph type="title"/>
          </p:nvPr>
        </p:nvSpPr>
        <p:spPr>
          <a:xfrm>
            <a:off x="603155" y="214476"/>
            <a:ext cx="3455821" cy="1616203"/>
          </a:xfrm>
        </p:spPr>
        <p:txBody>
          <a:bodyPr anchor="b">
            <a:normAutofit/>
          </a:bodyPr>
          <a:lstStyle/>
          <a:p>
            <a:r>
              <a:rPr lang="en-US" sz="3200">
                <a:ea typeface="Calibri Light"/>
                <a:cs typeface="Calibri Light"/>
              </a:rPr>
              <a:t>Common Sectors</a:t>
            </a:r>
          </a:p>
        </p:txBody>
      </p:sp>
      <p:sp>
        <p:nvSpPr>
          <p:cNvPr id="3" name="Content Placeholder 2">
            <a:extLst>
              <a:ext uri="{FF2B5EF4-FFF2-40B4-BE49-F238E27FC236}">
                <a16:creationId xmlns:a16="http://schemas.microsoft.com/office/drawing/2014/main" id="{BFB0CF08-86FA-10E2-263F-E9C23750FBDE}"/>
              </a:ext>
            </a:extLst>
          </p:cNvPr>
          <p:cNvSpPr>
            <a:spLocks noGrp="1"/>
          </p:cNvSpPr>
          <p:nvPr>
            <p:ph idx="1"/>
          </p:nvPr>
        </p:nvSpPr>
        <p:spPr>
          <a:xfrm>
            <a:off x="603155" y="2006561"/>
            <a:ext cx="5663665" cy="3988396"/>
          </a:xfrm>
        </p:spPr>
        <p:txBody>
          <a:bodyPr vert="horz" lIns="91440" tIns="45720" rIns="91440" bIns="45720" rtlCol="0" anchor="t">
            <a:noAutofit/>
          </a:bodyPr>
          <a:lstStyle/>
          <a:p>
            <a:pPr marL="0" indent="0">
              <a:buNone/>
            </a:pPr>
            <a:r>
              <a:rPr lang="en-US" sz="1800" dirty="0">
                <a:ea typeface="+mn-lt"/>
                <a:cs typeface="+mn-lt"/>
              </a:rPr>
              <a:t>Drools, as a versatile business rules management system, finds its applications in a variety of sectors, including:</a:t>
            </a:r>
          </a:p>
          <a:p>
            <a:r>
              <a:rPr lang="en-US" sz="1800" b="1" dirty="0">
                <a:ea typeface="Calibri" panose="020F0502020204030204"/>
                <a:cs typeface="Calibri" panose="020F0502020204030204"/>
              </a:rPr>
              <a:t>Finance and Banking</a:t>
            </a:r>
            <a:r>
              <a:rPr lang="en-US" sz="1800" dirty="0">
                <a:ea typeface="Calibri" panose="020F0502020204030204"/>
                <a:cs typeface="Calibri" panose="020F0502020204030204"/>
              </a:rPr>
              <a:t> – credit, fraud, compliance</a:t>
            </a:r>
          </a:p>
          <a:p>
            <a:r>
              <a:rPr lang="en-US" sz="1800" b="1" dirty="0">
                <a:ea typeface="Calibri" panose="020F0502020204030204"/>
                <a:cs typeface="Calibri" panose="020F0502020204030204"/>
              </a:rPr>
              <a:t>Insurance</a:t>
            </a:r>
            <a:r>
              <a:rPr lang="en-US" sz="1800" dirty="0">
                <a:ea typeface="Calibri" panose="020F0502020204030204"/>
                <a:cs typeface="Calibri" panose="020F0502020204030204"/>
              </a:rPr>
              <a:t> – claims, risk, pricing</a:t>
            </a:r>
          </a:p>
          <a:p>
            <a:r>
              <a:rPr lang="en-US" sz="1800" b="1" dirty="0">
                <a:ea typeface="Calibri" panose="020F0502020204030204"/>
                <a:cs typeface="Calibri" panose="020F0502020204030204"/>
              </a:rPr>
              <a:t>E-Commerce and Retail </a:t>
            </a:r>
            <a:r>
              <a:rPr lang="en-US" sz="1800" dirty="0">
                <a:ea typeface="Calibri" panose="020F0502020204030204"/>
                <a:cs typeface="Calibri" panose="020F0502020204030204"/>
              </a:rPr>
              <a:t>– pricing, promotions, inventory</a:t>
            </a:r>
          </a:p>
          <a:p>
            <a:r>
              <a:rPr lang="en-US" sz="1800" b="1" dirty="0">
                <a:ea typeface="Calibri" panose="020F0502020204030204"/>
                <a:cs typeface="Calibri" panose="020F0502020204030204"/>
              </a:rPr>
              <a:t>Healthcare</a:t>
            </a:r>
            <a:r>
              <a:rPr lang="en-US" sz="1800" dirty="0">
                <a:ea typeface="Calibri" panose="020F0502020204030204"/>
                <a:cs typeface="Calibri" panose="020F0502020204030204"/>
              </a:rPr>
              <a:t> – management, guidelines, compliance</a:t>
            </a:r>
          </a:p>
          <a:p>
            <a:r>
              <a:rPr lang="en-US" sz="1800" b="1" dirty="0">
                <a:ea typeface="Calibri" panose="020F0502020204030204"/>
                <a:cs typeface="Calibri" panose="020F0502020204030204"/>
              </a:rPr>
              <a:t>Telecommunications</a:t>
            </a:r>
            <a:r>
              <a:rPr lang="en-US" sz="1800" dirty="0">
                <a:ea typeface="Calibri" panose="020F0502020204030204"/>
                <a:cs typeface="Calibri" panose="020F0502020204030204"/>
              </a:rPr>
              <a:t> – billing, pricing, fraud detection</a:t>
            </a:r>
          </a:p>
          <a:p>
            <a:r>
              <a:rPr lang="en-US" sz="1800" b="1" dirty="0">
                <a:ea typeface="Calibri" panose="020F0502020204030204"/>
                <a:cs typeface="Calibri" panose="020F0502020204030204"/>
              </a:rPr>
              <a:t>Transport and Logistics</a:t>
            </a:r>
            <a:r>
              <a:rPr lang="en-US" sz="1800" dirty="0">
                <a:ea typeface="Calibri" panose="020F0502020204030204"/>
                <a:cs typeface="Calibri" panose="020F0502020204030204"/>
              </a:rPr>
              <a:t> – routing, load planning, fare</a:t>
            </a:r>
          </a:p>
          <a:p>
            <a:r>
              <a:rPr lang="en-US" sz="1800" dirty="0">
                <a:ea typeface="Calibri" panose="020F0502020204030204"/>
                <a:cs typeface="Calibri" panose="020F0502020204030204"/>
              </a:rPr>
              <a:t>And more...</a:t>
            </a:r>
          </a:p>
        </p:txBody>
      </p:sp>
      <p:pic>
        <p:nvPicPr>
          <p:cNvPr id="4" name="Picture 3" descr="Global Business Background Free Stock Photo - Public Domain Pictures">
            <a:extLst>
              <a:ext uri="{FF2B5EF4-FFF2-40B4-BE49-F238E27FC236}">
                <a16:creationId xmlns:a16="http://schemas.microsoft.com/office/drawing/2014/main" id="{F1E9A855-B56F-8F80-14E9-00106170CFAB}"/>
              </a:ext>
            </a:extLst>
          </p:cNvPr>
          <p:cNvPicPr>
            <a:picLocks noChangeAspect="1"/>
          </p:cNvPicPr>
          <p:nvPr/>
        </p:nvPicPr>
        <p:blipFill rotWithShape="1">
          <a:blip r:embed="rId2"/>
          <a:srcRect l="34519" b="-138"/>
          <a:stretch/>
        </p:blipFill>
        <p:spPr>
          <a:xfrm>
            <a:off x="6588535" y="734878"/>
            <a:ext cx="5480132" cy="5384528"/>
          </a:xfrm>
          <a:prstGeom prst="rect">
            <a:avLst/>
          </a:prstGeom>
        </p:spPr>
      </p:pic>
      <p:grpSp>
        <p:nvGrpSpPr>
          <p:cNvPr id="17" name="Group 16">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8" name="Rectangle 17">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6300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CD496F-207E-C505-5F58-575FDCD9CD2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A08F5A-32CE-4125-7B01-7F6C74F6AD12}"/>
              </a:ext>
            </a:extLst>
          </p:cNvPr>
          <p:cNvSpPr>
            <a:spLocks noGrp="1"/>
          </p:cNvSpPr>
          <p:nvPr>
            <p:ph type="title"/>
          </p:nvPr>
        </p:nvSpPr>
        <p:spPr>
          <a:xfrm>
            <a:off x="838200" y="609600"/>
            <a:ext cx="3739341" cy="1330839"/>
          </a:xfrm>
        </p:spPr>
        <p:txBody>
          <a:bodyPr>
            <a:normAutofit/>
          </a:bodyPr>
          <a:lstStyle/>
          <a:p>
            <a:r>
              <a:rPr lang="en-US">
                <a:cs typeface="Calibri Light"/>
              </a:rPr>
              <a:t>Basic Rule Anatomy</a:t>
            </a:r>
            <a:endParaRPr lang="en-US"/>
          </a:p>
        </p:txBody>
      </p:sp>
      <p:sp>
        <p:nvSpPr>
          <p:cNvPr id="3" name="Content Placeholder 2">
            <a:extLst>
              <a:ext uri="{FF2B5EF4-FFF2-40B4-BE49-F238E27FC236}">
                <a16:creationId xmlns:a16="http://schemas.microsoft.com/office/drawing/2014/main" id="{384E105E-8226-CE51-E77C-1DAF31749BCE}"/>
              </a:ext>
            </a:extLst>
          </p:cNvPr>
          <p:cNvSpPr>
            <a:spLocks noGrp="1"/>
          </p:cNvSpPr>
          <p:nvPr>
            <p:ph idx="1"/>
          </p:nvPr>
        </p:nvSpPr>
        <p:spPr>
          <a:xfrm>
            <a:off x="862366" y="2194102"/>
            <a:ext cx="3427001" cy="3908586"/>
          </a:xfrm>
        </p:spPr>
        <p:txBody>
          <a:bodyPr vert="horz" lIns="91440" tIns="45720" rIns="91440" bIns="45720" rtlCol="0" anchor="t">
            <a:normAutofit/>
          </a:bodyPr>
          <a:lstStyle/>
          <a:p>
            <a:pPr marL="0" indent="0">
              <a:buNone/>
            </a:pPr>
            <a:r>
              <a:rPr lang="en-US" sz="2000" b="1" dirty="0"/>
              <a:t>Example Rule: "Discount for Large Orders"</a:t>
            </a:r>
            <a:endParaRPr lang="en-US" sz="2000" dirty="0">
              <a:ea typeface="Calibri" panose="020F0502020204030204"/>
              <a:cs typeface="Calibri" panose="020F0502020204030204"/>
            </a:endParaRPr>
          </a:p>
          <a:p>
            <a:pPr marL="0" indent="0">
              <a:buNone/>
            </a:pPr>
            <a:r>
              <a:rPr lang="en-US" sz="2000" dirty="0">
                <a:ea typeface="+mn-lt"/>
                <a:cs typeface="+mn-lt"/>
              </a:rPr>
              <a:t>Let's create a simple rule that gives a discount on large orders:</a:t>
            </a:r>
          </a:p>
        </p:txBody>
      </p:sp>
      <p:pic>
        <p:nvPicPr>
          <p:cNvPr id="5" name="Picture 4" descr="A screenshot of a computer code&#10;&#10;Description automatically generated">
            <a:extLst>
              <a:ext uri="{FF2B5EF4-FFF2-40B4-BE49-F238E27FC236}">
                <a16:creationId xmlns:a16="http://schemas.microsoft.com/office/drawing/2014/main" id="{71023BDD-236A-E16A-28EE-A6AEC0DD8DC8}"/>
              </a:ext>
            </a:extLst>
          </p:cNvPr>
          <p:cNvPicPr>
            <a:picLocks noChangeAspect="1"/>
          </p:cNvPicPr>
          <p:nvPr/>
        </p:nvPicPr>
        <p:blipFill>
          <a:blip r:embed="rId2"/>
          <a:stretch>
            <a:fillRect/>
          </a:stretch>
        </p:blipFill>
        <p:spPr>
          <a:xfrm>
            <a:off x="5445457" y="1692665"/>
            <a:ext cx="6155141" cy="3496410"/>
          </a:xfrm>
          <a:prstGeom prst="rect">
            <a:avLst/>
          </a:prstGeom>
        </p:spPr>
      </p:pic>
    </p:spTree>
    <p:extLst>
      <p:ext uri="{BB962C8B-B14F-4D97-AF65-F5344CB8AC3E}">
        <p14:creationId xmlns:p14="http://schemas.microsoft.com/office/powerpoint/2010/main" val="583316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B60021-094E-8D6E-402F-B9DBEBE05E5E}"/>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6A0625-FC87-B9C7-C931-89E1368A21CE}"/>
              </a:ext>
            </a:extLst>
          </p:cNvPr>
          <p:cNvSpPr>
            <a:spLocks noGrp="1"/>
          </p:cNvSpPr>
          <p:nvPr>
            <p:ph type="title"/>
          </p:nvPr>
        </p:nvSpPr>
        <p:spPr>
          <a:xfrm>
            <a:off x="838200" y="609600"/>
            <a:ext cx="3739341" cy="1330839"/>
          </a:xfrm>
        </p:spPr>
        <p:txBody>
          <a:bodyPr>
            <a:normAutofit/>
          </a:bodyPr>
          <a:lstStyle/>
          <a:p>
            <a:r>
              <a:rPr lang="en-US">
                <a:cs typeface="Calibri Light"/>
              </a:rPr>
              <a:t>Basic Rule Anatomy</a:t>
            </a:r>
            <a:endParaRPr lang="en-US"/>
          </a:p>
        </p:txBody>
      </p:sp>
      <p:sp>
        <p:nvSpPr>
          <p:cNvPr id="3" name="Content Placeholder 2">
            <a:extLst>
              <a:ext uri="{FF2B5EF4-FFF2-40B4-BE49-F238E27FC236}">
                <a16:creationId xmlns:a16="http://schemas.microsoft.com/office/drawing/2014/main" id="{95512CB1-FED9-0761-DE03-4A732F2A8946}"/>
              </a:ext>
            </a:extLst>
          </p:cNvPr>
          <p:cNvSpPr>
            <a:spLocks noGrp="1"/>
          </p:cNvSpPr>
          <p:nvPr>
            <p:ph idx="1"/>
          </p:nvPr>
        </p:nvSpPr>
        <p:spPr>
          <a:xfrm>
            <a:off x="862366" y="2194102"/>
            <a:ext cx="3427001" cy="3908586"/>
          </a:xfrm>
        </p:spPr>
        <p:txBody>
          <a:bodyPr vert="horz" lIns="91440" tIns="45720" rIns="91440" bIns="45720" rtlCol="0" anchor="t">
            <a:normAutofit/>
          </a:bodyPr>
          <a:lstStyle/>
          <a:p>
            <a:pPr marL="0" indent="0">
              <a:buNone/>
            </a:pPr>
            <a:r>
              <a:rPr lang="en-US" sz="1400" dirty="0">
                <a:ea typeface="+mn-lt"/>
                <a:cs typeface="+mn-lt"/>
              </a:rPr>
              <a:t>Let's break down a typical Drools rule and then look at a simple example with code.</a:t>
            </a:r>
            <a:endParaRPr lang="en-US" sz="1400">
              <a:ea typeface="Calibri" panose="020F0502020204030204"/>
              <a:cs typeface="Calibri" panose="020F0502020204030204"/>
            </a:endParaRPr>
          </a:p>
          <a:p>
            <a:pPr>
              <a:buNone/>
            </a:pPr>
            <a:r>
              <a:rPr lang="en-US" sz="1400" b="1" dirty="0"/>
              <a:t>Basics of Rule Anatomy in Drools</a:t>
            </a:r>
            <a:endParaRPr lang="en-US" sz="1400" dirty="0"/>
          </a:p>
          <a:p>
            <a:pPr marL="0" indent="0">
              <a:buNone/>
            </a:pPr>
            <a:r>
              <a:rPr lang="en-US" sz="1400" dirty="0">
                <a:ea typeface="+mn-lt"/>
                <a:cs typeface="+mn-lt"/>
              </a:rPr>
              <a:t>A Drools rule typically consists of the following parts:</a:t>
            </a:r>
            <a:endParaRPr lang="en-US" sz="1400" dirty="0">
              <a:ea typeface="Calibri" panose="020F0502020204030204"/>
              <a:cs typeface="Calibri" panose="020F0502020204030204"/>
            </a:endParaRPr>
          </a:p>
          <a:p>
            <a:pPr>
              <a:buFont typeface="Arial"/>
              <a:buChar char="•"/>
            </a:pPr>
            <a:r>
              <a:rPr lang="en-US" sz="1400" b="1" dirty="0">
                <a:ea typeface="+mn-lt"/>
                <a:cs typeface="+mn-lt"/>
              </a:rPr>
              <a:t>Rule Name</a:t>
            </a:r>
            <a:r>
              <a:rPr lang="en-US" sz="1400" dirty="0">
                <a:ea typeface="+mn-lt"/>
                <a:cs typeface="+mn-lt"/>
              </a:rPr>
              <a:t>: A unique identifier for the rule. It's like the title of a recipe in a cookbook.</a:t>
            </a:r>
            <a:endParaRPr lang="en-US" sz="1400" dirty="0"/>
          </a:p>
          <a:p>
            <a:pPr>
              <a:buFont typeface="Arial"/>
              <a:buChar char="•"/>
            </a:pPr>
            <a:r>
              <a:rPr lang="en-US" sz="1400" b="1" dirty="0">
                <a:ea typeface="+mn-lt"/>
                <a:cs typeface="+mn-lt"/>
              </a:rPr>
              <a:t>When (LHS - Left Hand Side)</a:t>
            </a:r>
            <a:r>
              <a:rPr lang="en-US" sz="1400" dirty="0">
                <a:ea typeface="+mn-lt"/>
                <a:cs typeface="+mn-lt"/>
              </a:rPr>
              <a:t>: This section contains the conditions or patterns that need to be matched for the rule to be executed. </a:t>
            </a:r>
          </a:p>
          <a:p>
            <a:pPr>
              <a:buFont typeface="Arial"/>
              <a:buChar char="•"/>
            </a:pPr>
            <a:r>
              <a:rPr lang="en-US" sz="1400" b="1" dirty="0">
                <a:ea typeface="+mn-lt"/>
                <a:cs typeface="+mn-lt"/>
              </a:rPr>
              <a:t>Then (RHS - Right Hand Side)</a:t>
            </a:r>
            <a:r>
              <a:rPr lang="en-US" sz="1400" dirty="0">
                <a:ea typeface="+mn-lt"/>
                <a:cs typeface="+mn-lt"/>
              </a:rPr>
              <a:t>: This section contains the actions to be executed when the conditions in the 'when' part are met.</a:t>
            </a:r>
          </a:p>
        </p:txBody>
      </p:sp>
      <p:pic>
        <p:nvPicPr>
          <p:cNvPr id="11" name="Picture 10" descr="A screenshot of a computer code&#10;&#10;Description automatically generated">
            <a:extLst>
              <a:ext uri="{FF2B5EF4-FFF2-40B4-BE49-F238E27FC236}">
                <a16:creationId xmlns:a16="http://schemas.microsoft.com/office/drawing/2014/main" id="{1ECE091E-9D95-3AFF-FD8E-4A88718BA87B}"/>
              </a:ext>
            </a:extLst>
          </p:cNvPr>
          <p:cNvPicPr>
            <a:picLocks noChangeAspect="1"/>
          </p:cNvPicPr>
          <p:nvPr/>
        </p:nvPicPr>
        <p:blipFill>
          <a:blip r:embed="rId2"/>
          <a:stretch>
            <a:fillRect/>
          </a:stretch>
        </p:blipFill>
        <p:spPr>
          <a:xfrm>
            <a:off x="5445457" y="1692665"/>
            <a:ext cx="6155141" cy="3496410"/>
          </a:xfrm>
          <a:prstGeom prst="rect">
            <a:avLst/>
          </a:prstGeom>
        </p:spPr>
      </p:pic>
    </p:spTree>
    <p:extLst>
      <p:ext uri="{BB962C8B-B14F-4D97-AF65-F5344CB8AC3E}">
        <p14:creationId xmlns:p14="http://schemas.microsoft.com/office/powerpoint/2010/main" val="1654168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FF0DDE-4FAD-F9FF-877C-FD203DA24B3E}"/>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93615-C0E5-420F-6401-EB3E05D14822}"/>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b="1"/>
              <a:t>Explanation</a:t>
            </a:r>
            <a:endParaRPr lang="en-US" sz="4000"/>
          </a:p>
        </p:txBody>
      </p:sp>
      <p:sp>
        <p:nvSpPr>
          <p:cNvPr id="4" name="TextBox 3">
            <a:extLst>
              <a:ext uri="{FF2B5EF4-FFF2-40B4-BE49-F238E27FC236}">
                <a16:creationId xmlns:a16="http://schemas.microsoft.com/office/drawing/2014/main" id="{CC7E2588-0ED7-27FE-4AAA-C64CA7D9B1B8}"/>
              </a:ext>
            </a:extLst>
          </p:cNvPr>
          <p:cNvSpPr txBox="1"/>
          <p:nvPr/>
        </p:nvSpPr>
        <p:spPr>
          <a:xfrm>
            <a:off x="838200" y="1825625"/>
            <a:ext cx="4152774" cy="430346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28600" indent="-228600">
              <a:lnSpc>
                <a:spcPct val="90000"/>
              </a:lnSpc>
              <a:spcAft>
                <a:spcPts val="600"/>
              </a:spcAft>
              <a:buFont typeface="Arial" panose="020B0604020202020204" pitchFamily="34" charset="0"/>
              <a:buChar char="•"/>
            </a:pPr>
            <a:r>
              <a:rPr lang="en-US" sz="1700" b="1"/>
              <a:t>Package</a:t>
            </a:r>
            <a:r>
              <a:rPr lang="en-US" sz="1700"/>
              <a:t>: com.example.rules is like the namespace, grouping related rules together.</a:t>
            </a:r>
          </a:p>
          <a:p>
            <a:pPr marL="228600" indent="-228600">
              <a:lnSpc>
                <a:spcPct val="90000"/>
              </a:lnSpc>
              <a:spcAft>
                <a:spcPts val="600"/>
              </a:spcAft>
              <a:buFont typeface="Arial" panose="020B0604020202020204" pitchFamily="34" charset="0"/>
              <a:buChar char="•"/>
            </a:pPr>
            <a:r>
              <a:rPr lang="en-US" sz="1700" b="1"/>
              <a:t>Rule Name</a:t>
            </a:r>
            <a:r>
              <a:rPr lang="en-US" sz="1700"/>
              <a:t>: "Discount on Large Orders" is the identifier for this rule.</a:t>
            </a:r>
          </a:p>
          <a:p>
            <a:pPr marL="228600" indent="-228600">
              <a:lnSpc>
                <a:spcPct val="90000"/>
              </a:lnSpc>
              <a:spcAft>
                <a:spcPts val="600"/>
              </a:spcAft>
              <a:buFont typeface="Arial" panose="020B0604020202020204" pitchFamily="34" charset="0"/>
              <a:buChar char="•"/>
            </a:pPr>
            <a:r>
              <a:rPr lang="en-US" sz="1700" b="1"/>
              <a:t>When (LHS)</a:t>
            </a:r>
            <a:r>
              <a:rPr lang="en-US" sz="1700"/>
              <a:t>: The condition here is that the order ($order) has a total greater than 1000. The $order is a variable that refers to an instance of the Order class meeting this condition.</a:t>
            </a:r>
          </a:p>
          <a:p>
            <a:pPr marL="228600" indent="-228600">
              <a:lnSpc>
                <a:spcPct val="90000"/>
              </a:lnSpc>
              <a:spcAft>
                <a:spcPts val="600"/>
              </a:spcAft>
              <a:buFont typeface="Arial" panose="020B0604020202020204" pitchFamily="34" charset="0"/>
              <a:buChar char="•"/>
            </a:pPr>
            <a:r>
              <a:rPr lang="en-US" sz="1700" b="1"/>
              <a:t>Then (RHS)</a:t>
            </a:r>
            <a:r>
              <a:rPr lang="en-US" sz="1700"/>
              <a:t>: The action is to apply a 10% discount to the order ($order.setDiscount(10)), and then print a message to the console indicating that the discount is applied.</a:t>
            </a:r>
          </a:p>
          <a:p>
            <a:pPr marL="228600" indent="-228600">
              <a:lnSpc>
                <a:spcPct val="90000"/>
              </a:lnSpc>
              <a:spcAft>
                <a:spcPts val="600"/>
              </a:spcAft>
              <a:buFont typeface="Arial" panose="020B0604020202020204" pitchFamily="34" charset="0"/>
              <a:buChar char="•"/>
            </a:pPr>
            <a:r>
              <a:rPr lang="en-US" sz="1700" b="1"/>
              <a:t>End: </a:t>
            </a:r>
            <a:r>
              <a:rPr lang="en-US" sz="1700"/>
              <a:t>Denotes the end of the rule</a:t>
            </a:r>
            <a:endParaRPr lang="en-US" sz="1700" b="1"/>
          </a:p>
        </p:txBody>
      </p:sp>
      <p:pic>
        <p:nvPicPr>
          <p:cNvPr id="7" name="Content Placeholder 6" descr="A screenshot of a computer code&#10;&#10;Description automatically generated">
            <a:extLst>
              <a:ext uri="{FF2B5EF4-FFF2-40B4-BE49-F238E27FC236}">
                <a16:creationId xmlns:a16="http://schemas.microsoft.com/office/drawing/2014/main" id="{56AA94E5-C25F-F68D-903F-858945B8280D}"/>
              </a:ext>
            </a:extLst>
          </p:cNvPr>
          <p:cNvPicPr>
            <a:picLocks noGrp="1" noChangeAspect="1"/>
          </p:cNvPicPr>
          <p:nvPr>
            <p:ph idx="1"/>
          </p:nvPr>
        </p:nvPicPr>
        <p:blipFill rotWithShape="1">
          <a:blip r:embed="rId2"/>
          <a:srcRect r="17040" b="4"/>
          <a:stretch/>
        </p:blipFill>
        <p:spPr>
          <a:xfrm>
            <a:off x="5183500" y="1904282"/>
            <a:ext cx="6170299" cy="4224808"/>
          </a:xfrm>
          <a:prstGeom prst="rect">
            <a:avLst/>
          </a:prstGeom>
        </p:spPr>
      </p:pic>
    </p:spTree>
    <p:extLst>
      <p:ext uri="{BB962C8B-B14F-4D97-AF65-F5344CB8AC3E}">
        <p14:creationId xmlns:p14="http://schemas.microsoft.com/office/powerpoint/2010/main" val="3498301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736AFB-D6A5-CF69-1554-7D6D37938CAB}"/>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62A3F-2510-EB09-1C98-49C4C8237340}"/>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b="1"/>
              <a:t>Components</a:t>
            </a:r>
            <a:endParaRPr lang="en-US" sz="4000"/>
          </a:p>
        </p:txBody>
      </p:sp>
      <p:sp>
        <p:nvSpPr>
          <p:cNvPr id="4" name="TextBox 3">
            <a:extLst>
              <a:ext uri="{FF2B5EF4-FFF2-40B4-BE49-F238E27FC236}">
                <a16:creationId xmlns:a16="http://schemas.microsoft.com/office/drawing/2014/main" id="{E73E3D9B-F512-CBD0-D2BA-009A09E40832}"/>
              </a:ext>
            </a:extLst>
          </p:cNvPr>
          <p:cNvSpPr txBox="1"/>
          <p:nvPr/>
        </p:nvSpPr>
        <p:spPr>
          <a:xfrm>
            <a:off x="838200" y="1825625"/>
            <a:ext cx="4152774" cy="430346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1200"/>
              </a:spcAft>
              <a:buFont typeface="Arial" panose="020B0604020202020204" pitchFamily="34" charset="0"/>
              <a:buChar char="•"/>
            </a:pPr>
            <a:r>
              <a:rPr lang="en-US" sz="1900" b="1"/>
              <a:t>Classes</a:t>
            </a:r>
            <a:r>
              <a:rPr lang="en-US" sz="1900"/>
              <a:t>: The Order class must be defined in your Java code, with at least two methods: </a:t>
            </a:r>
            <a:r>
              <a:rPr lang="en-US" sz="1900" b="1"/>
              <a:t>getTotal()</a:t>
            </a:r>
            <a:r>
              <a:rPr lang="en-US" sz="1900"/>
              <a:t> to retrieve the order total and </a:t>
            </a:r>
            <a:r>
              <a:rPr lang="en-US" sz="1900" b="1"/>
              <a:t>setDiscount(int)</a:t>
            </a:r>
            <a:r>
              <a:rPr lang="en-US" sz="1900"/>
              <a:t> to apply a discount to the order.</a:t>
            </a:r>
          </a:p>
          <a:p>
            <a:pPr indent="-228600">
              <a:lnSpc>
                <a:spcPct val="90000"/>
              </a:lnSpc>
              <a:spcAft>
                <a:spcPts val="1200"/>
              </a:spcAft>
              <a:buFont typeface="Arial" panose="020B0604020202020204" pitchFamily="34" charset="0"/>
              <a:buChar char="•"/>
            </a:pPr>
            <a:r>
              <a:rPr lang="en-US" sz="1900" b="1"/>
              <a:t>Rule File</a:t>
            </a:r>
            <a:r>
              <a:rPr lang="en-US" sz="1900"/>
              <a:t>: This .drl file contains the rule and is loaded into the Drools engine.</a:t>
            </a:r>
          </a:p>
          <a:p>
            <a:pPr indent="-228600">
              <a:lnSpc>
                <a:spcPct val="90000"/>
              </a:lnSpc>
              <a:buFont typeface="Arial" panose="020B0604020202020204" pitchFamily="34" charset="0"/>
              <a:buChar char="•"/>
            </a:pPr>
            <a:r>
              <a:rPr lang="en-US" sz="1900" b="1"/>
              <a:t>Execution</a:t>
            </a:r>
            <a:r>
              <a:rPr lang="en-US" sz="1900"/>
              <a:t>: When an Order object with a total greater than 1000 is inserted into the Drools session, this rule will trigger, and the corresponding actions (applying the discount and printing a message) will be executed.</a:t>
            </a:r>
          </a:p>
          <a:p>
            <a:pPr marL="228600" indent="-228600">
              <a:lnSpc>
                <a:spcPct val="90000"/>
              </a:lnSpc>
              <a:spcAft>
                <a:spcPts val="600"/>
              </a:spcAft>
              <a:buFont typeface="Arial" panose="020B0604020202020204" pitchFamily="34" charset="0"/>
              <a:buChar char="•"/>
            </a:pPr>
            <a:endParaRPr lang="en-US" sz="1900"/>
          </a:p>
        </p:txBody>
      </p:sp>
      <p:pic>
        <p:nvPicPr>
          <p:cNvPr id="8" name="Picture 7" descr="A screenshot of a computer code&#10;&#10;Description automatically generated">
            <a:extLst>
              <a:ext uri="{FF2B5EF4-FFF2-40B4-BE49-F238E27FC236}">
                <a16:creationId xmlns:a16="http://schemas.microsoft.com/office/drawing/2014/main" id="{784CEBBB-1014-471F-E20D-350E22DC21D7}"/>
              </a:ext>
            </a:extLst>
          </p:cNvPr>
          <p:cNvPicPr>
            <a:picLocks noChangeAspect="1"/>
          </p:cNvPicPr>
          <p:nvPr/>
        </p:nvPicPr>
        <p:blipFill rotWithShape="1">
          <a:blip r:embed="rId2"/>
          <a:srcRect r="17040" b="4"/>
          <a:stretch/>
        </p:blipFill>
        <p:spPr>
          <a:xfrm>
            <a:off x="5183500" y="1904282"/>
            <a:ext cx="6170299" cy="4224808"/>
          </a:xfrm>
          <a:prstGeom prst="rect">
            <a:avLst/>
          </a:prstGeom>
        </p:spPr>
      </p:pic>
    </p:spTree>
    <p:extLst>
      <p:ext uri="{BB962C8B-B14F-4D97-AF65-F5344CB8AC3E}">
        <p14:creationId xmlns:p14="http://schemas.microsoft.com/office/powerpoint/2010/main" val="3401984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A8C2B7-DF66-560D-4ECB-78EDCBAE7FDD}"/>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0FB540-304C-F6F7-A760-82096DFCE403}"/>
              </a:ext>
            </a:extLst>
          </p:cNvPr>
          <p:cNvSpPr>
            <a:spLocks noGrp="1"/>
          </p:cNvSpPr>
          <p:nvPr>
            <p:ph type="title"/>
          </p:nvPr>
        </p:nvSpPr>
        <p:spPr>
          <a:xfrm>
            <a:off x="838200" y="609600"/>
            <a:ext cx="3739341" cy="1330839"/>
          </a:xfrm>
        </p:spPr>
        <p:txBody>
          <a:bodyPr>
            <a:normAutofit/>
          </a:bodyPr>
          <a:lstStyle/>
          <a:p>
            <a:r>
              <a:rPr lang="en-US" sz="4100">
                <a:cs typeface="Calibri Light"/>
              </a:rPr>
              <a:t>Practical Exercise Overview</a:t>
            </a:r>
            <a:endParaRPr lang="en-US" sz="4100"/>
          </a:p>
        </p:txBody>
      </p:sp>
      <p:sp>
        <p:nvSpPr>
          <p:cNvPr id="3" name="Content Placeholder 2">
            <a:extLst>
              <a:ext uri="{FF2B5EF4-FFF2-40B4-BE49-F238E27FC236}">
                <a16:creationId xmlns:a16="http://schemas.microsoft.com/office/drawing/2014/main" id="{4D7FD63E-B27B-AA9C-6982-43F71CAA254C}"/>
              </a:ext>
            </a:extLst>
          </p:cNvPr>
          <p:cNvSpPr>
            <a:spLocks noGrp="1"/>
          </p:cNvSpPr>
          <p:nvPr>
            <p:ph idx="1"/>
          </p:nvPr>
        </p:nvSpPr>
        <p:spPr>
          <a:xfrm>
            <a:off x="862366" y="2194102"/>
            <a:ext cx="3427001" cy="3908586"/>
          </a:xfrm>
        </p:spPr>
        <p:txBody>
          <a:bodyPr vert="horz" lIns="91440" tIns="45720" rIns="91440" bIns="45720" rtlCol="0">
            <a:normAutofit/>
          </a:bodyPr>
          <a:lstStyle/>
          <a:p>
            <a:pPr marL="0" indent="0">
              <a:buNone/>
            </a:pPr>
            <a:r>
              <a:rPr lang="en-US" sz="1400" b="1"/>
              <a:t>Introduction to Practical Exercise: Envisioning the Impact of Drools in Business Efficiency</a:t>
            </a:r>
            <a:endParaRPr lang="en-US" sz="1400">
              <a:cs typeface="Calibri" panose="020F0502020204030204"/>
            </a:endParaRPr>
          </a:p>
          <a:p>
            <a:pPr marL="0" indent="0">
              <a:buNone/>
            </a:pPr>
            <a:r>
              <a:rPr lang="en-US" sz="1400">
                <a:ea typeface="+mn-lt"/>
                <a:cs typeface="+mn-lt"/>
              </a:rPr>
              <a:t>Welcome to your first practical exercise in our journey through the world of Drools Rule Engine! Before we dive into the technical aspects of Drools in the upcoming modules, it's crucial to understand the real-world applications and the transformative impact it can have on businesses. This exercise is designed to help you bridge the gap between theoretical knowledge and practical application, fostering a deeper understanding of the significance of rule engines in today's business landscape.</a:t>
            </a:r>
            <a:endParaRPr lang="en-US" sz="1400">
              <a:cs typeface="Calibri" panose="020F0502020204030204"/>
            </a:endParaRPr>
          </a:p>
          <a:p>
            <a:pPr>
              <a:buNone/>
            </a:pPr>
            <a:endParaRPr lang="en-US" sz="1400" b="1">
              <a:cs typeface="Calibri"/>
            </a:endParaRPr>
          </a:p>
        </p:txBody>
      </p:sp>
      <p:pic>
        <p:nvPicPr>
          <p:cNvPr id="7" name="Picture 6" descr="A group of people holding puzzle pieces&#10;&#10;Description automatically generated">
            <a:extLst>
              <a:ext uri="{FF2B5EF4-FFF2-40B4-BE49-F238E27FC236}">
                <a16:creationId xmlns:a16="http://schemas.microsoft.com/office/drawing/2014/main" id="{4D01DA15-CDAF-842D-592B-F2FA932417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45457" y="717221"/>
            <a:ext cx="6155141" cy="5447298"/>
          </a:xfrm>
          <a:prstGeom prst="rect">
            <a:avLst/>
          </a:prstGeom>
        </p:spPr>
      </p:pic>
    </p:spTree>
    <p:extLst>
      <p:ext uri="{BB962C8B-B14F-4D97-AF65-F5344CB8AC3E}">
        <p14:creationId xmlns:p14="http://schemas.microsoft.com/office/powerpoint/2010/main" val="917741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E63365-B10A-46D3-65C5-17987A8C05C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D37CC-E47A-51D8-C857-191FAA9F94CA}"/>
              </a:ext>
            </a:extLst>
          </p:cNvPr>
          <p:cNvSpPr>
            <a:spLocks noGrp="1"/>
          </p:cNvSpPr>
          <p:nvPr>
            <p:ph type="title"/>
          </p:nvPr>
        </p:nvSpPr>
        <p:spPr>
          <a:xfrm>
            <a:off x="6513788" y="365125"/>
            <a:ext cx="4840010" cy="1807305"/>
          </a:xfrm>
        </p:spPr>
        <p:txBody>
          <a:bodyPr>
            <a:normAutofit/>
          </a:bodyPr>
          <a:lstStyle/>
          <a:p>
            <a:r>
              <a:rPr lang="en-US">
                <a:cs typeface="Calibri Light"/>
              </a:rPr>
              <a:t>Practical Exercise Overview</a:t>
            </a:r>
            <a:endParaRPr lang="en-US"/>
          </a:p>
        </p:txBody>
      </p:sp>
      <p:pic>
        <p:nvPicPr>
          <p:cNvPr id="5" name="Picture 4" descr="Business People Word Free Stock Photo - Public Domain Pictures">
            <a:extLst>
              <a:ext uri="{FF2B5EF4-FFF2-40B4-BE49-F238E27FC236}">
                <a16:creationId xmlns:a16="http://schemas.microsoft.com/office/drawing/2014/main" id="{219BF2AE-75D0-A389-4340-88B40F6CC5D1}"/>
              </a:ext>
            </a:extLst>
          </p:cNvPr>
          <p:cNvPicPr>
            <a:picLocks noChangeAspect="1"/>
          </p:cNvPicPr>
          <p:nvPr/>
        </p:nvPicPr>
        <p:blipFill rotWithShape="1">
          <a:blip r:embed="rId2"/>
          <a:srcRect l="12819" r="1582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4C211A2-23A7-D31D-281C-592E0EAC32F9}"/>
              </a:ext>
            </a:extLst>
          </p:cNvPr>
          <p:cNvSpPr>
            <a:spLocks noGrp="1"/>
          </p:cNvSpPr>
          <p:nvPr>
            <p:ph idx="1"/>
          </p:nvPr>
        </p:nvSpPr>
        <p:spPr>
          <a:xfrm>
            <a:off x="6513788" y="2333297"/>
            <a:ext cx="4840010" cy="3843666"/>
          </a:xfrm>
        </p:spPr>
        <p:txBody>
          <a:bodyPr vert="horz" lIns="91440" tIns="45720" rIns="91440" bIns="45720" rtlCol="0">
            <a:normAutofit/>
          </a:bodyPr>
          <a:lstStyle/>
          <a:p>
            <a:pPr marL="0" indent="0">
              <a:buNone/>
            </a:pPr>
            <a:r>
              <a:rPr lang="en-US" sz="2000" b="1">
                <a:ea typeface="+mn-lt"/>
                <a:cs typeface="+mn-lt"/>
              </a:rPr>
              <a:t>Why This Exercise?</a:t>
            </a:r>
            <a:r>
              <a:rPr lang="en-US" sz="2000">
                <a:ea typeface="+mn-lt"/>
                <a:cs typeface="+mn-lt"/>
              </a:rPr>
              <a:t> </a:t>
            </a:r>
          </a:p>
          <a:p>
            <a:pPr marL="0" indent="0">
              <a:buNone/>
            </a:pPr>
            <a:r>
              <a:rPr lang="en-US" sz="2000">
                <a:ea typeface="+mn-lt"/>
                <a:cs typeface="+mn-lt"/>
              </a:rPr>
              <a:t>In the realm of business, decision-making is a critical component. It's often complex, involves various factors, and needs to be both efficient and adaptable. This is where Drools, a powerful rule engine, comes into play. Drools automates decision-making processes, making them faster, more accurate, and consistent. However, to truly harness the power of Drools, one must first envision its application in real-life scenarios.</a:t>
            </a:r>
          </a:p>
        </p:txBody>
      </p:sp>
    </p:spTree>
    <p:extLst>
      <p:ext uri="{BB962C8B-B14F-4D97-AF65-F5344CB8AC3E}">
        <p14:creationId xmlns:p14="http://schemas.microsoft.com/office/powerpoint/2010/main" val="2355265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56855E-88ED-A030-3196-7B7EF55A88D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1974F-282D-1E11-B364-447744601C7B}"/>
              </a:ext>
            </a:extLst>
          </p:cNvPr>
          <p:cNvSpPr>
            <a:spLocks noGrp="1"/>
          </p:cNvSpPr>
          <p:nvPr>
            <p:ph type="title"/>
          </p:nvPr>
        </p:nvSpPr>
        <p:spPr>
          <a:xfrm>
            <a:off x="6513788" y="365125"/>
            <a:ext cx="4840010" cy="1807305"/>
          </a:xfrm>
        </p:spPr>
        <p:txBody>
          <a:bodyPr>
            <a:normAutofit/>
          </a:bodyPr>
          <a:lstStyle/>
          <a:p>
            <a:r>
              <a:rPr lang="en-US" dirty="0">
                <a:cs typeface="Calibri Light"/>
              </a:rPr>
              <a:t>Practical Exercise Overview</a:t>
            </a:r>
            <a:endParaRPr lang="en-US" dirty="0"/>
          </a:p>
        </p:txBody>
      </p:sp>
      <p:pic>
        <p:nvPicPr>
          <p:cNvPr id="4" name="Picture 3" descr="Business People Word Free Stock Photo - Public Domain Pictures">
            <a:extLst>
              <a:ext uri="{FF2B5EF4-FFF2-40B4-BE49-F238E27FC236}">
                <a16:creationId xmlns:a16="http://schemas.microsoft.com/office/drawing/2014/main" id="{F1F64DFD-BAA6-809F-5222-271794A771F4}"/>
              </a:ext>
            </a:extLst>
          </p:cNvPr>
          <p:cNvPicPr>
            <a:picLocks noChangeAspect="1"/>
          </p:cNvPicPr>
          <p:nvPr/>
        </p:nvPicPr>
        <p:blipFill rotWithShape="1">
          <a:blip r:embed="rId2"/>
          <a:srcRect l="12819" r="1582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FAA8C85-46E0-845E-2FC1-E3279F5AED17}"/>
              </a:ext>
            </a:extLst>
          </p:cNvPr>
          <p:cNvSpPr>
            <a:spLocks noGrp="1"/>
          </p:cNvSpPr>
          <p:nvPr>
            <p:ph idx="1"/>
          </p:nvPr>
        </p:nvSpPr>
        <p:spPr>
          <a:xfrm>
            <a:off x="6513788" y="2333297"/>
            <a:ext cx="4840010" cy="3843666"/>
          </a:xfrm>
        </p:spPr>
        <p:txBody>
          <a:bodyPr vert="horz" lIns="91440" tIns="45720" rIns="91440" bIns="45720" rtlCol="0">
            <a:normAutofit/>
          </a:bodyPr>
          <a:lstStyle/>
          <a:p>
            <a:pPr marL="0" indent="0">
              <a:buNone/>
            </a:pPr>
            <a:r>
              <a:rPr lang="en-US" sz="2000" b="1">
                <a:ea typeface="+mn-lt"/>
                <a:cs typeface="+mn-lt"/>
              </a:rPr>
              <a:t>What Will You Do?</a:t>
            </a:r>
            <a:endParaRPr lang="en-US" sz="2000">
              <a:ea typeface="+mn-lt"/>
              <a:cs typeface="+mn-lt"/>
            </a:endParaRPr>
          </a:p>
          <a:p>
            <a:pPr marL="0" indent="0">
              <a:buNone/>
            </a:pPr>
            <a:r>
              <a:rPr lang="en-US" sz="2000">
                <a:ea typeface="+mn-lt"/>
                <a:cs typeface="+mn-lt"/>
              </a:rPr>
              <a:t>In this exercise, you will step into the shoes of a business consultant. Your task is to identify challenges within a specific business type and then creatively develop theoretical rules that the Drools Rule Engine could implement to address these challenges. By doing so, you will explore the potential of Drools in enhancing business efficiency, improving customer experience, and streamlining operations.</a:t>
            </a:r>
          </a:p>
        </p:txBody>
      </p:sp>
    </p:spTree>
    <p:extLst>
      <p:ext uri="{BB962C8B-B14F-4D97-AF65-F5344CB8AC3E}">
        <p14:creationId xmlns:p14="http://schemas.microsoft.com/office/powerpoint/2010/main" val="2611017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ECDEE-D679-4AD7-1A39-FFAB1B2F1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30A4F-D923-7486-18D9-0DA9DE2EDCD1}"/>
              </a:ext>
            </a:extLst>
          </p:cNvPr>
          <p:cNvSpPr>
            <a:spLocks noGrp="1"/>
          </p:cNvSpPr>
          <p:nvPr>
            <p:ph type="title"/>
          </p:nvPr>
        </p:nvSpPr>
        <p:spPr/>
        <p:txBody>
          <a:bodyPr/>
          <a:lstStyle/>
          <a:p>
            <a:r>
              <a:rPr lang="en-US" dirty="0">
                <a:cs typeface="Calibri Light"/>
              </a:rPr>
              <a:t>Practical Exercise Overview</a:t>
            </a:r>
            <a:endParaRPr lang="en-US" dirty="0"/>
          </a:p>
        </p:txBody>
      </p:sp>
      <p:sp>
        <p:nvSpPr>
          <p:cNvPr id="3" name="Content Placeholder 2">
            <a:extLst>
              <a:ext uri="{FF2B5EF4-FFF2-40B4-BE49-F238E27FC236}">
                <a16:creationId xmlns:a16="http://schemas.microsoft.com/office/drawing/2014/main" id="{26036530-DC85-29AA-2638-3F7E68151057}"/>
              </a:ext>
            </a:extLst>
          </p:cNvPr>
          <p:cNvSpPr>
            <a:spLocks noGrp="1"/>
          </p:cNvSpPr>
          <p:nvPr>
            <p:ph idx="1"/>
          </p:nvPr>
        </p:nvSpPr>
        <p:spPr/>
        <p:txBody>
          <a:bodyPr vert="horz" lIns="91440" tIns="45720" rIns="91440" bIns="45720" rtlCol="0" anchor="t">
            <a:normAutofit/>
          </a:bodyPr>
          <a:lstStyle/>
          <a:p>
            <a:pPr>
              <a:buNone/>
            </a:pPr>
            <a:r>
              <a:rPr lang="en-US" sz="1200" b="1" dirty="0">
                <a:solidFill>
                  <a:srgbClr val="374151"/>
                </a:solidFill>
                <a:ea typeface="+mn-lt"/>
                <a:cs typeface="+mn-lt"/>
              </a:rPr>
              <a:t>What to Expect?</a:t>
            </a:r>
            <a:r>
              <a:rPr lang="en-US" sz="1200" dirty="0">
                <a:solidFill>
                  <a:srgbClr val="374151"/>
                </a:solidFill>
                <a:ea typeface="+mn-lt"/>
                <a:cs typeface="+mn-lt"/>
              </a:rPr>
              <a:t> Through this exercise, you will:</a:t>
            </a:r>
            <a:endParaRPr lang="en-US" dirty="0"/>
          </a:p>
          <a:p>
            <a:pPr>
              <a:buFont typeface="Arial"/>
              <a:buChar char="•"/>
            </a:pPr>
            <a:r>
              <a:rPr lang="en-US" sz="1200" dirty="0">
                <a:solidFill>
                  <a:srgbClr val="374151"/>
                </a:solidFill>
                <a:ea typeface="+mn-lt"/>
                <a:cs typeface="+mn-lt"/>
              </a:rPr>
              <a:t>Develop an understanding of how rule engines can be applied in various business contexts.</a:t>
            </a:r>
            <a:endParaRPr lang="en-US" dirty="0">
              <a:ea typeface="+mn-lt"/>
              <a:cs typeface="+mn-lt"/>
            </a:endParaRPr>
          </a:p>
          <a:p>
            <a:pPr>
              <a:buFont typeface="Arial"/>
              <a:buChar char="•"/>
            </a:pPr>
            <a:r>
              <a:rPr lang="en-US" sz="1200" dirty="0">
                <a:solidFill>
                  <a:srgbClr val="374151"/>
                </a:solidFill>
                <a:ea typeface="+mn-lt"/>
                <a:cs typeface="+mn-lt"/>
              </a:rPr>
              <a:t>Learn to identify operational challenges that can be addressed through automated rule-based decision-making.</a:t>
            </a:r>
            <a:endParaRPr lang="en-US" dirty="0"/>
          </a:p>
          <a:p>
            <a:pPr>
              <a:buFont typeface="Arial"/>
              <a:buChar char="•"/>
            </a:pPr>
            <a:r>
              <a:rPr lang="en-US" sz="1200" dirty="0">
                <a:solidFill>
                  <a:srgbClr val="374151"/>
                </a:solidFill>
                <a:ea typeface="+mn-lt"/>
                <a:cs typeface="+mn-lt"/>
              </a:rPr>
              <a:t>Exercise creativity in formulating specific rules tailored to real-world business scenarios.</a:t>
            </a:r>
            <a:endParaRPr lang="en-US" dirty="0">
              <a:ea typeface="+mn-lt"/>
              <a:cs typeface="+mn-lt"/>
            </a:endParaRPr>
          </a:p>
          <a:p>
            <a:pPr>
              <a:buFont typeface="Arial"/>
              <a:buChar char="•"/>
            </a:pPr>
            <a:r>
              <a:rPr lang="en-US" sz="1200" dirty="0">
                <a:solidFill>
                  <a:srgbClr val="374151"/>
                </a:solidFill>
                <a:ea typeface="+mn-lt"/>
                <a:cs typeface="+mn-lt"/>
              </a:rPr>
              <a:t>Understand the impact of these rules in improving overall business efficiency and decision-making processes.</a:t>
            </a:r>
            <a:endParaRPr lang="en-US" dirty="0"/>
          </a:p>
          <a:p>
            <a:pPr marL="0" indent="0">
              <a:buNone/>
            </a:pPr>
            <a:r>
              <a:rPr lang="en-US" sz="1200" dirty="0">
                <a:solidFill>
                  <a:srgbClr val="374151"/>
                </a:solidFill>
                <a:ea typeface="+mn-lt"/>
                <a:cs typeface="+mn-lt"/>
              </a:rPr>
              <a:t>So, let your imagination and understanding of business processes guide you! This is your opportunity to get into the mind of a drools administrator before you start working with the tool itself.</a:t>
            </a:r>
            <a:endParaRPr lang="en-US" dirty="0">
              <a:ea typeface="+mn-lt"/>
              <a:cs typeface="+mn-lt"/>
            </a:endParaRPr>
          </a:p>
        </p:txBody>
      </p:sp>
    </p:spTree>
    <p:extLst>
      <p:ext uri="{BB962C8B-B14F-4D97-AF65-F5344CB8AC3E}">
        <p14:creationId xmlns:p14="http://schemas.microsoft.com/office/powerpoint/2010/main" val="1090151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42E957-F954-4B60-6395-D2D361E82CF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CE2C0E-67ED-47C8-912D-C5971BC1105D}"/>
              </a:ext>
            </a:extLst>
          </p:cNvPr>
          <p:cNvSpPr>
            <a:spLocks noGrp="1"/>
          </p:cNvSpPr>
          <p:nvPr>
            <p:ph type="title"/>
          </p:nvPr>
        </p:nvSpPr>
        <p:spPr>
          <a:xfrm>
            <a:off x="6513788" y="365125"/>
            <a:ext cx="4840010" cy="1807305"/>
          </a:xfrm>
        </p:spPr>
        <p:txBody>
          <a:bodyPr>
            <a:normAutofit/>
          </a:bodyPr>
          <a:lstStyle/>
          <a:p>
            <a:r>
              <a:rPr lang="en-US">
                <a:cs typeface="Calibri Light"/>
              </a:rPr>
              <a:t>Understanding Rule Engines</a:t>
            </a:r>
            <a:endParaRPr lang="en-US"/>
          </a:p>
        </p:txBody>
      </p:sp>
      <p:pic>
        <p:nvPicPr>
          <p:cNvPr id="5" name="Picture 4" descr="Computer script on a screen">
            <a:extLst>
              <a:ext uri="{FF2B5EF4-FFF2-40B4-BE49-F238E27FC236}">
                <a16:creationId xmlns:a16="http://schemas.microsoft.com/office/drawing/2014/main" id="{F3C6A74D-1C61-72CB-E722-EA4D0730C4ED}"/>
              </a:ext>
            </a:extLst>
          </p:cNvPr>
          <p:cNvPicPr>
            <a:picLocks noChangeAspect="1"/>
          </p:cNvPicPr>
          <p:nvPr/>
        </p:nvPicPr>
        <p:blipFill rotWithShape="1">
          <a:blip r:embed="rId2"/>
          <a:srcRect l="1786" r="38767"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AA909056-9B07-A9F4-2AE6-DE15CFDBE9FA}"/>
              </a:ext>
            </a:extLst>
          </p:cNvPr>
          <p:cNvSpPr>
            <a:spLocks noGrp="1"/>
          </p:cNvSpPr>
          <p:nvPr>
            <p:ph idx="1"/>
          </p:nvPr>
        </p:nvSpPr>
        <p:spPr>
          <a:xfrm>
            <a:off x="6513788" y="2333297"/>
            <a:ext cx="4840010" cy="3843666"/>
          </a:xfrm>
        </p:spPr>
        <p:txBody>
          <a:bodyPr vert="horz" lIns="91440" tIns="45720" rIns="91440" bIns="45720" rtlCol="0" anchor="t">
            <a:normAutofit/>
          </a:bodyPr>
          <a:lstStyle/>
          <a:p>
            <a:pPr marL="0" indent="0">
              <a:buNone/>
            </a:pPr>
            <a:r>
              <a:rPr lang="en-US" sz="2000" dirty="0">
                <a:ea typeface="+mn-lt"/>
                <a:cs typeface="+mn-lt"/>
              </a:rPr>
              <a:t>In the world of computer programming, a Rule Engine is a software system that helps make decisions based on a set of rules. These rules are like recipes, but instead of food ingredients, they use data and information to make decisions. </a:t>
            </a:r>
          </a:p>
        </p:txBody>
      </p:sp>
    </p:spTree>
    <p:extLst>
      <p:ext uri="{BB962C8B-B14F-4D97-AF65-F5344CB8AC3E}">
        <p14:creationId xmlns:p14="http://schemas.microsoft.com/office/powerpoint/2010/main" val="3443631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F4AEE0-A4D6-7E26-1090-062C84E5870D}"/>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467BD-B135-AEEF-DCD5-74E11E2FA33B}"/>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dirty="0"/>
              <a:t>Practical Exercise Overview</a:t>
            </a:r>
          </a:p>
        </p:txBody>
      </p:sp>
      <p:sp>
        <p:nvSpPr>
          <p:cNvPr id="3" name="Content Placeholder 2">
            <a:extLst>
              <a:ext uri="{FF2B5EF4-FFF2-40B4-BE49-F238E27FC236}">
                <a16:creationId xmlns:a16="http://schemas.microsoft.com/office/drawing/2014/main" id="{38A40DAB-0B97-F537-65CA-CCF7EAEAA89B}"/>
              </a:ext>
            </a:extLst>
          </p:cNvPr>
          <p:cNvSpPr>
            <a:spLocks noGrp="1"/>
          </p:cNvSpPr>
          <p:nvPr>
            <p:ph idx="1"/>
          </p:nvPr>
        </p:nvSpPr>
        <p:spPr>
          <a:xfrm>
            <a:off x="643467" y="5277684"/>
            <a:ext cx="4620584" cy="775494"/>
          </a:xfrm>
        </p:spPr>
        <p:txBody>
          <a:bodyPr vert="horz" lIns="91440" tIns="45720" rIns="91440" bIns="45720" rtlCol="0">
            <a:normAutofit/>
          </a:bodyPr>
          <a:lstStyle/>
          <a:p>
            <a:pPr marL="0" indent="0">
              <a:buNone/>
            </a:pPr>
            <a:r>
              <a:rPr lang="en-US" sz="2200" b="1" dirty="0"/>
              <a:t>Ready? </a:t>
            </a:r>
            <a:r>
              <a:rPr lang="en-US" sz="2200" dirty="0"/>
              <a:t>Open and Complete Lab Exercise 01 – Module 01 Practical Task</a:t>
            </a:r>
          </a:p>
        </p:txBody>
      </p:sp>
      <p:pic>
        <p:nvPicPr>
          <p:cNvPr id="4" name="Picture 3" descr="A group of people running on a track&#10;&#10;Description automatically generated">
            <a:extLst>
              <a:ext uri="{FF2B5EF4-FFF2-40B4-BE49-F238E27FC236}">
                <a16:creationId xmlns:a16="http://schemas.microsoft.com/office/drawing/2014/main" id="{7971810C-594E-0474-EAB2-02B06EA3BDCE}"/>
              </a:ext>
            </a:extLst>
          </p:cNvPr>
          <p:cNvPicPr>
            <a:picLocks noChangeAspect="1"/>
          </p:cNvPicPr>
          <p:nvPr/>
        </p:nvPicPr>
        <p:blipFill rotWithShape="1">
          <a:blip r:embed="rId2"/>
          <a:srcRect l="11005" r="3117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29209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AFA93C-D6AF-F1C7-8906-FD2AEDC58AC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0E06C-D210-A9A7-9EBF-F89C48699E27}"/>
              </a:ext>
            </a:extLst>
          </p:cNvPr>
          <p:cNvSpPr>
            <a:spLocks noGrp="1"/>
          </p:cNvSpPr>
          <p:nvPr>
            <p:ph type="title"/>
          </p:nvPr>
        </p:nvSpPr>
        <p:spPr>
          <a:xfrm>
            <a:off x="1524000" y="3851974"/>
            <a:ext cx="9144000" cy="1152663"/>
          </a:xfrm>
        </p:spPr>
        <p:txBody>
          <a:bodyPr vert="horz" lIns="91440" tIns="45720" rIns="91440" bIns="45720" rtlCol="0" anchor="b">
            <a:normAutofit/>
          </a:bodyPr>
          <a:lstStyle/>
          <a:p>
            <a:pPr algn="ctr"/>
            <a:r>
              <a:rPr lang="en-US"/>
              <a:t>Quiz Time!</a:t>
            </a:r>
          </a:p>
        </p:txBody>
      </p:sp>
      <p:pic>
        <p:nvPicPr>
          <p:cNvPr id="4" name="Picture 3" descr="Sticky notes with question marks">
            <a:extLst>
              <a:ext uri="{FF2B5EF4-FFF2-40B4-BE49-F238E27FC236}">
                <a16:creationId xmlns:a16="http://schemas.microsoft.com/office/drawing/2014/main" id="{956DA018-E172-3680-AB9E-568EF22D1B07}"/>
              </a:ext>
            </a:extLst>
          </p:cNvPr>
          <p:cNvPicPr>
            <a:picLocks noChangeAspect="1"/>
          </p:cNvPicPr>
          <p:nvPr/>
        </p:nvPicPr>
        <p:blipFill rotWithShape="1">
          <a:blip r:embed="rId2"/>
          <a:srcRect t="28074" r="-7" b="17380"/>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197082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88512-3F16-0E9D-3BCB-27E81E989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832FC-8144-C406-D6E3-FF7FBD770F47}"/>
              </a:ext>
            </a:extLst>
          </p:cNvPr>
          <p:cNvSpPr>
            <a:spLocks noGrp="1"/>
          </p:cNvSpPr>
          <p:nvPr>
            <p:ph type="title"/>
          </p:nvPr>
        </p:nvSpPr>
        <p:spPr/>
        <p:txBody>
          <a:bodyPr/>
          <a:lstStyle/>
          <a:p>
            <a:r>
              <a:rPr lang="en-US">
                <a:cs typeface="Calibri Light"/>
              </a:rPr>
              <a:t>Module Summary</a:t>
            </a:r>
            <a:endParaRPr lang="en-US"/>
          </a:p>
        </p:txBody>
      </p:sp>
      <p:sp>
        <p:nvSpPr>
          <p:cNvPr id="3" name="Content Placeholder 2">
            <a:extLst>
              <a:ext uri="{FF2B5EF4-FFF2-40B4-BE49-F238E27FC236}">
                <a16:creationId xmlns:a16="http://schemas.microsoft.com/office/drawing/2014/main" id="{60211AE5-D563-5AAF-3A17-48F4D1CDB632}"/>
              </a:ext>
            </a:extLst>
          </p:cNvPr>
          <p:cNvSpPr>
            <a:spLocks noGrp="1"/>
          </p:cNvSpPr>
          <p:nvPr>
            <p:ph idx="1"/>
          </p:nvPr>
        </p:nvSpPr>
        <p:spPr>
          <a:xfrm>
            <a:off x="838200" y="1825625"/>
            <a:ext cx="8382000" cy="4351338"/>
          </a:xfrm>
        </p:spPr>
        <p:txBody>
          <a:bodyPr vert="horz" lIns="91440" tIns="45720" rIns="91440" bIns="45720" rtlCol="0" anchor="t">
            <a:noAutofit/>
          </a:bodyPr>
          <a:lstStyle/>
          <a:p>
            <a:pPr>
              <a:buFont typeface="Arial"/>
              <a:buChar char="•"/>
            </a:pPr>
            <a:r>
              <a:rPr lang="en-US" sz="1400" b="1" dirty="0">
                <a:solidFill>
                  <a:srgbClr val="000000"/>
                </a:solidFill>
                <a:ea typeface="+mn-lt"/>
                <a:cs typeface="+mn-lt"/>
              </a:rPr>
              <a:t>Understanding Rule Engines:</a:t>
            </a:r>
            <a:r>
              <a:rPr lang="en-US" sz="1400" dirty="0">
                <a:solidFill>
                  <a:srgbClr val="000000"/>
                </a:solidFill>
                <a:ea typeface="+mn-lt"/>
                <a:cs typeface="+mn-lt"/>
              </a:rPr>
              <a:t> We explored what rule engines are and how they function.</a:t>
            </a:r>
            <a:endParaRPr lang="en-US" sz="1400">
              <a:ea typeface="Calibri"/>
              <a:cs typeface="Calibri"/>
            </a:endParaRPr>
          </a:p>
          <a:p>
            <a:pPr>
              <a:buFont typeface="Arial"/>
              <a:buChar char="•"/>
            </a:pPr>
            <a:r>
              <a:rPr lang="en-US" sz="1400" b="1" dirty="0">
                <a:solidFill>
                  <a:srgbClr val="000000"/>
                </a:solidFill>
                <a:ea typeface="+mn-lt"/>
                <a:cs typeface="+mn-lt"/>
              </a:rPr>
              <a:t>Historical Context and Evolution of Rule Engines:</a:t>
            </a:r>
            <a:r>
              <a:rPr lang="en-US" sz="1400" dirty="0">
                <a:solidFill>
                  <a:srgbClr val="000000"/>
                </a:solidFill>
                <a:ea typeface="+mn-lt"/>
                <a:cs typeface="+mn-lt"/>
              </a:rPr>
              <a:t> The history of rule engines highlighted their evolution from simple decision-making tools to sophisticated automation systems.</a:t>
            </a:r>
            <a:endParaRPr lang="en-US" sz="1400">
              <a:ea typeface="Calibri"/>
              <a:cs typeface="Calibri"/>
            </a:endParaRPr>
          </a:p>
          <a:p>
            <a:pPr>
              <a:buFont typeface="Arial"/>
              <a:buChar char="•"/>
            </a:pPr>
            <a:r>
              <a:rPr lang="en-US" sz="1400" b="1" dirty="0">
                <a:solidFill>
                  <a:srgbClr val="000000"/>
                </a:solidFill>
                <a:ea typeface="+mn-lt"/>
                <a:cs typeface="+mn-lt"/>
              </a:rPr>
              <a:t>Procedural vs. Declarative Programming:</a:t>
            </a:r>
            <a:r>
              <a:rPr lang="en-US" sz="1400" dirty="0">
                <a:solidFill>
                  <a:srgbClr val="000000"/>
                </a:solidFill>
                <a:ea typeface="+mn-lt"/>
                <a:cs typeface="+mn-lt"/>
              </a:rPr>
              <a:t> We discussed how procedural programming focuses on the 'how', and how declarative programming emphasizes the 'what'.</a:t>
            </a:r>
            <a:endParaRPr lang="en-US" sz="1400">
              <a:ea typeface="Calibri"/>
              <a:cs typeface="Calibri"/>
            </a:endParaRPr>
          </a:p>
          <a:p>
            <a:pPr>
              <a:buFont typeface="Arial"/>
              <a:buChar char="•"/>
            </a:pPr>
            <a:r>
              <a:rPr lang="en-US" sz="1400" b="1" dirty="0">
                <a:solidFill>
                  <a:srgbClr val="000000"/>
                </a:solidFill>
                <a:ea typeface="+mn-lt"/>
                <a:cs typeface="+mn-lt"/>
              </a:rPr>
              <a:t>Case Studies: Appropriate Use Cases for Rule Engines:</a:t>
            </a:r>
            <a:r>
              <a:rPr lang="en-US" sz="1400" dirty="0">
                <a:solidFill>
                  <a:srgbClr val="000000"/>
                </a:solidFill>
                <a:ea typeface="+mn-lt"/>
                <a:cs typeface="+mn-lt"/>
              </a:rPr>
              <a:t> We examined various scenarios where rule engines shine.</a:t>
            </a:r>
            <a:endParaRPr lang="en-US" sz="1400">
              <a:ea typeface="Calibri"/>
              <a:cs typeface="Calibri"/>
            </a:endParaRPr>
          </a:p>
          <a:p>
            <a:pPr>
              <a:buFont typeface="Arial"/>
              <a:buChar char="•"/>
            </a:pPr>
            <a:r>
              <a:rPr lang="en-US" sz="1400" b="1" dirty="0">
                <a:solidFill>
                  <a:srgbClr val="000000"/>
                </a:solidFill>
                <a:ea typeface="+mn-lt"/>
                <a:cs typeface="+mn-lt"/>
              </a:rPr>
              <a:t>An Introduction to the Drools Platform:</a:t>
            </a:r>
            <a:r>
              <a:rPr lang="en-US" sz="1400" dirty="0">
                <a:solidFill>
                  <a:srgbClr val="000000"/>
                </a:solidFill>
                <a:ea typeface="+mn-lt"/>
                <a:cs typeface="+mn-lt"/>
              </a:rPr>
              <a:t> We introduced Drools, discussing its open-source nature and its connection to Red Hat.</a:t>
            </a:r>
            <a:endParaRPr lang="en-US" sz="1400">
              <a:ea typeface="Calibri"/>
              <a:cs typeface="Calibri"/>
            </a:endParaRPr>
          </a:p>
          <a:p>
            <a:pPr>
              <a:buFont typeface="Arial"/>
              <a:buChar char="•"/>
            </a:pPr>
            <a:r>
              <a:rPr lang="en-US" sz="1400" b="1" dirty="0">
                <a:solidFill>
                  <a:srgbClr val="000000"/>
                </a:solidFill>
                <a:ea typeface="+mn-lt"/>
                <a:cs typeface="+mn-lt"/>
              </a:rPr>
              <a:t>The Lifecycle of Rule Execution:</a:t>
            </a:r>
            <a:r>
              <a:rPr lang="en-US" sz="1400" dirty="0">
                <a:solidFill>
                  <a:srgbClr val="000000"/>
                </a:solidFill>
                <a:ea typeface="+mn-lt"/>
                <a:cs typeface="+mn-lt"/>
              </a:rPr>
              <a:t> We delved into the inner workings of a rule engine, from creation and deployment to execution and output.</a:t>
            </a:r>
            <a:endParaRPr lang="en-US" sz="1400">
              <a:ea typeface="Calibri"/>
              <a:cs typeface="Calibri"/>
            </a:endParaRPr>
          </a:p>
          <a:p>
            <a:pPr>
              <a:buFont typeface="Arial"/>
              <a:buChar char="•"/>
            </a:pPr>
            <a:r>
              <a:rPr lang="en-US" sz="1400" b="1" dirty="0">
                <a:solidFill>
                  <a:srgbClr val="000000"/>
                </a:solidFill>
                <a:ea typeface="+mn-lt"/>
                <a:cs typeface="+mn-lt"/>
              </a:rPr>
              <a:t>Basics of Rule Anatomy in Drools:</a:t>
            </a:r>
            <a:r>
              <a:rPr lang="en-US" sz="1400" dirty="0">
                <a:solidFill>
                  <a:srgbClr val="000000"/>
                </a:solidFill>
                <a:ea typeface="+mn-lt"/>
                <a:cs typeface="+mn-lt"/>
              </a:rPr>
              <a:t> We focused on the structure of rules in Drools, covering the key components such as the rule name, LHS (conditions), and RHS (actions).</a:t>
            </a:r>
            <a:endParaRPr lang="en-US" sz="1400">
              <a:ea typeface="Calibri"/>
              <a:cs typeface="Calibri"/>
            </a:endParaRPr>
          </a:p>
          <a:p>
            <a:pPr>
              <a:buFont typeface="Arial"/>
              <a:buChar char="•"/>
            </a:pPr>
            <a:r>
              <a:rPr lang="en-US" sz="1400" b="1" dirty="0">
                <a:solidFill>
                  <a:srgbClr val="000000"/>
                </a:solidFill>
                <a:ea typeface="+mn-lt"/>
                <a:cs typeface="+mn-lt"/>
              </a:rPr>
              <a:t>Practical Exercise: </a:t>
            </a:r>
            <a:r>
              <a:rPr lang="en-US" sz="1400" dirty="0">
                <a:solidFill>
                  <a:srgbClr val="000000"/>
                </a:solidFill>
                <a:ea typeface="+mn-lt"/>
                <a:cs typeface="+mn-lt"/>
              </a:rPr>
              <a:t>We put on  our thinking caps to imagine how to use drools in a practical business scenario</a:t>
            </a:r>
          </a:p>
          <a:p>
            <a:pPr>
              <a:buFont typeface="Arial"/>
              <a:buChar char="•"/>
            </a:pPr>
            <a:r>
              <a:rPr lang="en-US" sz="1400" b="1" dirty="0">
                <a:solidFill>
                  <a:srgbClr val="000000"/>
                </a:solidFill>
                <a:ea typeface="+mn-lt"/>
                <a:cs typeface="+mn-lt"/>
              </a:rPr>
              <a:t>Interactive Quiz: Assessing Understanding:</a:t>
            </a:r>
            <a:r>
              <a:rPr lang="en-US" sz="1400" dirty="0">
                <a:solidFill>
                  <a:srgbClr val="000000"/>
                </a:solidFill>
                <a:ea typeface="+mn-lt"/>
                <a:cs typeface="+mn-lt"/>
              </a:rPr>
              <a:t> We engaged in an interactive quiz, testing our understanding of rule engines and the Drools platform.</a:t>
            </a:r>
            <a:endParaRPr lang="en-US" sz="1400" dirty="0"/>
          </a:p>
        </p:txBody>
      </p:sp>
    </p:spTree>
    <p:extLst>
      <p:ext uri="{BB962C8B-B14F-4D97-AF65-F5344CB8AC3E}">
        <p14:creationId xmlns:p14="http://schemas.microsoft.com/office/powerpoint/2010/main" val="2763043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E8F7E4-4FFD-597B-8EF1-27D5D49D5B3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6E3D9-9031-DED8-AA1E-97792E9ADFB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Handshake">
            <a:extLst>
              <a:ext uri="{FF2B5EF4-FFF2-40B4-BE49-F238E27FC236}">
                <a16:creationId xmlns:a16="http://schemas.microsoft.com/office/drawing/2014/main" id="{6716E70E-6896-7C55-AC2E-5ECF0AFBBE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70370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103681E-12D2-B5B6-5635-28479F92AEA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to Of Computer Setup · Free Stock Photo">
            <a:extLst>
              <a:ext uri="{FF2B5EF4-FFF2-40B4-BE49-F238E27FC236}">
                <a16:creationId xmlns:a16="http://schemas.microsoft.com/office/drawing/2014/main" id="{D44F5196-E097-2363-F82E-6446DCA1A7EF}"/>
              </a:ext>
            </a:extLst>
          </p:cNvPr>
          <p:cNvPicPr>
            <a:picLocks noChangeAspect="1"/>
          </p:cNvPicPr>
          <p:nvPr/>
        </p:nvPicPr>
        <p:blipFill rotWithShape="1">
          <a:blip r:embed="rId2">
            <a:alphaModFix amt="50000"/>
          </a:blip>
          <a:srcRect t="3153" b="17342"/>
          <a:stretch/>
        </p:blipFill>
        <p:spPr>
          <a:xfrm>
            <a:off x="20" y="1"/>
            <a:ext cx="12191980" cy="6857999"/>
          </a:xfrm>
          <a:prstGeom prst="rect">
            <a:avLst/>
          </a:prstGeom>
        </p:spPr>
      </p:pic>
      <p:sp>
        <p:nvSpPr>
          <p:cNvPr id="2" name="Title 1">
            <a:extLst>
              <a:ext uri="{FF2B5EF4-FFF2-40B4-BE49-F238E27FC236}">
                <a16:creationId xmlns:a16="http://schemas.microsoft.com/office/drawing/2014/main" id="{CEB2E7E6-5F8A-1E9B-79B7-5C628D87992A}"/>
              </a:ext>
            </a:extLst>
          </p:cNvPr>
          <p:cNvSpPr>
            <a:spLocks noGrp="1"/>
          </p:cNvSpPr>
          <p:nvPr>
            <p:ph type="ctrTitle"/>
          </p:nvPr>
        </p:nvSpPr>
        <p:spPr>
          <a:xfrm>
            <a:off x="1524000" y="1122362"/>
            <a:ext cx="9144000" cy="2900518"/>
          </a:xfrm>
        </p:spPr>
        <p:txBody>
          <a:bodyPr>
            <a:normAutofit/>
          </a:bodyPr>
          <a:lstStyle/>
          <a:p>
            <a:r>
              <a:rPr lang="en-US" sz="3300" b="1" cap="all">
                <a:solidFill>
                  <a:srgbClr val="FFFFFF"/>
                </a:solidFill>
                <a:latin typeface="TW Cen MT"/>
                <a:cs typeface="Calibri Light"/>
              </a:rPr>
              <a:t>DROOLS 8</a:t>
            </a:r>
            <a:br>
              <a:rPr lang="en-US" sz="3300" b="1" cap="all">
                <a:solidFill>
                  <a:srgbClr val="FFFFFF"/>
                </a:solidFill>
                <a:latin typeface="TW Cen MT"/>
                <a:cs typeface="Calibri Light"/>
              </a:rPr>
            </a:br>
            <a:br>
              <a:rPr lang="en-US" sz="3300" b="1" cap="all">
                <a:solidFill>
                  <a:srgbClr val="FFFFFF"/>
                </a:solidFill>
                <a:latin typeface="TW Cen MT"/>
                <a:cs typeface="Calibri Light"/>
              </a:rPr>
            </a:br>
            <a:r>
              <a:rPr lang="en-US" sz="3300" b="1" cap="all">
                <a:solidFill>
                  <a:srgbClr val="FFFFFF"/>
                </a:solidFill>
                <a:latin typeface="TW Cen MT"/>
                <a:cs typeface="Calibri Light"/>
              </a:rPr>
              <a:t>MODULE 02:</a:t>
            </a:r>
            <a:br>
              <a:rPr lang="en-US" sz="3300" b="1" cap="all">
                <a:solidFill>
                  <a:srgbClr val="FFFFFF"/>
                </a:solidFill>
                <a:latin typeface="TW Cen MT"/>
                <a:cs typeface="Calibri Light"/>
              </a:rPr>
            </a:br>
            <a:r>
              <a:rPr lang="en-US" sz="3300" b="1" cap="all">
                <a:solidFill>
                  <a:srgbClr val="FFFFFF"/>
                </a:solidFill>
                <a:latin typeface="TW Cen MT"/>
                <a:cs typeface="Calibri Light"/>
              </a:rPr>
              <a:t>System Setup</a:t>
            </a:r>
            <a:br>
              <a:rPr lang="en-US" sz="3300" b="1" cap="all">
                <a:solidFill>
                  <a:srgbClr val="FFFFFF"/>
                </a:solidFill>
                <a:latin typeface="TW Cen MT"/>
                <a:cs typeface="Calibri Light"/>
              </a:rPr>
            </a:br>
            <a:br>
              <a:rPr lang="en-US" sz="3300" b="1" cap="all">
                <a:solidFill>
                  <a:srgbClr val="FFFFFF"/>
                </a:solidFill>
                <a:latin typeface="TW Cen MT"/>
                <a:cs typeface="Calibri Light"/>
              </a:rPr>
            </a:br>
            <a:r>
              <a:rPr lang="en-US" sz="3300" b="1" cap="all">
                <a:solidFill>
                  <a:srgbClr val="FFFFFF"/>
                </a:solidFill>
                <a:latin typeface="TW Cen MT"/>
                <a:cs typeface="Calibri Light"/>
              </a:rPr>
              <a:t>Preparing the Environment</a:t>
            </a:r>
          </a:p>
        </p:txBody>
      </p:sp>
      <p:sp>
        <p:nvSpPr>
          <p:cNvPr id="3" name="Subtitle 2">
            <a:extLst>
              <a:ext uri="{FF2B5EF4-FFF2-40B4-BE49-F238E27FC236}">
                <a16:creationId xmlns:a16="http://schemas.microsoft.com/office/drawing/2014/main" id="{16391022-0471-D17C-A023-C7507B692FAF}"/>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b="1">
                <a:solidFill>
                  <a:srgbClr val="FFFFFF"/>
                </a:solidFill>
                <a:cs typeface="Calibri"/>
              </a:rPr>
              <a:t>Presented by John Paul Franke</a:t>
            </a:r>
            <a:endParaRPr lang="en-US">
              <a:solidFill>
                <a:srgbClr val="FFFFFF"/>
              </a:solidFill>
              <a:cs typeface="Calibri"/>
            </a:endParaRPr>
          </a:p>
          <a:p>
            <a:endParaRPr lang="en-US">
              <a:solidFill>
                <a:srgbClr val="FFFFFF"/>
              </a:solidFill>
              <a:cs typeface="Calibri"/>
            </a:endParaRPr>
          </a:p>
        </p:txBody>
      </p:sp>
    </p:spTree>
    <p:extLst>
      <p:ext uri="{BB962C8B-B14F-4D97-AF65-F5344CB8AC3E}">
        <p14:creationId xmlns:p14="http://schemas.microsoft.com/office/powerpoint/2010/main" val="632270859"/>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AE5305-88CC-B924-783E-29128EF71E6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s and rulers">
            <a:extLst>
              <a:ext uri="{FF2B5EF4-FFF2-40B4-BE49-F238E27FC236}">
                <a16:creationId xmlns:a16="http://schemas.microsoft.com/office/drawing/2014/main" id="{EC98C2B3-583F-1945-C2B1-15F3DDC7BE51}"/>
              </a:ext>
            </a:extLst>
          </p:cNvPr>
          <p:cNvPicPr>
            <a:picLocks noChangeAspect="1"/>
          </p:cNvPicPr>
          <p:nvPr/>
        </p:nvPicPr>
        <p:blipFill rotWithShape="1">
          <a:blip r:embed="rId2">
            <a:alphaModFix amt="35000"/>
          </a:blip>
          <a:srcRect t="6858" r="-2" b="8745"/>
          <a:stretch/>
        </p:blipFill>
        <p:spPr>
          <a:xfrm>
            <a:off x="20" y="10"/>
            <a:ext cx="12191980" cy="6857990"/>
          </a:xfrm>
          <a:prstGeom prst="rect">
            <a:avLst/>
          </a:prstGeom>
        </p:spPr>
      </p:pic>
      <p:sp>
        <p:nvSpPr>
          <p:cNvPr id="2" name="Title 1">
            <a:extLst>
              <a:ext uri="{FF2B5EF4-FFF2-40B4-BE49-F238E27FC236}">
                <a16:creationId xmlns:a16="http://schemas.microsoft.com/office/drawing/2014/main" id="{DF6F9FB9-106F-9BEA-B63E-A010853FDE17}"/>
              </a:ext>
            </a:extLst>
          </p:cNvPr>
          <p:cNvSpPr>
            <a:spLocks noGrp="1"/>
          </p:cNvSpPr>
          <p:nvPr>
            <p:ph type="title"/>
          </p:nvPr>
        </p:nvSpPr>
        <p:spPr>
          <a:xfrm>
            <a:off x="838200" y="365125"/>
            <a:ext cx="10515600" cy="1325563"/>
          </a:xfrm>
        </p:spPr>
        <p:txBody>
          <a:bodyPr>
            <a:normAutofit/>
          </a:bodyPr>
          <a:lstStyle/>
          <a:p>
            <a:r>
              <a:rPr lang="en-US" dirty="0">
                <a:solidFill>
                  <a:srgbClr val="FFFFFF"/>
                </a:solidFill>
                <a:cs typeface="Calibri Light"/>
              </a:rPr>
              <a:t>Course Overview</a:t>
            </a:r>
            <a:endParaRPr lang="en-US" dirty="0">
              <a:solidFill>
                <a:srgbClr val="FFFFFF"/>
              </a:solidFill>
            </a:endParaRPr>
          </a:p>
        </p:txBody>
      </p:sp>
      <p:sp>
        <p:nvSpPr>
          <p:cNvPr id="3" name="Content Placeholder 2">
            <a:extLst>
              <a:ext uri="{FF2B5EF4-FFF2-40B4-BE49-F238E27FC236}">
                <a16:creationId xmlns:a16="http://schemas.microsoft.com/office/drawing/2014/main" id="{6EA1DDC7-6819-255E-A6B9-B3DAB5086A17}"/>
              </a:ext>
            </a:extLst>
          </p:cNvPr>
          <p:cNvSpPr>
            <a:spLocks noGrp="1"/>
          </p:cNvSpPr>
          <p:nvPr>
            <p:ph idx="1"/>
          </p:nvPr>
        </p:nvSpPr>
        <p:spPr>
          <a:xfrm>
            <a:off x="838200" y="1825625"/>
            <a:ext cx="10515600" cy="4351338"/>
          </a:xfrm>
        </p:spPr>
        <p:txBody>
          <a:bodyPr vert="horz" lIns="91440" tIns="45720" rIns="91440" bIns="45720" rtlCol="0">
            <a:normAutofit/>
          </a:bodyPr>
          <a:lstStyle/>
          <a:p>
            <a:pPr>
              <a:buNone/>
            </a:pPr>
            <a:r>
              <a:rPr lang="en-US" b="1">
                <a:solidFill>
                  <a:srgbClr val="FFFFFF"/>
                </a:solidFill>
                <a:ea typeface="+mn-lt"/>
                <a:cs typeface="+mn-lt"/>
              </a:rPr>
              <a:t>Welcome to Module 02: Setting Up Your Drools Environment!</a:t>
            </a:r>
            <a:endParaRPr lang="en-US">
              <a:solidFill>
                <a:srgbClr val="FFFFFF"/>
              </a:solidFill>
            </a:endParaRPr>
          </a:p>
          <a:p>
            <a:pPr marL="0" indent="0">
              <a:buNone/>
            </a:pPr>
            <a:r>
              <a:rPr lang="en-US">
                <a:solidFill>
                  <a:srgbClr val="FFFFFF"/>
                </a:solidFill>
                <a:ea typeface="+mn-lt"/>
                <a:cs typeface="+mn-lt"/>
              </a:rPr>
              <a:t>In this module, we're embarking on a practical journey, setting up the foundation for all our Drools projects. We'll be organizing and configuring our software tools and environment for Drools.</a:t>
            </a:r>
          </a:p>
          <a:p>
            <a:pPr marL="0" indent="0">
              <a:buNone/>
            </a:pPr>
            <a:r>
              <a:rPr lang="en-US">
                <a:solidFill>
                  <a:srgbClr val="FFFFFF"/>
                </a:solidFill>
                <a:ea typeface="+mn-lt"/>
                <a:cs typeface="+mn-lt"/>
              </a:rPr>
              <a:t>This module is designed to guide you through the process of installing and configuring all the necessary components to get your Drools environment up and running. Whether you are an experienced developer or new to the world of rule engines, this module will provide step-by-step instructions to ensure a smooth setup.</a:t>
            </a:r>
          </a:p>
          <a:p>
            <a:pPr marL="0" indent="0">
              <a:buNone/>
            </a:pPr>
            <a:endParaRPr lang="en-US">
              <a:solidFill>
                <a:srgbClr val="FFFFFF"/>
              </a:solidFill>
              <a:ea typeface="+mn-lt"/>
              <a:cs typeface="+mn-lt"/>
            </a:endParaRPr>
          </a:p>
        </p:txBody>
      </p:sp>
    </p:spTree>
    <p:extLst>
      <p:ext uri="{BB962C8B-B14F-4D97-AF65-F5344CB8AC3E}">
        <p14:creationId xmlns:p14="http://schemas.microsoft.com/office/powerpoint/2010/main" val="2897033188"/>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F8B5C7-D811-A865-9D33-0278C23A317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and white target with arrows&#10;&#10;Description automatically generated">
            <a:extLst>
              <a:ext uri="{FF2B5EF4-FFF2-40B4-BE49-F238E27FC236}">
                <a16:creationId xmlns:a16="http://schemas.microsoft.com/office/drawing/2014/main" id="{EAB47CA8-1902-92FF-C6FB-1852342F7D4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29" r="535"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390A3A-ACBB-68BB-B5FC-40611D99E309}"/>
              </a:ext>
            </a:extLst>
          </p:cNvPr>
          <p:cNvSpPr>
            <a:spLocks noGrp="1"/>
          </p:cNvSpPr>
          <p:nvPr>
            <p:ph type="title"/>
          </p:nvPr>
        </p:nvSpPr>
        <p:spPr>
          <a:xfrm>
            <a:off x="7531610" y="365125"/>
            <a:ext cx="3822189" cy="1899912"/>
          </a:xfrm>
        </p:spPr>
        <p:txBody>
          <a:bodyPr>
            <a:normAutofit/>
          </a:bodyPr>
          <a:lstStyle/>
          <a:p>
            <a:r>
              <a:rPr lang="en-US" sz="4000">
                <a:cs typeface="Calibri Light"/>
              </a:rPr>
              <a:t>Learning Objectives</a:t>
            </a:r>
            <a:endParaRPr lang="en-US" sz="4000"/>
          </a:p>
        </p:txBody>
      </p:sp>
      <p:sp>
        <p:nvSpPr>
          <p:cNvPr id="3" name="Content Placeholder 2">
            <a:extLst>
              <a:ext uri="{FF2B5EF4-FFF2-40B4-BE49-F238E27FC236}">
                <a16:creationId xmlns:a16="http://schemas.microsoft.com/office/drawing/2014/main" id="{25A0D158-CEBA-C8B9-D298-62A69D107D5C}"/>
              </a:ext>
            </a:extLst>
          </p:cNvPr>
          <p:cNvSpPr>
            <a:spLocks noGrp="1"/>
          </p:cNvSpPr>
          <p:nvPr>
            <p:ph idx="1"/>
          </p:nvPr>
        </p:nvSpPr>
        <p:spPr>
          <a:xfrm>
            <a:off x="7531610" y="2434201"/>
            <a:ext cx="3822189" cy="3742762"/>
          </a:xfrm>
        </p:spPr>
        <p:txBody>
          <a:bodyPr vert="horz" lIns="91440" tIns="45720" rIns="91440" bIns="45720" rtlCol="0">
            <a:normAutofit/>
          </a:bodyPr>
          <a:lstStyle/>
          <a:p>
            <a:pPr>
              <a:buNone/>
            </a:pPr>
            <a:r>
              <a:rPr lang="en-US" sz="1100" b="1">
                <a:ea typeface="+mn-lt"/>
                <a:cs typeface="+mn-lt"/>
              </a:rPr>
              <a:t>What Will You Learn?</a:t>
            </a:r>
            <a:endParaRPr lang="en-US" sz="1100">
              <a:cs typeface="Calibri"/>
            </a:endParaRPr>
          </a:p>
          <a:p>
            <a:pPr>
              <a:buFont typeface="Arial"/>
              <a:buChar char="•"/>
            </a:pPr>
            <a:r>
              <a:rPr lang="en-US" sz="1100">
                <a:ea typeface="+mn-lt"/>
                <a:cs typeface="+mn-lt"/>
              </a:rPr>
              <a:t>The prerequisites needed for a successful Drools installation.</a:t>
            </a:r>
            <a:endParaRPr lang="en-US" sz="1100">
              <a:cs typeface="Calibri"/>
            </a:endParaRPr>
          </a:p>
          <a:p>
            <a:pPr>
              <a:buFont typeface="Arial"/>
              <a:buChar char="•"/>
            </a:pPr>
            <a:r>
              <a:rPr lang="en-US" sz="1100">
                <a:ea typeface="+mn-lt"/>
                <a:cs typeface="+mn-lt"/>
              </a:rPr>
              <a:t>How to set up your system for successful running of Drools</a:t>
            </a:r>
            <a:endParaRPr lang="en-US" sz="1100">
              <a:cs typeface="Calibri"/>
            </a:endParaRPr>
          </a:p>
          <a:p>
            <a:pPr>
              <a:buFont typeface="Arial"/>
              <a:buChar char="•"/>
            </a:pPr>
            <a:r>
              <a:rPr lang="en-US" sz="1100">
                <a:ea typeface="+mn-lt"/>
                <a:cs typeface="+mn-lt"/>
              </a:rPr>
              <a:t>A detailed guide on installing Drools dependencies.</a:t>
            </a:r>
            <a:endParaRPr lang="en-US" sz="1100">
              <a:cs typeface="Calibri"/>
            </a:endParaRPr>
          </a:p>
          <a:p>
            <a:pPr>
              <a:buFont typeface="Arial"/>
              <a:buChar char="•"/>
            </a:pPr>
            <a:r>
              <a:rPr lang="en-US" sz="1100">
                <a:ea typeface="+mn-lt"/>
                <a:cs typeface="+mn-lt"/>
              </a:rPr>
              <a:t>Understanding Maven and how it integrates with Drools.</a:t>
            </a:r>
          </a:p>
          <a:p>
            <a:pPr>
              <a:buFont typeface="Arial"/>
              <a:buChar char="•"/>
            </a:pPr>
            <a:r>
              <a:rPr lang="en-US" sz="1100">
                <a:ea typeface="+mn-lt"/>
                <a:cs typeface="+mn-lt"/>
              </a:rPr>
              <a:t>Configuring your Integrated Development Environment (IDE) for Drools, with a focus on IntelliJ IDEA and Visual Studio Code (VSCode).</a:t>
            </a:r>
            <a:endParaRPr lang="en-US" sz="1100">
              <a:cs typeface="Calibri"/>
            </a:endParaRPr>
          </a:p>
          <a:p>
            <a:pPr>
              <a:buFont typeface="Arial"/>
              <a:buChar char="•"/>
            </a:pPr>
            <a:r>
              <a:rPr lang="en-US" sz="1100">
                <a:ea typeface="+mn-lt"/>
                <a:cs typeface="+mn-lt"/>
              </a:rPr>
              <a:t>How to ensure your environment is correctly set up and ready for developing Drools applications.</a:t>
            </a:r>
            <a:endParaRPr lang="en-US" sz="1100">
              <a:cs typeface="Calibri" panose="020F0502020204030204"/>
            </a:endParaRPr>
          </a:p>
          <a:p>
            <a:pPr marL="0" indent="0">
              <a:buNone/>
            </a:pPr>
            <a:r>
              <a:rPr lang="en-US" sz="1100">
                <a:ea typeface="+mn-lt"/>
                <a:cs typeface="+mn-lt"/>
              </a:rPr>
              <a:t>By the end of this module, you'll have a fully functional Drools development environment, ready to create and run rule-based applications. This setup is crucial as it lays the groundwork for all the exciting Drools features and projects we'll explore in the subsequent modules.</a:t>
            </a:r>
            <a:endParaRPr lang="en-US" sz="1100">
              <a:cs typeface="Calibri" panose="020F0502020204030204"/>
            </a:endParaRPr>
          </a:p>
          <a:p>
            <a:pPr marL="0" indent="0">
              <a:buNone/>
            </a:pPr>
            <a:r>
              <a:rPr lang="en-US" sz="1100">
                <a:ea typeface="+mn-lt"/>
                <a:cs typeface="+mn-lt"/>
              </a:rPr>
              <a:t>Let's get our tools ready and set the stage!</a:t>
            </a:r>
            <a:endParaRPr lang="en-US" sz="1100">
              <a:cs typeface="Calibri" panose="020F0502020204030204"/>
            </a:endParaRPr>
          </a:p>
        </p:txBody>
      </p:sp>
    </p:spTree>
    <p:extLst>
      <p:ext uri="{BB962C8B-B14F-4D97-AF65-F5344CB8AC3E}">
        <p14:creationId xmlns:p14="http://schemas.microsoft.com/office/powerpoint/2010/main" val="742464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DC0EB6-0D80-B347-129D-A1258F2F4238}"/>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B636ACB0-9222-F911-0AE4-C40C25A0F3DE}"/>
              </a:ext>
            </a:extLst>
          </p:cNvPr>
          <p:cNvPicPr>
            <a:picLocks noChangeAspect="1"/>
          </p:cNvPicPr>
          <p:nvPr/>
        </p:nvPicPr>
        <p:blipFill rotWithShape="1">
          <a:blip r:embed="rId2"/>
          <a:srcRect t="109"/>
          <a:stretch/>
        </p:blipFill>
        <p:spPr>
          <a:xfrm>
            <a:off x="2522356" y="10"/>
            <a:ext cx="9669642" cy="6857990"/>
          </a:xfrm>
          <a:prstGeom prst="rect">
            <a:avLst/>
          </a:prstGeom>
        </p:spPr>
      </p:pic>
      <p:sp>
        <p:nvSpPr>
          <p:cNvPr id="7" name="Rectangle 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CA396C-174B-97EA-882A-F0FA029F7501}"/>
              </a:ext>
            </a:extLst>
          </p:cNvPr>
          <p:cNvSpPr>
            <a:spLocks noGrp="1"/>
          </p:cNvSpPr>
          <p:nvPr>
            <p:ph type="title"/>
          </p:nvPr>
        </p:nvSpPr>
        <p:spPr>
          <a:xfrm>
            <a:off x="838200" y="365125"/>
            <a:ext cx="3822189" cy="1899912"/>
          </a:xfrm>
        </p:spPr>
        <p:txBody>
          <a:bodyPr>
            <a:normAutofit/>
          </a:bodyPr>
          <a:lstStyle/>
          <a:p>
            <a:r>
              <a:rPr lang="en-US" sz="4000">
                <a:cs typeface="Calibri Light"/>
              </a:rPr>
              <a:t>Drools Prerequisites</a:t>
            </a:r>
            <a:endParaRPr lang="en-US" sz="4000"/>
          </a:p>
        </p:txBody>
      </p:sp>
      <p:sp>
        <p:nvSpPr>
          <p:cNvPr id="3" name="Content Placeholder 2">
            <a:extLst>
              <a:ext uri="{FF2B5EF4-FFF2-40B4-BE49-F238E27FC236}">
                <a16:creationId xmlns:a16="http://schemas.microsoft.com/office/drawing/2014/main" id="{E768A7A2-72B8-1597-6151-AA73BFD6857F}"/>
              </a:ext>
            </a:extLst>
          </p:cNvPr>
          <p:cNvSpPr>
            <a:spLocks noGrp="1"/>
          </p:cNvSpPr>
          <p:nvPr>
            <p:ph idx="1"/>
          </p:nvPr>
        </p:nvSpPr>
        <p:spPr>
          <a:xfrm>
            <a:off x="838200" y="2434201"/>
            <a:ext cx="3822189" cy="3742762"/>
          </a:xfrm>
        </p:spPr>
        <p:txBody>
          <a:bodyPr vert="horz" lIns="91440" tIns="45720" rIns="91440" bIns="45720" rtlCol="0" anchor="t">
            <a:normAutofit/>
          </a:bodyPr>
          <a:lstStyle/>
          <a:p>
            <a:pPr marL="0" indent="0">
              <a:buNone/>
            </a:pPr>
            <a:r>
              <a:rPr lang="en-US" sz="2000" dirty="0">
                <a:ea typeface="+mn-lt"/>
                <a:cs typeface="+mn-lt"/>
              </a:rPr>
              <a:t>Before diving into Drools, it's important to ensure that you have the necessary prerequisites in place.</a:t>
            </a:r>
          </a:p>
          <a:p>
            <a:pPr marL="0" indent="0">
              <a:buNone/>
            </a:pPr>
            <a:r>
              <a:rPr lang="en-US" sz="2000" dirty="0">
                <a:ea typeface="+mn-lt"/>
                <a:cs typeface="+mn-lt"/>
              </a:rPr>
              <a:t>Here are the key prerequisites for working with Drools...</a:t>
            </a:r>
            <a:endParaRPr lang="en-US" sz="2000" dirty="0">
              <a:ea typeface="Calibri"/>
              <a:cs typeface="Calibri" panose="020F0502020204030204"/>
            </a:endParaRPr>
          </a:p>
          <a:p>
            <a:pPr marL="0" indent="0">
              <a:buNone/>
            </a:pPr>
            <a:endParaRPr lang="en-US" sz="1300">
              <a:ea typeface="Calibri"/>
              <a:cs typeface="Calibri" panose="020F0502020204030204"/>
            </a:endParaRPr>
          </a:p>
        </p:txBody>
      </p:sp>
    </p:spTree>
    <p:extLst>
      <p:ext uri="{BB962C8B-B14F-4D97-AF65-F5344CB8AC3E}">
        <p14:creationId xmlns:p14="http://schemas.microsoft.com/office/powerpoint/2010/main" val="3741097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B07151-F92C-A1E1-5856-B188E5588BD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AD794ADB-909B-FEA9-D4CE-41BA548C054A}"/>
              </a:ext>
            </a:extLst>
          </p:cNvPr>
          <p:cNvPicPr>
            <a:picLocks noChangeAspect="1"/>
          </p:cNvPicPr>
          <p:nvPr/>
        </p:nvPicPr>
        <p:blipFill rotWithShape="1">
          <a:blip r:embed="rId2"/>
          <a:srcRect t="109"/>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F12120-0A1C-4A5F-2BFB-9AE438732264}"/>
              </a:ext>
            </a:extLst>
          </p:cNvPr>
          <p:cNvSpPr>
            <a:spLocks noGrp="1"/>
          </p:cNvSpPr>
          <p:nvPr>
            <p:ph type="title"/>
          </p:nvPr>
        </p:nvSpPr>
        <p:spPr>
          <a:xfrm>
            <a:off x="838200" y="365125"/>
            <a:ext cx="3822189" cy="1899912"/>
          </a:xfrm>
        </p:spPr>
        <p:txBody>
          <a:bodyPr>
            <a:normAutofit/>
          </a:bodyPr>
          <a:lstStyle/>
          <a:p>
            <a:r>
              <a:rPr lang="en-US" sz="4000">
                <a:cs typeface="Calibri Light"/>
              </a:rPr>
              <a:t>Drools Prerequisites</a:t>
            </a:r>
            <a:endParaRPr lang="en-US" sz="4000"/>
          </a:p>
        </p:txBody>
      </p:sp>
      <p:sp>
        <p:nvSpPr>
          <p:cNvPr id="3" name="Content Placeholder 2">
            <a:extLst>
              <a:ext uri="{FF2B5EF4-FFF2-40B4-BE49-F238E27FC236}">
                <a16:creationId xmlns:a16="http://schemas.microsoft.com/office/drawing/2014/main" id="{CA1BBF8B-EB41-A5FB-A4F6-DDCAA7A21C16}"/>
              </a:ext>
            </a:extLst>
          </p:cNvPr>
          <p:cNvSpPr>
            <a:spLocks noGrp="1"/>
          </p:cNvSpPr>
          <p:nvPr>
            <p:ph idx="1"/>
          </p:nvPr>
        </p:nvSpPr>
        <p:spPr>
          <a:xfrm>
            <a:off x="838200" y="2434201"/>
            <a:ext cx="3822189" cy="3742762"/>
          </a:xfrm>
        </p:spPr>
        <p:txBody>
          <a:bodyPr vert="horz" lIns="91440" tIns="45720" rIns="91440" bIns="45720" rtlCol="0">
            <a:normAutofit/>
          </a:bodyPr>
          <a:lstStyle/>
          <a:p>
            <a:pPr>
              <a:buFont typeface="Arial"/>
              <a:buChar char="•"/>
            </a:pPr>
            <a:r>
              <a:rPr lang="en-US" sz="1600" b="1">
                <a:ea typeface="+mn-lt"/>
                <a:cs typeface="+mn-lt"/>
              </a:rPr>
              <a:t>Java Development Kit (JDK):</a:t>
            </a:r>
            <a:endParaRPr lang="en-US" sz="1600"/>
          </a:p>
          <a:p>
            <a:pPr marL="971550" lvl="1" indent="-285750">
              <a:buFont typeface="Courier New"/>
              <a:buChar char="o"/>
            </a:pPr>
            <a:r>
              <a:rPr lang="en-US" sz="1600">
                <a:ea typeface="+mn-lt"/>
                <a:cs typeface="+mn-lt"/>
              </a:rPr>
              <a:t>Drools is a Java-based framework, so you need to have Java installed on your computer.</a:t>
            </a:r>
            <a:endParaRPr lang="en-US" sz="1600">
              <a:cs typeface="Calibri" panose="020F0502020204030204"/>
            </a:endParaRPr>
          </a:p>
          <a:p>
            <a:pPr marL="971550" lvl="1" indent="-285750">
              <a:buFont typeface="Courier New"/>
              <a:buChar char="o"/>
            </a:pPr>
            <a:r>
              <a:rPr lang="en-US" sz="1600">
                <a:ea typeface="+mn-lt"/>
                <a:cs typeface="+mn-lt"/>
              </a:rPr>
              <a:t>The recommended version is JDK 17, which you can download and install from providers like Oracle or adopt OpenJDK versions such as Amazon Corretto.</a:t>
            </a:r>
            <a:endParaRPr lang="en-US" sz="1600">
              <a:cs typeface="Calibri" panose="020F0502020204030204"/>
            </a:endParaRPr>
          </a:p>
          <a:p>
            <a:pPr marL="971550" lvl="1" indent="-285750">
              <a:buFont typeface="Courier New"/>
              <a:buChar char="o"/>
            </a:pPr>
            <a:r>
              <a:rPr lang="en-US" sz="1600">
                <a:ea typeface="+mn-lt"/>
                <a:cs typeface="+mn-lt"/>
              </a:rPr>
              <a:t>Ensure that the </a:t>
            </a:r>
            <a:r>
              <a:rPr lang="en-US" sz="1600" b="1">
                <a:latin typeface="Consolas"/>
                <a:ea typeface="+mn-lt"/>
                <a:cs typeface="+mn-lt"/>
              </a:rPr>
              <a:t>JAVA_HOME</a:t>
            </a:r>
            <a:r>
              <a:rPr lang="en-US" sz="1600">
                <a:ea typeface="+mn-lt"/>
                <a:cs typeface="+mn-lt"/>
              </a:rPr>
              <a:t> environment variable is correctly set to the JDK installation path.</a:t>
            </a:r>
            <a:endParaRPr lang="en-US" sz="1600">
              <a:cs typeface="Calibri" panose="020F0502020204030204"/>
            </a:endParaRPr>
          </a:p>
          <a:p>
            <a:pPr marL="0" indent="0">
              <a:buNone/>
            </a:pPr>
            <a:endParaRPr lang="en-US" sz="1600">
              <a:ea typeface="+mn-lt"/>
              <a:cs typeface="+mn-lt"/>
            </a:endParaRPr>
          </a:p>
        </p:txBody>
      </p:sp>
    </p:spTree>
    <p:extLst>
      <p:ext uri="{BB962C8B-B14F-4D97-AF65-F5344CB8AC3E}">
        <p14:creationId xmlns:p14="http://schemas.microsoft.com/office/powerpoint/2010/main" val="797739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0411AD-5483-6B34-2D89-807BF8DCB5B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11EC3964-E889-009F-27CA-258B5B4EB188}"/>
              </a:ext>
            </a:extLst>
          </p:cNvPr>
          <p:cNvPicPr>
            <a:picLocks noChangeAspect="1"/>
          </p:cNvPicPr>
          <p:nvPr/>
        </p:nvPicPr>
        <p:blipFill rotWithShape="1">
          <a:blip r:embed="rId2"/>
          <a:srcRect t="109"/>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B22A99-6BB3-1FC2-9C5B-7922D583FEEF}"/>
              </a:ext>
            </a:extLst>
          </p:cNvPr>
          <p:cNvSpPr>
            <a:spLocks noGrp="1"/>
          </p:cNvSpPr>
          <p:nvPr>
            <p:ph type="title"/>
          </p:nvPr>
        </p:nvSpPr>
        <p:spPr>
          <a:xfrm>
            <a:off x="838200" y="365125"/>
            <a:ext cx="3822189" cy="1899912"/>
          </a:xfrm>
        </p:spPr>
        <p:txBody>
          <a:bodyPr>
            <a:normAutofit/>
          </a:bodyPr>
          <a:lstStyle/>
          <a:p>
            <a:r>
              <a:rPr lang="en-US" sz="4000">
                <a:cs typeface="Calibri Light"/>
              </a:rPr>
              <a:t>Drools Prerequisites</a:t>
            </a:r>
            <a:endParaRPr lang="en-US" sz="4000"/>
          </a:p>
        </p:txBody>
      </p:sp>
      <p:sp>
        <p:nvSpPr>
          <p:cNvPr id="3" name="Content Placeholder 2">
            <a:extLst>
              <a:ext uri="{FF2B5EF4-FFF2-40B4-BE49-F238E27FC236}">
                <a16:creationId xmlns:a16="http://schemas.microsoft.com/office/drawing/2014/main" id="{C071A683-4BB4-0314-2259-37C3EA9BF647}"/>
              </a:ext>
            </a:extLst>
          </p:cNvPr>
          <p:cNvSpPr>
            <a:spLocks noGrp="1"/>
          </p:cNvSpPr>
          <p:nvPr>
            <p:ph idx="1"/>
          </p:nvPr>
        </p:nvSpPr>
        <p:spPr>
          <a:xfrm>
            <a:off x="838200" y="2434201"/>
            <a:ext cx="3822189" cy="3742762"/>
          </a:xfrm>
        </p:spPr>
        <p:txBody>
          <a:bodyPr vert="horz" lIns="91440" tIns="45720" rIns="91440" bIns="45720" rtlCol="0">
            <a:normAutofit/>
          </a:bodyPr>
          <a:lstStyle/>
          <a:p>
            <a:pPr>
              <a:buFont typeface="Arial"/>
              <a:buChar char="•"/>
            </a:pPr>
            <a:r>
              <a:rPr lang="en-US" sz="1600" b="1">
                <a:ea typeface="+mn-lt"/>
                <a:cs typeface="+mn-lt"/>
              </a:rPr>
              <a:t>Integrated Development Environment (IDE):</a:t>
            </a:r>
            <a:endParaRPr lang="en-US" sz="1600">
              <a:ea typeface="+mn-lt"/>
              <a:cs typeface="+mn-lt"/>
            </a:endParaRPr>
          </a:p>
          <a:p>
            <a:pPr marL="971550" lvl="1" indent="-285750">
              <a:buFont typeface="Courier New"/>
              <a:buChar char="o"/>
            </a:pPr>
            <a:r>
              <a:rPr lang="en-US" sz="1600">
                <a:ea typeface="+mn-lt"/>
                <a:cs typeface="+mn-lt"/>
              </a:rPr>
              <a:t>An IDE makes it easier to write, debug, and manage your Java and Drools code.</a:t>
            </a:r>
          </a:p>
          <a:p>
            <a:pPr marL="971550" lvl="1" indent="-285750">
              <a:buFont typeface="Courier New"/>
              <a:buChar char="o"/>
            </a:pPr>
            <a:r>
              <a:rPr lang="en-US" sz="1600">
                <a:ea typeface="+mn-lt"/>
                <a:cs typeface="+mn-lt"/>
              </a:rPr>
              <a:t>Popular choices include IntelliJ IDEA and Visual Studio Code (VSCode). Both have excellent support for Java and Drools.</a:t>
            </a:r>
          </a:p>
          <a:p>
            <a:pPr marL="971550" lvl="1" indent="-285750">
              <a:buFont typeface="Courier New"/>
              <a:buChar char="o"/>
            </a:pPr>
            <a:r>
              <a:rPr lang="en-US" sz="1600">
                <a:ea typeface="+mn-lt"/>
                <a:cs typeface="+mn-lt"/>
              </a:rPr>
              <a:t>These IDEs offer features like code completion, syntax highlighting, and debugging tools, which are extremely helpful when working with Drools.</a:t>
            </a:r>
          </a:p>
        </p:txBody>
      </p:sp>
    </p:spTree>
    <p:extLst>
      <p:ext uri="{BB962C8B-B14F-4D97-AF65-F5344CB8AC3E}">
        <p14:creationId xmlns:p14="http://schemas.microsoft.com/office/powerpoint/2010/main" val="114361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A49C80-6D50-BF94-2F5C-F255491F0F1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ell phone and credit cards on a computer&#10;&#10;Description automatically generated">
            <a:extLst>
              <a:ext uri="{FF2B5EF4-FFF2-40B4-BE49-F238E27FC236}">
                <a16:creationId xmlns:a16="http://schemas.microsoft.com/office/drawing/2014/main" id="{557C3FB5-4A9D-269E-4F6A-6D5F6D65638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063" r="3273"/>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B02824-454B-C545-DD40-C81479DA7264}"/>
              </a:ext>
            </a:extLst>
          </p:cNvPr>
          <p:cNvSpPr>
            <a:spLocks noGrp="1"/>
          </p:cNvSpPr>
          <p:nvPr>
            <p:ph type="title"/>
          </p:nvPr>
        </p:nvSpPr>
        <p:spPr>
          <a:xfrm>
            <a:off x="838200" y="365125"/>
            <a:ext cx="3822189" cy="1899912"/>
          </a:xfrm>
        </p:spPr>
        <p:txBody>
          <a:bodyPr>
            <a:normAutofit/>
          </a:bodyPr>
          <a:lstStyle/>
          <a:p>
            <a:r>
              <a:rPr lang="en-US" sz="4000">
                <a:cs typeface="Calibri Light"/>
              </a:rPr>
              <a:t>Understanding Rule Engines</a:t>
            </a:r>
            <a:endParaRPr lang="en-US" sz="4000"/>
          </a:p>
        </p:txBody>
      </p:sp>
      <p:sp>
        <p:nvSpPr>
          <p:cNvPr id="3" name="Content Placeholder 2">
            <a:extLst>
              <a:ext uri="{FF2B5EF4-FFF2-40B4-BE49-F238E27FC236}">
                <a16:creationId xmlns:a16="http://schemas.microsoft.com/office/drawing/2014/main" id="{3B5DAC5B-49B2-3F66-E48F-8B92B0EDA150}"/>
              </a:ext>
            </a:extLst>
          </p:cNvPr>
          <p:cNvSpPr>
            <a:spLocks noGrp="1"/>
          </p:cNvSpPr>
          <p:nvPr>
            <p:ph idx="1"/>
          </p:nvPr>
        </p:nvSpPr>
        <p:spPr>
          <a:xfrm>
            <a:off x="838200" y="2434201"/>
            <a:ext cx="3822189" cy="3742762"/>
          </a:xfrm>
        </p:spPr>
        <p:txBody>
          <a:bodyPr vert="horz" lIns="91440" tIns="45720" rIns="91440" bIns="45720" rtlCol="0">
            <a:normAutofit/>
          </a:bodyPr>
          <a:lstStyle/>
          <a:p>
            <a:pPr marL="0" indent="0">
              <a:buNone/>
            </a:pPr>
            <a:r>
              <a:rPr lang="en-US" sz="2000">
                <a:ea typeface="+mn-lt"/>
                <a:cs typeface="+mn-lt"/>
              </a:rPr>
              <a:t>For example, in a banking application, a rule might say, "If a customer has savings over $10,000 and a good credit score, offer them a premium credit card." The rule engine looks at the customer data (like the chef looks at ingredients) and decides what offer to make.</a:t>
            </a:r>
            <a:endParaRPr lang="en-US" sz="2000"/>
          </a:p>
        </p:txBody>
      </p:sp>
    </p:spTree>
    <p:extLst>
      <p:ext uri="{BB962C8B-B14F-4D97-AF65-F5344CB8AC3E}">
        <p14:creationId xmlns:p14="http://schemas.microsoft.com/office/powerpoint/2010/main" val="4020329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304050-6D00-9132-DD33-5957213DFCF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A6D43191-598C-C971-51B1-7AE8E0FBEEEB}"/>
              </a:ext>
            </a:extLst>
          </p:cNvPr>
          <p:cNvPicPr>
            <a:picLocks noChangeAspect="1"/>
          </p:cNvPicPr>
          <p:nvPr/>
        </p:nvPicPr>
        <p:blipFill rotWithShape="1">
          <a:blip r:embed="rId2"/>
          <a:srcRect t="109"/>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B2D963-EFCA-C97F-FBAC-6DD06A67B5AF}"/>
              </a:ext>
            </a:extLst>
          </p:cNvPr>
          <p:cNvSpPr>
            <a:spLocks noGrp="1"/>
          </p:cNvSpPr>
          <p:nvPr>
            <p:ph type="title"/>
          </p:nvPr>
        </p:nvSpPr>
        <p:spPr>
          <a:xfrm>
            <a:off x="838200" y="365125"/>
            <a:ext cx="3822189" cy="1899912"/>
          </a:xfrm>
        </p:spPr>
        <p:txBody>
          <a:bodyPr>
            <a:normAutofit/>
          </a:bodyPr>
          <a:lstStyle/>
          <a:p>
            <a:r>
              <a:rPr lang="en-US" sz="4000">
                <a:cs typeface="Calibri Light"/>
              </a:rPr>
              <a:t>Drools Prerequisites</a:t>
            </a:r>
            <a:endParaRPr lang="en-US" sz="4000"/>
          </a:p>
        </p:txBody>
      </p:sp>
      <p:sp>
        <p:nvSpPr>
          <p:cNvPr id="3" name="Content Placeholder 2">
            <a:extLst>
              <a:ext uri="{FF2B5EF4-FFF2-40B4-BE49-F238E27FC236}">
                <a16:creationId xmlns:a16="http://schemas.microsoft.com/office/drawing/2014/main" id="{85AD31A3-C62C-C880-FCC0-BF12FE67E439}"/>
              </a:ext>
            </a:extLst>
          </p:cNvPr>
          <p:cNvSpPr>
            <a:spLocks noGrp="1"/>
          </p:cNvSpPr>
          <p:nvPr>
            <p:ph idx="1"/>
          </p:nvPr>
        </p:nvSpPr>
        <p:spPr>
          <a:xfrm>
            <a:off x="838200" y="2434201"/>
            <a:ext cx="3822189" cy="3742762"/>
          </a:xfrm>
        </p:spPr>
        <p:txBody>
          <a:bodyPr vert="horz" lIns="91440" tIns="45720" rIns="91440" bIns="45720" rtlCol="0">
            <a:normAutofit/>
          </a:bodyPr>
          <a:lstStyle/>
          <a:p>
            <a:pPr>
              <a:buFont typeface="Arial,Sans-Serif"/>
              <a:buChar char="•"/>
            </a:pPr>
            <a:r>
              <a:rPr lang="en-US" sz="1900" b="1">
                <a:ea typeface="+mn-lt"/>
                <a:cs typeface="+mn-lt"/>
              </a:rPr>
              <a:t>Apache Maven:</a:t>
            </a:r>
            <a:endParaRPr lang="en-US" sz="1900">
              <a:ea typeface="+mn-lt"/>
              <a:cs typeface="+mn-lt"/>
            </a:endParaRPr>
          </a:p>
          <a:p>
            <a:pPr marL="971550" lvl="1" indent="-285750">
              <a:buFont typeface="Courier New"/>
              <a:buChar char="o"/>
            </a:pPr>
            <a:r>
              <a:rPr lang="en-US" sz="1900">
                <a:ea typeface="+mn-lt"/>
                <a:cs typeface="+mn-lt"/>
              </a:rPr>
              <a:t>Maven is a build automation tool used primarily for Java projects.</a:t>
            </a:r>
          </a:p>
          <a:p>
            <a:pPr marL="971550" lvl="1" indent="-285750">
              <a:buFont typeface="Courier New"/>
              <a:buChar char="o"/>
            </a:pPr>
            <a:r>
              <a:rPr lang="en-US" sz="1900">
                <a:ea typeface="+mn-lt"/>
                <a:cs typeface="+mn-lt"/>
              </a:rPr>
              <a:t>It manages project dependencies and simplifies the build process for Drools applications.</a:t>
            </a:r>
          </a:p>
          <a:p>
            <a:pPr marL="971550" lvl="1" indent="-285750">
              <a:buFont typeface="Courier New"/>
              <a:buChar char="o"/>
            </a:pPr>
            <a:r>
              <a:rPr lang="en-US" sz="1900">
                <a:ea typeface="+mn-lt"/>
                <a:cs typeface="+mn-lt"/>
              </a:rPr>
              <a:t>Maven ensures that all necessary libraries for Drools are downloaded and included in your project.</a:t>
            </a:r>
            <a:endParaRPr lang="en-US" sz="1900">
              <a:cs typeface="Calibri" panose="020F0502020204030204"/>
            </a:endParaRPr>
          </a:p>
          <a:p>
            <a:pPr marL="0" indent="0">
              <a:buNone/>
            </a:pPr>
            <a:endParaRPr lang="en-US" sz="1900">
              <a:ea typeface="+mn-lt"/>
              <a:cs typeface="+mn-lt"/>
            </a:endParaRPr>
          </a:p>
        </p:txBody>
      </p:sp>
    </p:spTree>
    <p:extLst>
      <p:ext uri="{BB962C8B-B14F-4D97-AF65-F5344CB8AC3E}">
        <p14:creationId xmlns:p14="http://schemas.microsoft.com/office/powerpoint/2010/main" val="3087808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81356F-0909-4FEA-1355-FE0FDFF66C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AE4407C7-E768-299F-21B5-FB29BDCA3319}"/>
              </a:ext>
            </a:extLst>
          </p:cNvPr>
          <p:cNvPicPr>
            <a:picLocks noChangeAspect="1"/>
          </p:cNvPicPr>
          <p:nvPr/>
        </p:nvPicPr>
        <p:blipFill rotWithShape="1">
          <a:blip r:embed="rId2"/>
          <a:srcRect r="6021"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A16AC8-1B28-07BD-B40B-1A4AE0F290E6}"/>
              </a:ext>
            </a:extLst>
          </p:cNvPr>
          <p:cNvSpPr>
            <a:spLocks noGrp="1"/>
          </p:cNvSpPr>
          <p:nvPr>
            <p:ph type="title"/>
          </p:nvPr>
        </p:nvSpPr>
        <p:spPr>
          <a:xfrm>
            <a:off x="7531610" y="365125"/>
            <a:ext cx="3822189" cy="1899912"/>
          </a:xfrm>
        </p:spPr>
        <p:txBody>
          <a:bodyPr>
            <a:normAutofit/>
          </a:bodyPr>
          <a:lstStyle/>
          <a:p>
            <a:r>
              <a:rPr lang="en-US" sz="4000">
                <a:cs typeface="Calibri Light"/>
              </a:rPr>
              <a:t>Intro: Lab 02 – Java Installation </a:t>
            </a:r>
            <a:endParaRPr lang="en-US" sz="4000"/>
          </a:p>
        </p:txBody>
      </p:sp>
      <p:sp>
        <p:nvSpPr>
          <p:cNvPr id="3" name="Content Placeholder 2">
            <a:extLst>
              <a:ext uri="{FF2B5EF4-FFF2-40B4-BE49-F238E27FC236}">
                <a16:creationId xmlns:a16="http://schemas.microsoft.com/office/drawing/2014/main" id="{7FEAB8D0-04A7-6669-4F50-8EAA53ED6784}"/>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1900" b="1">
                <a:ea typeface="+mn-lt"/>
                <a:cs typeface="+mn-lt"/>
              </a:rPr>
              <a:t>Welcome to Lab Exercise 02: Java Installation</a:t>
            </a:r>
            <a:endParaRPr lang="en-US" sz="1900">
              <a:ea typeface="+mn-lt"/>
              <a:cs typeface="+mn-lt"/>
            </a:endParaRPr>
          </a:p>
          <a:p>
            <a:pPr marL="0" indent="0">
              <a:buNone/>
            </a:pPr>
            <a:r>
              <a:rPr lang="en-US" sz="1900">
                <a:ea typeface="+mn-lt"/>
                <a:cs typeface="+mn-lt"/>
              </a:rPr>
              <a:t>In this next lab exercise, we'll embark on the initial step of our Drools journey - setting up Java on your system. Java is the backbone of Drools, serving as the foundational platform upon which all Drools applications are built. Think of it like laying the first brick or foundation stone for a building; without this, we can’t construct our structure of rules and logic.</a:t>
            </a:r>
          </a:p>
        </p:txBody>
      </p:sp>
    </p:spTree>
    <p:extLst>
      <p:ext uri="{BB962C8B-B14F-4D97-AF65-F5344CB8AC3E}">
        <p14:creationId xmlns:p14="http://schemas.microsoft.com/office/powerpoint/2010/main" val="34105453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AF212F-97AC-B852-E8A8-1789BD54D6B2}"/>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6B57AC8C-D241-8658-B649-8EDCE3461078}"/>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BCCD46-0955-42CB-2228-0FFCA68368E5}"/>
              </a:ext>
            </a:extLst>
          </p:cNvPr>
          <p:cNvSpPr>
            <a:spLocks noGrp="1"/>
          </p:cNvSpPr>
          <p:nvPr>
            <p:ph type="title"/>
          </p:nvPr>
        </p:nvSpPr>
        <p:spPr>
          <a:xfrm>
            <a:off x="7531610" y="365125"/>
            <a:ext cx="3822189" cy="1899912"/>
          </a:xfrm>
        </p:spPr>
        <p:txBody>
          <a:bodyPr>
            <a:normAutofit/>
          </a:bodyPr>
          <a:lstStyle/>
          <a:p>
            <a:r>
              <a:rPr lang="en-US" sz="4000">
                <a:cs typeface="Calibri Light"/>
              </a:rPr>
              <a:t>Intro: Lab 02 – Java Installation </a:t>
            </a:r>
            <a:endParaRPr lang="en-US" sz="4000"/>
          </a:p>
        </p:txBody>
      </p:sp>
      <p:sp>
        <p:nvSpPr>
          <p:cNvPr id="3" name="Content Placeholder 2">
            <a:extLst>
              <a:ext uri="{FF2B5EF4-FFF2-40B4-BE49-F238E27FC236}">
                <a16:creationId xmlns:a16="http://schemas.microsoft.com/office/drawing/2014/main" id="{5F014F3E-E5A5-26CD-2DB7-D3E56736B49D}"/>
              </a:ext>
            </a:extLst>
          </p:cNvPr>
          <p:cNvSpPr>
            <a:spLocks noGrp="1"/>
          </p:cNvSpPr>
          <p:nvPr>
            <p:ph idx="1"/>
          </p:nvPr>
        </p:nvSpPr>
        <p:spPr>
          <a:xfrm>
            <a:off x="7531610" y="2434201"/>
            <a:ext cx="3822189" cy="3742762"/>
          </a:xfrm>
        </p:spPr>
        <p:txBody>
          <a:bodyPr vert="horz" lIns="91440" tIns="45720" rIns="91440" bIns="45720" rtlCol="0">
            <a:normAutofit/>
          </a:bodyPr>
          <a:lstStyle/>
          <a:p>
            <a:pPr>
              <a:buNone/>
            </a:pPr>
            <a:r>
              <a:rPr lang="en-US" sz="2000" b="1">
                <a:ea typeface="+mn-lt"/>
                <a:cs typeface="+mn-lt"/>
              </a:rPr>
              <a:t>Prerequisites:</a:t>
            </a:r>
            <a:endParaRPr lang="en-US" sz="2000"/>
          </a:p>
          <a:p>
            <a:pPr>
              <a:buFont typeface="Arial"/>
              <a:buChar char="•"/>
            </a:pPr>
            <a:r>
              <a:rPr lang="en-US" sz="2000">
                <a:ea typeface="+mn-lt"/>
                <a:cs typeface="+mn-lt"/>
              </a:rPr>
              <a:t>A computer running Windows OS (Windows 7 or later).</a:t>
            </a:r>
            <a:endParaRPr lang="en-US" sz="2000"/>
          </a:p>
          <a:p>
            <a:pPr>
              <a:buFont typeface="Arial"/>
              <a:buChar char="•"/>
            </a:pPr>
            <a:r>
              <a:rPr lang="en-US" sz="2000">
                <a:ea typeface="+mn-lt"/>
                <a:cs typeface="+mn-lt"/>
              </a:rPr>
              <a:t>An active internet connection for downloading the JDK.</a:t>
            </a:r>
            <a:endParaRPr lang="en-US" sz="2000"/>
          </a:p>
          <a:p>
            <a:pPr>
              <a:buFont typeface="Arial"/>
              <a:buChar char="•"/>
            </a:pPr>
            <a:r>
              <a:rPr lang="en-US" sz="2000">
                <a:ea typeface="+mn-lt"/>
                <a:cs typeface="+mn-lt"/>
              </a:rPr>
              <a:t>Basic knowledge of navigating Windows and using a web browser.</a:t>
            </a:r>
          </a:p>
          <a:p>
            <a:pPr marL="0" indent="0">
              <a:buNone/>
            </a:pPr>
            <a:endParaRPr lang="en-US" sz="2000" b="1">
              <a:ea typeface="+mn-lt"/>
              <a:cs typeface="+mn-lt"/>
            </a:endParaRPr>
          </a:p>
        </p:txBody>
      </p:sp>
    </p:spTree>
    <p:extLst>
      <p:ext uri="{BB962C8B-B14F-4D97-AF65-F5344CB8AC3E}">
        <p14:creationId xmlns:p14="http://schemas.microsoft.com/office/powerpoint/2010/main" val="4039900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93E0A7-DE82-2C90-9AE3-641021C1C5DC}"/>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Blue digital binary data on a screen">
            <a:extLst>
              <a:ext uri="{FF2B5EF4-FFF2-40B4-BE49-F238E27FC236}">
                <a16:creationId xmlns:a16="http://schemas.microsoft.com/office/drawing/2014/main" id="{3B3E8341-CBEA-50FA-F24F-DAB9F519EA9D}"/>
              </a:ext>
            </a:extLst>
          </p:cNvPr>
          <p:cNvPicPr>
            <a:picLocks noChangeAspect="1"/>
          </p:cNvPicPr>
          <p:nvPr/>
        </p:nvPicPr>
        <p:blipFill rotWithShape="1">
          <a:blip r:embed="rId2"/>
          <a:srcRect l="16321" r="4365" b="-2"/>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97E40F-6FE1-3580-1908-EF1A8FA3FA04}"/>
              </a:ext>
            </a:extLst>
          </p:cNvPr>
          <p:cNvSpPr>
            <a:spLocks noGrp="1"/>
          </p:cNvSpPr>
          <p:nvPr>
            <p:ph type="title"/>
          </p:nvPr>
        </p:nvSpPr>
        <p:spPr>
          <a:xfrm>
            <a:off x="7531610" y="365125"/>
            <a:ext cx="3822189" cy="1899912"/>
          </a:xfrm>
        </p:spPr>
        <p:txBody>
          <a:bodyPr>
            <a:normAutofit/>
          </a:bodyPr>
          <a:lstStyle/>
          <a:p>
            <a:r>
              <a:rPr lang="en-US" sz="4000">
                <a:cs typeface="Calibri Light"/>
              </a:rPr>
              <a:t>Intro: Lab 02 – Java Installation </a:t>
            </a:r>
            <a:endParaRPr lang="en-US" sz="4000"/>
          </a:p>
        </p:txBody>
      </p:sp>
      <p:sp>
        <p:nvSpPr>
          <p:cNvPr id="3" name="Content Placeholder 2">
            <a:extLst>
              <a:ext uri="{FF2B5EF4-FFF2-40B4-BE49-F238E27FC236}">
                <a16:creationId xmlns:a16="http://schemas.microsoft.com/office/drawing/2014/main" id="{2C5D4655-95E3-2F1D-179A-B0DF7B29E695}"/>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2000" b="1">
                <a:ea typeface="+mn-lt"/>
                <a:cs typeface="+mn-lt"/>
              </a:rPr>
              <a:t>Learning Objectives:</a:t>
            </a:r>
            <a:endParaRPr lang="en-US" sz="2000">
              <a:ea typeface="+mn-lt"/>
              <a:cs typeface="+mn-lt"/>
            </a:endParaRPr>
          </a:p>
          <a:p>
            <a:pPr>
              <a:buFont typeface="Arial"/>
              <a:buChar char="•"/>
            </a:pPr>
            <a:r>
              <a:rPr lang="en-US" sz="2000">
                <a:ea typeface="+mn-lt"/>
                <a:cs typeface="+mn-lt"/>
              </a:rPr>
              <a:t>How Download and install a JDK suitable for Drools.</a:t>
            </a:r>
            <a:endParaRPr lang="en-US" sz="2000"/>
          </a:p>
          <a:p>
            <a:pPr>
              <a:buFont typeface="Arial"/>
              <a:buChar char="•"/>
            </a:pPr>
            <a:r>
              <a:rPr lang="en-US" sz="2000">
                <a:ea typeface="+mn-lt"/>
                <a:cs typeface="+mn-lt"/>
              </a:rPr>
              <a:t>Configure the </a:t>
            </a:r>
            <a:r>
              <a:rPr lang="en-US" sz="2000" b="1">
                <a:latin typeface="Consolas"/>
                <a:ea typeface="+mn-lt"/>
                <a:cs typeface="+mn-lt"/>
              </a:rPr>
              <a:t>JAVA_HOME</a:t>
            </a:r>
            <a:r>
              <a:rPr lang="en-US" sz="2000">
                <a:ea typeface="+mn-lt"/>
                <a:cs typeface="+mn-lt"/>
              </a:rPr>
              <a:t> environment variable, a crucial step for Java and Drools to function correctly on your system.</a:t>
            </a:r>
          </a:p>
          <a:p>
            <a:pPr>
              <a:buFont typeface="Arial"/>
              <a:buChar char="•"/>
            </a:pPr>
            <a:r>
              <a:rPr lang="en-US" sz="2000">
                <a:ea typeface="+mn-lt"/>
                <a:cs typeface="+mn-lt"/>
              </a:rPr>
              <a:t>How to verify your Java installation to ensure that it is ready for use with Drools.</a:t>
            </a:r>
          </a:p>
          <a:p>
            <a:pPr marL="0" indent="0">
              <a:buNone/>
            </a:pPr>
            <a:endParaRPr lang="en-US" sz="2000" b="1">
              <a:ea typeface="+mn-lt"/>
              <a:cs typeface="+mn-lt"/>
            </a:endParaRPr>
          </a:p>
        </p:txBody>
      </p:sp>
    </p:spTree>
    <p:extLst>
      <p:ext uri="{BB962C8B-B14F-4D97-AF65-F5344CB8AC3E}">
        <p14:creationId xmlns:p14="http://schemas.microsoft.com/office/powerpoint/2010/main" val="740817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D30106-6593-3A07-1116-CE72CC07F8E6}"/>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83A3C35D-CF03-F3F5-6E7C-2300E62F2905}"/>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F2F5BA-6EDA-0CEB-ED7B-ADD07AF223F4}"/>
              </a:ext>
            </a:extLst>
          </p:cNvPr>
          <p:cNvSpPr>
            <a:spLocks noGrp="1"/>
          </p:cNvSpPr>
          <p:nvPr>
            <p:ph type="title"/>
          </p:nvPr>
        </p:nvSpPr>
        <p:spPr>
          <a:xfrm>
            <a:off x="7531610" y="365125"/>
            <a:ext cx="3822189" cy="1899912"/>
          </a:xfrm>
        </p:spPr>
        <p:txBody>
          <a:bodyPr>
            <a:normAutofit/>
          </a:bodyPr>
          <a:lstStyle/>
          <a:p>
            <a:r>
              <a:rPr lang="en-US" sz="4000">
                <a:cs typeface="Calibri Light"/>
              </a:rPr>
              <a:t>Intro: Lab 02 – Java Installation </a:t>
            </a:r>
            <a:endParaRPr lang="en-US" sz="4000"/>
          </a:p>
        </p:txBody>
      </p:sp>
      <p:sp>
        <p:nvSpPr>
          <p:cNvPr id="3" name="Content Placeholder 2">
            <a:extLst>
              <a:ext uri="{FF2B5EF4-FFF2-40B4-BE49-F238E27FC236}">
                <a16:creationId xmlns:a16="http://schemas.microsoft.com/office/drawing/2014/main" id="{EB2A76B2-81FD-D5B1-1500-BAEA5CC75960}"/>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2000" b="1">
                <a:ea typeface="+mn-lt"/>
                <a:cs typeface="+mn-lt"/>
              </a:rPr>
              <a:t>Objective:</a:t>
            </a:r>
            <a:r>
              <a:rPr lang="en-US" sz="2000">
                <a:ea typeface="+mn-lt"/>
                <a:cs typeface="+mn-lt"/>
              </a:rPr>
              <a:t> </a:t>
            </a:r>
          </a:p>
          <a:p>
            <a:pPr marL="0" indent="0">
              <a:buNone/>
            </a:pPr>
            <a:r>
              <a:rPr lang="en-US" sz="2000" dirty="0">
                <a:ea typeface="+mn-lt"/>
                <a:cs typeface="+mn-lt"/>
              </a:rPr>
              <a:t>Our goal in this lab is to guide you through installing a compatible Java Development Kit (JDK), a critical component needed to run Drools.</a:t>
            </a:r>
          </a:p>
          <a:p>
            <a:pPr marL="0" indent="0">
              <a:buNone/>
            </a:pPr>
            <a:r>
              <a:rPr lang="en-US" sz="2000" b="1">
                <a:ea typeface="+mn-lt"/>
                <a:cs typeface="+mn-lt"/>
              </a:rPr>
              <a:t>Why Is This Important?</a:t>
            </a:r>
            <a:r>
              <a:rPr lang="en-US" sz="2000">
                <a:ea typeface="+mn-lt"/>
                <a:cs typeface="+mn-lt"/>
              </a:rPr>
              <a:t> </a:t>
            </a:r>
          </a:p>
          <a:p>
            <a:pPr marL="0" indent="0">
              <a:buNone/>
            </a:pPr>
            <a:r>
              <a:rPr lang="en-US" sz="2000">
                <a:ea typeface="+mn-lt"/>
                <a:cs typeface="+mn-lt"/>
              </a:rPr>
              <a:t>Without Java, Drools cannot run. This lab will prepare your system for running the labs and materials for the rest of the course</a:t>
            </a:r>
            <a:endParaRPr lang="en-US" sz="2000">
              <a:cs typeface="Calibri"/>
            </a:endParaRPr>
          </a:p>
        </p:txBody>
      </p:sp>
    </p:spTree>
    <p:extLst>
      <p:ext uri="{BB962C8B-B14F-4D97-AF65-F5344CB8AC3E}">
        <p14:creationId xmlns:p14="http://schemas.microsoft.com/office/powerpoint/2010/main" val="40044387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DAB8FD-95F0-E641-9EF3-2653ACCDD5A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A11AE-CE7D-E2BC-6087-6C0F2CCDF852}"/>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a:t>Intro: Lab 02 – Java Installation </a:t>
            </a:r>
          </a:p>
        </p:txBody>
      </p:sp>
      <p:sp>
        <p:nvSpPr>
          <p:cNvPr id="3" name="Content Placeholder 2">
            <a:extLst>
              <a:ext uri="{FF2B5EF4-FFF2-40B4-BE49-F238E27FC236}">
                <a16:creationId xmlns:a16="http://schemas.microsoft.com/office/drawing/2014/main" id="{A402DC34-B326-E431-9611-04B81F2A580D}"/>
              </a:ext>
            </a:extLst>
          </p:cNvPr>
          <p:cNvSpPr>
            <a:spLocks noGrp="1"/>
          </p:cNvSpPr>
          <p:nvPr>
            <p:ph idx="1"/>
          </p:nvPr>
        </p:nvSpPr>
        <p:spPr>
          <a:xfrm>
            <a:off x="643467" y="5277684"/>
            <a:ext cx="4620584" cy="775494"/>
          </a:xfrm>
        </p:spPr>
        <p:txBody>
          <a:bodyPr vert="horz" lIns="91440" tIns="45720" rIns="91440" bIns="45720" rtlCol="0">
            <a:normAutofit/>
          </a:bodyPr>
          <a:lstStyle/>
          <a:p>
            <a:pPr marL="0" indent="0">
              <a:buNone/>
            </a:pPr>
            <a:r>
              <a:rPr lang="en-US" sz="2400" b="1"/>
              <a:t>Time to open and complete Lab 02 – Java Installation</a:t>
            </a:r>
            <a:endParaRPr lang="en-US" sz="2400"/>
          </a:p>
        </p:txBody>
      </p:sp>
      <p:pic>
        <p:nvPicPr>
          <p:cNvPr id="5" name="Picture 4" descr="A group of people running on a track&#10;&#10;Description automatically generated">
            <a:extLst>
              <a:ext uri="{FF2B5EF4-FFF2-40B4-BE49-F238E27FC236}">
                <a16:creationId xmlns:a16="http://schemas.microsoft.com/office/drawing/2014/main" id="{DE720C0A-A581-8CF8-D7D2-DEC74C6235D5}"/>
              </a:ext>
            </a:extLst>
          </p:cNvPr>
          <p:cNvPicPr>
            <a:picLocks noChangeAspect="1"/>
          </p:cNvPicPr>
          <p:nvPr/>
        </p:nvPicPr>
        <p:blipFill rotWithShape="1">
          <a:blip r:embed="rId2"/>
          <a:srcRect l="11005" r="3117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3634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1AA8FD-E480-4137-967F-92A081ACA9D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01BAE-ABA3-C881-9D13-1E2E88135FC7}"/>
              </a:ext>
            </a:extLst>
          </p:cNvPr>
          <p:cNvSpPr>
            <a:spLocks noGrp="1"/>
          </p:cNvSpPr>
          <p:nvPr>
            <p:ph type="title"/>
          </p:nvPr>
        </p:nvSpPr>
        <p:spPr>
          <a:xfrm>
            <a:off x="7531610" y="365125"/>
            <a:ext cx="3822189" cy="1899912"/>
          </a:xfrm>
        </p:spPr>
        <p:txBody>
          <a:bodyPr>
            <a:normAutofit/>
          </a:bodyPr>
          <a:lstStyle/>
          <a:p>
            <a:r>
              <a:rPr lang="en-US" sz="4000">
                <a:cs typeface="Calibri Light"/>
              </a:rPr>
              <a:t>Intro: Lab 03 – Maven Installation </a:t>
            </a:r>
            <a:endParaRPr lang="en-US" sz="4000"/>
          </a:p>
        </p:txBody>
      </p:sp>
      <p:pic>
        <p:nvPicPr>
          <p:cNvPr id="4" name="Picture 3" descr="A colorful feather on a black background&#10;&#10;Description automatically generated">
            <a:extLst>
              <a:ext uri="{FF2B5EF4-FFF2-40B4-BE49-F238E27FC236}">
                <a16:creationId xmlns:a16="http://schemas.microsoft.com/office/drawing/2014/main" id="{67315E77-9F66-7DD3-BF15-23D08438CD1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30" r="-1"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BC1588E4-C7B9-841A-1EE4-90BD265125E6}"/>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1900" b="1">
                <a:ea typeface="+mn-lt"/>
                <a:cs typeface="+mn-lt"/>
              </a:rPr>
              <a:t>Welcome to Lab Exercise 03: Maven Installation</a:t>
            </a:r>
            <a:endParaRPr lang="en-US" sz="1900">
              <a:ea typeface="+mn-lt"/>
              <a:cs typeface="+mn-lt"/>
            </a:endParaRPr>
          </a:p>
          <a:p>
            <a:pPr marL="0" indent="0">
              <a:buNone/>
            </a:pPr>
            <a:r>
              <a:rPr lang="en-US" sz="1900">
                <a:ea typeface="+mn-lt"/>
                <a:cs typeface="+mn-lt"/>
              </a:rPr>
              <a:t>After setting up Java in the first lab, we now proceed to another crucial step - installing Apache Maven. </a:t>
            </a:r>
          </a:p>
          <a:p>
            <a:pPr marL="0" indent="0">
              <a:buNone/>
            </a:pPr>
            <a:r>
              <a:rPr lang="en-US" sz="1900" b="1">
                <a:ea typeface="+mn-lt"/>
                <a:cs typeface="+mn-lt"/>
              </a:rPr>
              <a:t>Objective:</a:t>
            </a:r>
            <a:r>
              <a:rPr lang="en-US" sz="1900">
                <a:ea typeface="+mn-lt"/>
                <a:cs typeface="+mn-lt"/>
              </a:rPr>
              <a:t> In this lab, we will install and verify Apache Maven on your system. Maven is a powerful tool for project management and build automation, is needed for handling dependencies and build processes in Drools.</a:t>
            </a:r>
          </a:p>
        </p:txBody>
      </p:sp>
    </p:spTree>
    <p:extLst>
      <p:ext uri="{BB962C8B-B14F-4D97-AF65-F5344CB8AC3E}">
        <p14:creationId xmlns:p14="http://schemas.microsoft.com/office/powerpoint/2010/main" val="3501653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A4E88F-5DAB-7579-C10A-D19E3AD2A5D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752DA-A20D-279B-7981-45B186641EC4}"/>
              </a:ext>
            </a:extLst>
          </p:cNvPr>
          <p:cNvSpPr>
            <a:spLocks noGrp="1"/>
          </p:cNvSpPr>
          <p:nvPr>
            <p:ph type="title"/>
          </p:nvPr>
        </p:nvSpPr>
        <p:spPr>
          <a:xfrm>
            <a:off x="7531610" y="365125"/>
            <a:ext cx="3822189" cy="1899912"/>
          </a:xfrm>
        </p:spPr>
        <p:txBody>
          <a:bodyPr>
            <a:normAutofit/>
          </a:bodyPr>
          <a:lstStyle/>
          <a:p>
            <a:r>
              <a:rPr lang="en-US" sz="4000">
                <a:cs typeface="Calibri Light"/>
              </a:rPr>
              <a:t>Intro: Lab 03 – Maven Installation </a:t>
            </a:r>
            <a:endParaRPr lang="en-US" sz="4000"/>
          </a:p>
        </p:txBody>
      </p:sp>
      <p:pic>
        <p:nvPicPr>
          <p:cNvPr id="5" name="Picture 4" descr="A colorful feather on a black background&#10;&#10;Description automatically generated">
            <a:extLst>
              <a:ext uri="{FF2B5EF4-FFF2-40B4-BE49-F238E27FC236}">
                <a16:creationId xmlns:a16="http://schemas.microsoft.com/office/drawing/2014/main" id="{1B8EA121-1315-E035-EA46-73A09895458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30" r="-1"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45FC2EDA-EE8C-B862-9EDB-020334D4E8D8}"/>
              </a:ext>
            </a:extLst>
          </p:cNvPr>
          <p:cNvSpPr>
            <a:spLocks noGrp="1"/>
          </p:cNvSpPr>
          <p:nvPr>
            <p:ph idx="1"/>
          </p:nvPr>
        </p:nvSpPr>
        <p:spPr>
          <a:xfrm>
            <a:off x="7531610" y="2434201"/>
            <a:ext cx="3822189" cy="3742762"/>
          </a:xfrm>
        </p:spPr>
        <p:txBody>
          <a:bodyPr vert="horz" lIns="91440" tIns="45720" rIns="91440" bIns="45720" rtlCol="0">
            <a:normAutofit/>
          </a:bodyPr>
          <a:lstStyle/>
          <a:p>
            <a:pPr>
              <a:buNone/>
            </a:pPr>
            <a:r>
              <a:rPr lang="en-US" sz="1900" b="1">
                <a:ea typeface="+mn-lt"/>
                <a:cs typeface="+mn-lt"/>
              </a:rPr>
              <a:t>Prerequisites:</a:t>
            </a:r>
            <a:endParaRPr lang="en-US" sz="1900"/>
          </a:p>
          <a:p>
            <a:pPr>
              <a:buFont typeface="Arial"/>
              <a:buChar char="•"/>
            </a:pPr>
            <a:r>
              <a:rPr lang="en-US" sz="1900">
                <a:ea typeface="+mn-lt"/>
                <a:cs typeface="+mn-lt"/>
              </a:rPr>
              <a:t>Successful completion of Lab Exercise 01 (Java Installation).</a:t>
            </a:r>
            <a:endParaRPr lang="en-US" sz="1900"/>
          </a:p>
          <a:p>
            <a:pPr>
              <a:buFont typeface="Arial"/>
              <a:buChar char="•"/>
            </a:pPr>
            <a:r>
              <a:rPr lang="en-US" sz="1900">
                <a:ea typeface="+mn-lt"/>
                <a:cs typeface="+mn-lt"/>
              </a:rPr>
              <a:t>A computer with a Windows operating system (Windows 7 or later).</a:t>
            </a:r>
            <a:endParaRPr lang="en-US" sz="1900"/>
          </a:p>
          <a:p>
            <a:pPr>
              <a:buFont typeface="Arial"/>
              <a:buChar char="•"/>
            </a:pPr>
            <a:r>
              <a:rPr lang="en-US" sz="1900">
                <a:ea typeface="+mn-lt"/>
                <a:cs typeface="+mn-lt"/>
              </a:rPr>
              <a:t>Internet access to download the Maven package.</a:t>
            </a:r>
          </a:p>
          <a:p>
            <a:pPr>
              <a:buFont typeface="Arial"/>
              <a:buChar char="•"/>
            </a:pPr>
            <a:r>
              <a:rPr lang="en-US" sz="1900">
                <a:ea typeface="+mn-lt"/>
                <a:cs typeface="+mn-lt"/>
              </a:rPr>
              <a:t>Basic understanding of navigating through Windows directories and using the command line interface.</a:t>
            </a:r>
          </a:p>
          <a:p>
            <a:pPr marL="0" indent="0">
              <a:buNone/>
            </a:pPr>
            <a:endParaRPr lang="en-US" sz="1900">
              <a:ea typeface="+mn-lt"/>
              <a:cs typeface="+mn-lt"/>
            </a:endParaRPr>
          </a:p>
        </p:txBody>
      </p:sp>
    </p:spTree>
    <p:extLst>
      <p:ext uri="{BB962C8B-B14F-4D97-AF65-F5344CB8AC3E}">
        <p14:creationId xmlns:p14="http://schemas.microsoft.com/office/powerpoint/2010/main" val="1294689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EF0A2C-7230-D182-4B3D-84A347C76DA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1685D-DBDB-0116-8C4C-F6350B71F7D3}"/>
              </a:ext>
            </a:extLst>
          </p:cNvPr>
          <p:cNvSpPr>
            <a:spLocks noGrp="1"/>
          </p:cNvSpPr>
          <p:nvPr>
            <p:ph type="title"/>
          </p:nvPr>
        </p:nvSpPr>
        <p:spPr>
          <a:xfrm>
            <a:off x="7531610" y="365125"/>
            <a:ext cx="3822189" cy="1899912"/>
          </a:xfrm>
        </p:spPr>
        <p:txBody>
          <a:bodyPr>
            <a:normAutofit/>
          </a:bodyPr>
          <a:lstStyle/>
          <a:p>
            <a:r>
              <a:rPr lang="en-US" sz="4000">
                <a:cs typeface="Calibri Light"/>
              </a:rPr>
              <a:t>Intro: Lab 03 – Maven Installation </a:t>
            </a:r>
            <a:endParaRPr lang="en-US" sz="4000"/>
          </a:p>
        </p:txBody>
      </p:sp>
      <p:pic>
        <p:nvPicPr>
          <p:cNvPr id="5" name="Picture 4" descr="A colorful feather on a black background&#10;&#10;Description automatically generated">
            <a:extLst>
              <a:ext uri="{FF2B5EF4-FFF2-40B4-BE49-F238E27FC236}">
                <a16:creationId xmlns:a16="http://schemas.microsoft.com/office/drawing/2014/main" id="{8BCBDEA6-B6D4-BF80-19E6-CA132E41D83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30" r="-1"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C761D580-4075-60C9-8528-61637502A41B}"/>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1900" b="1">
                <a:ea typeface="+mn-lt"/>
                <a:cs typeface="+mn-lt"/>
              </a:rPr>
              <a:t>Learning Objectives:</a:t>
            </a:r>
            <a:endParaRPr lang="en-US" sz="1900">
              <a:ea typeface="+mn-lt"/>
              <a:cs typeface="+mn-lt"/>
            </a:endParaRPr>
          </a:p>
          <a:p>
            <a:pPr>
              <a:buFont typeface="Arial"/>
              <a:buChar char="•"/>
            </a:pPr>
            <a:r>
              <a:rPr lang="en-US" sz="1900">
                <a:ea typeface="+mn-lt"/>
                <a:cs typeface="+mn-lt"/>
              </a:rPr>
              <a:t>How to download and install Apache Maven, an essential tool for Java and Drools development.</a:t>
            </a:r>
            <a:endParaRPr lang="en-US" sz="1900"/>
          </a:p>
          <a:p>
            <a:pPr>
              <a:buFont typeface="Arial"/>
              <a:buChar char="•"/>
            </a:pPr>
            <a:r>
              <a:rPr lang="en-US" sz="1900">
                <a:ea typeface="+mn-lt"/>
                <a:cs typeface="+mn-lt"/>
              </a:rPr>
              <a:t>The process of adding Maven to your system's PATH environment variable, making it accessible from the command line.</a:t>
            </a:r>
            <a:endParaRPr lang="en-US" sz="1900"/>
          </a:p>
          <a:p>
            <a:pPr>
              <a:buFont typeface="Arial"/>
              <a:buChar char="•"/>
            </a:pPr>
            <a:r>
              <a:rPr lang="en-US" sz="1900">
                <a:ea typeface="+mn-lt"/>
                <a:cs typeface="+mn-lt"/>
              </a:rPr>
              <a:t>How to verify that Maven has been correctly installed and configured on your system.</a:t>
            </a:r>
          </a:p>
          <a:p>
            <a:pPr marL="0" indent="0">
              <a:buNone/>
            </a:pPr>
            <a:endParaRPr lang="en-US" sz="1900" b="1">
              <a:ea typeface="+mn-lt"/>
              <a:cs typeface="+mn-lt"/>
            </a:endParaRPr>
          </a:p>
        </p:txBody>
      </p:sp>
    </p:spTree>
    <p:extLst>
      <p:ext uri="{BB962C8B-B14F-4D97-AF65-F5344CB8AC3E}">
        <p14:creationId xmlns:p14="http://schemas.microsoft.com/office/powerpoint/2010/main" val="1499474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9BF358-CA7B-8BE6-1221-8EFCD9866E8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4D92-E50B-27BC-C16B-A55AF94A5FE3}"/>
              </a:ext>
            </a:extLst>
          </p:cNvPr>
          <p:cNvSpPr>
            <a:spLocks noGrp="1"/>
          </p:cNvSpPr>
          <p:nvPr>
            <p:ph type="title"/>
          </p:nvPr>
        </p:nvSpPr>
        <p:spPr>
          <a:xfrm>
            <a:off x="7531610" y="365125"/>
            <a:ext cx="3822189" cy="1899912"/>
          </a:xfrm>
        </p:spPr>
        <p:txBody>
          <a:bodyPr>
            <a:normAutofit/>
          </a:bodyPr>
          <a:lstStyle/>
          <a:p>
            <a:r>
              <a:rPr lang="en-US" sz="4000">
                <a:cs typeface="Calibri Light"/>
              </a:rPr>
              <a:t>Intro: Lab 03 – Maven Installation </a:t>
            </a:r>
            <a:endParaRPr lang="en-US" sz="4000"/>
          </a:p>
        </p:txBody>
      </p:sp>
      <p:pic>
        <p:nvPicPr>
          <p:cNvPr id="5" name="Picture 4" descr="A colorful feather on a black background&#10;&#10;Description automatically generated">
            <a:extLst>
              <a:ext uri="{FF2B5EF4-FFF2-40B4-BE49-F238E27FC236}">
                <a16:creationId xmlns:a16="http://schemas.microsoft.com/office/drawing/2014/main" id="{D5161850-9B7A-8467-182E-F2DD9001CC3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30" r="-1"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EE6859EB-59E7-27D1-C31F-94CD5ACD361D}"/>
              </a:ext>
            </a:extLst>
          </p:cNvPr>
          <p:cNvSpPr>
            <a:spLocks noGrp="1"/>
          </p:cNvSpPr>
          <p:nvPr>
            <p:ph idx="1"/>
          </p:nvPr>
        </p:nvSpPr>
        <p:spPr>
          <a:xfrm>
            <a:off x="7531610" y="2434201"/>
            <a:ext cx="3822189" cy="3742762"/>
          </a:xfrm>
        </p:spPr>
        <p:txBody>
          <a:bodyPr vert="horz" lIns="91440" tIns="45720" rIns="91440" bIns="45720" rtlCol="0" anchor="t">
            <a:normAutofit/>
          </a:bodyPr>
          <a:lstStyle/>
          <a:p>
            <a:pPr marL="0" indent="0">
              <a:buNone/>
            </a:pPr>
            <a:r>
              <a:rPr lang="en-US" sz="1400" b="1" dirty="0">
                <a:ea typeface="+mn-lt"/>
                <a:cs typeface="+mn-lt"/>
              </a:rPr>
              <a:t>Why Maven?</a:t>
            </a:r>
            <a:r>
              <a:rPr lang="en-US" sz="1400" dirty="0">
                <a:ea typeface="+mn-lt"/>
                <a:cs typeface="+mn-lt"/>
              </a:rPr>
              <a:t> </a:t>
            </a:r>
          </a:p>
          <a:p>
            <a:pPr marL="0" indent="0">
              <a:buNone/>
            </a:pPr>
            <a:r>
              <a:rPr lang="en-US" sz="1400" dirty="0">
                <a:ea typeface="+mn-lt"/>
                <a:cs typeface="+mn-lt"/>
              </a:rPr>
              <a:t>Maven simplifies the management of Java projects by automating tasks like building, reporting, and documentation. For Drools, Maven helps in efficiently handling project dependencies, ensuring that all necessary libraries and tools are in place for your Drools projects.</a:t>
            </a:r>
            <a:endParaRPr lang="en-US" sz="1400" dirty="0">
              <a:cs typeface="Calibri" panose="020F0502020204030204"/>
            </a:endParaRPr>
          </a:p>
          <a:p>
            <a:pPr marL="0" indent="0">
              <a:buNone/>
            </a:pPr>
            <a:r>
              <a:rPr lang="en-US" sz="1400" b="1" dirty="0">
                <a:ea typeface="+mn-lt"/>
                <a:cs typeface="+mn-lt"/>
              </a:rPr>
              <a:t>Outcomes:</a:t>
            </a:r>
            <a:r>
              <a:rPr lang="en-US" sz="1400" dirty="0">
                <a:ea typeface="+mn-lt"/>
                <a:cs typeface="+mn-lt"/>
              </a:rPr>
              <a:t> </a:t>
            </a:r>
          </a:p>
          <a:p>
            <a:pPr marL="0" indent="0">
              <a:buNone/>
            </a:pPr>
            <a:r>
              <a:rPr lang="en-US" sz="1400" dirty="0">
                <a:ea typeface="+mn-lt"/>
                <a:cs typeface="+mn-lt"/>
              </a:rPr>
              <a:t>Upon completing this lab, you’ll have a fully functional Maven installation on your system. This setup will enable you to manage Drools projects and dependencies with ease.</a:t>
            </a:r>
            <a:endParaRPr lang="en-US" sz="1400" dirty="0">
              <a:ea typeface="Calibri"/>
              <a:cs typeface="Calibri"/>
            </a:endParaRPr>
          </a:p>
        </p:txBody>
      </p:sp>
    </p:spTree>
    <p:extLst>
      <p:ext uri="{BB962C8B-B14F-4D97-AF65-F5344CB8AC3E}">
        <p14:creationId xmlns:p14="http://schemas.microsoft.com/office/powerpoint/2010/main" val="2799931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1E85F2-AFE2-9B71-AA4D-754E518977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416706F0-33A1-9CC9-BBE5-5868298FF43A}"/>
              </a:ext>
            </a:extLst>
          </p:cNvPr>
          <p:cNvPicPr>
            <a:picLocks noChangeAspect="1"/>
          </p:cNvPicPr>
          <p:nvPr/>
        </p:nvPicPr>
        <p:blipFill rotWithShape="1">
          <a:blip r:embed="rId2"/>
          <a:srcRect l="6024" r="-3"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E1061B-991F-3C2E-01E6-368ED4E96AA4}"/>
              </a:ext>
            </a:extLst>
          </p:cNvPr>
          <p:cNvSpPr>
            <a:spLocks noGrp="1"/>
          </p:cNvSpPr>
          <p:nvPr>
            <p:ph type="title"/>
          </p:nvPr>
        </p:nvSpPr>
        <p:spPr>
          <a:xfrm>
            <a:off x="7531610" y="365125"/>
            <a:ext cx="3822189" cy="1899912"/>
          </a:xfrm>
        </p:spPr>
        <p:txBody>
          <a:bodyPr>
            <a:normAutofit/>
          </a:bodyPr>
          <a:lstStyle/>
          <a:p>
            <a:r>
              <a:rPr lang="en-US" sz="4000">
                <a:cs typeface="Calibri Light"/>
              </a:rPr>
              <a:t>Understanding Rule Engines</a:t>
            </a:r>
            <a:endParaRPr lang="en-US" sz="4000"/>
          </a:p>
        </p:txBody>
      </p:sp>
      <p:sp>
        <p:nvSpPr>
          <p:cNvPr id="3" name="Content Placeholder 2">
            <a:extLst>
              <a:ext uri="{FF2B5EF4-FFF2-40B4-BE49-F238E27FC236}">
                <a16:creationId xmlns:a16="http://schemas.microsoft.com/office/drawing/2014/main" id="{418B883B-032C-1D61-5640-C62B4E149335}"/>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2000">
                <a:ea typeface="+mn-lt"/>
                <a:cs typeface="+mn-lt"/>
              </a:rPr>
              <a:t>Rule engines can simplify complex decision-making. They keep the rules separate from the rest of the program, making it easier to update and manage them, just like how a chef can easily update the recipe book without changing the entire kitchen setup. This makes businesses more agile, able to adapt quickly to new information or changing conditions.</a:t>
            </a:r>
            <a:endParaRPr lang="en-US" sz="2000"/>
          </a:p>
        </p:txBody>
      </p:sp>
    </p:spTree>
    <p:extLst>
      <p:ext uri="{BB962C8B-B14F-4D97-AF65-F5344CB8AC3E}">
        <p14:creationId xmlns:p14="http://schemas.microsoft.com/office/powerpoint/2010/main" val="6040625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F1E839-E64F-407A-ADB5-8D732F4853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D9F77-D0A5-AD62-C9D5-34BB650D5735}"/>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a:t>Intro: Lab 03 – Maven Installation </a:t>
            </a:r>
          </a:p>
        </p:txBody>
      </p:sp>
      <p:sp>
        <p:nvSpPr>
          <p:cNvPr id="3" name="Content Placeholder 2">
            <a:extLst>
              <a:ext uri="{FF2B5EF4-FFF2-40B4-BE49-F238E27FC236}">
                <a16:creationId xmlns:a16="http://schemas.microsoft.com/office/drawing/2014/main" id="{2B15DAA9-B1D6-726D-DF52-A5517433E1E2}"/>
              </a:ext>
            </a:extLst>
          </p:cNvPr>
          <p:cNvSpPr>
            <a:spLocks noGrp="1"/>
          </p:cNvSpPr>
          <p:nvPr>
            <p:ph idx="1"/>
          </p:nvPr>
        </p:nvSpPr>
        <p:spPr>
          <a:xfrm>
            <a:off x="643467" y="5277684"/>
            <a:ext cx="4620584" cy="775494"/>
          </a:xfrm>
        </p:spPr>
        <p:txBody>
          <a:bodyPr vert="horz" lIns="91440" tIns="45720" rIns="91440" bIns="45720" rtlCol="0">
            <a:normAutofit/>
          </a:bodyPr>
          <a:lstStyle/>
          <a:p>
            <a:pPr marL="0" indent="0">
              <a:buNone/>
            </a:pPr>
            <a:r>
              <a:rPr lang="en-US" sz="2400" b="1"/>
              <a:t>Let's do it! </a:t>
            </a:r>
            <a:r>
              <a:rPr lang="en-US" sz="2400"/>
              <a:t>Open and complete Lab 03 – Maven Installation</a:t>
            </a:r>
          </a:p>
        </p:txBody>
      </p:sp>
      <p:pic>
        <p:nvPicPr>
          <p:cNvPr id="5" name="Picture 4" descr="A group of people running on a track&#10;&#10;Description automatically generated">
            <a:extLst>
              <a:ext uri="{FF2B5EF4-FFF2-40B4-BE49-F238E27FC236}">
                <a16:creationId xmlns:a16="http://schemas.microsoft.com/office/drawing/2014/main" id="{81F62696-016F-0EAF-55B8-5FEF25F7D1FF}"/>
              </a:ext>
            </a:extLst>
          </p:cNvPr>
          <p:cNvPicPr>
            <a:picLocks noChangeAspect="1"/>
          </p:cNvPicPr>
          <p:nvPr/>
        </p:nvPicPr>
        <p:blipFill rotWithShape="1">
          <a:blip r:embed="rId2"/>
          <a:srcRect l="11005" r="3117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64748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C01421-EC38-BFC2-50DC-FC1FA69D057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CAE66-19D4-4C6F-D95C-7783AE9C76C6}"/>
              </a:ext>
            </a:extLst>
          </p:cNvPr>
          <p:cNvSpPr>
            <a:spLocks noGrp="1"/>
          </p:cNvSpPr>
          <p:nvPr>
            <p:ph type="title"/>
          </p:nvPr>
        </p:nvSpPr>
        <p:spPr>
          <a:xfrm>
            <a:off x="838201" y="365125"/>
            <a:ext cx="5251316" cy="1807305"/>
          </a:xfrm>
        </p:spPr>
        <p:txBody>
          <a:bodyPr>
            <a:normAutofit/>
          </a:bodyPr>
          <a:lstStyle/>
          <a:p>
            <a:r>
              <a:rPr lang="en-US">
                <a:cs typeface="Calibri Light"/>
              </a:rPr>
              <a:t>Intro: Lab 04 – IntelliJ IDEA Installation </a:t>
            </a:r>
            <a:endParaRPr lang="en-US"/>
          </a:p>
        </p:txBody>
      </p:sp>
      <p:sp>
        <p:nvSpPr>
          <p:cNvPr id="3" name="Content Placeholder 2">
            <a:extLst>
              <a:ext uri="{FF2B5EF4-FFF2-40B4-BE49-F238E27FC236}">
                <a16:creationId xmlns:a16="http://schemas.microsoft.com/office/drawing/2014/main" id="{DE11D611-9C28-741E-E2EE-9AECEFE88018}"/>
              </a:ext>
            </a:extLst>
          </p:cNvPr>
          <p:cNvSpPr>
            <a:spLocks noGrp="1"/>
          </p:cNvSpPr>
          <p:nvPr>
            <p:ph idx="1"/>
          </p:nvPr>
        </p:nvSpPr>
        <p:spPr>
          <a:xfrm>
            <a:off x="838200" y="2333297"/>
            <a:ext cx="4619621" cy="3843666"/>
          </a:xfrm>
        </p:spPr>
        <p:txBody>
          <a:bodyPr vert="horz" lIns="91440" tIns="45720" rIns="91440" bIns="45720" rtlCol="0">
            <a:normAutofit/>
          </a:bodyPr>
          <a:lstStyle/>
          <a:p>
            <a:pPr>
              <a:buNone/>
            </a:pPr>
            <a:r>
              <a:rPr lang="en-US" sz="2000" b="1">
                <a:ea typeface="+mn-lt"/>
                <a:cs typeface="+mn-lt"/>
              </a:rPr>
              <a:t>Welcome to Lab Exercise 04: Installing IntelliJ IDEA</a:t>
            </a:r>
            <a:endParaRPr lang="en-US" sz="2000"/>
          </a:p>
          <a:p>
            <a:pPr marL="0" indent="0">
              <a:buNone/>
            </a:pPr>
            <a:r>
              <a:rPr lang="en-US" sz="2000">
                <a:ea typeface="+mn-lt"/>
                <a:cs typeface="+mn-lt"/>
              </a:rPr>
              <a:t>Having successfully installed Java and Maven, you are now ready to set up your Integrated Development Environment (IDE). In this lab, we'll focus on installing IntelliJ IDEA, a popular IDE among Java developers, and a great tool for working with Drools. IntelliJ IDEA provides a powerful and user-friendly interface for developing Java and Drools applications, making your coding experience more efficient and enjoyable.</a:t>
            </a:r>
          </a:p>
        </p:txBody>
      </p:sp>
      <p:pic>
        <p:nvPicPr>
          <p:cNvPr id="4" name="Picture 3">
            <a:extLst>
              <a:ext uri="{FF2B5EF4-FFF2-40B4-BE49-F238E27FC236}">
                <a16:creationId xmlns:a16="http://schemas.microsoft.com/office/drawing/2014/main" id="{9BD1E9CC-D7CF-48D7-DB14-3737C2FE8AEE}"/>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62386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7A750A-A1E6-3358-9B54-52F03B873D6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98861-7003-10C0-BA00-710BC9A2D63D}"/>
              </a:ext>
            </a:extLst>
          </p:cNvPr>
          <p:cNvSpPr>
            <a:spLocks noGrp="1"/>
          </p:cNvSpPr>
          <p:nvPr>
            <p:ph type="title"/>
          </p:nvPr>
        </p:nvSpPr>
        <p:spPr>
          <a:xfrm>
            <a:off x="838201" y="365125"/>
            <a:ext cx="5251316" cy="1807305"/>
          </a:xfrm>
        </p:spPr>
        <p:txBody>
          <a:bodyPr>
            <a:normAutofit/>
          </a:bodyPr>
          <a:lstStyle/>
          <a:p>
            <a:r>
              <a:rPr lang="en-US">
                <a:cs typeface="Calibri Light"/>
              </a:rPr>
              <a:t>Intro: Lab 04 – IntelliJ IDEA Installation </a:t>
            </a:r>
            <a:endParaRPr lang="en-US"/>
          </a:p>
        </p:txBody>
      </p:sp>
      <p:sp>
        <p:nvSpPr>
          <p:cNvPr id="3" name="Content Placeholder 2">
            <a:extLst>
              <a:ext uri="{FF2B5EF4-FFF2-40B4-BE49-F238E27FC236}">
                <a16:creationId xmlns:a16="http://schemas.microsoft.com/office/drawing/2014/main" id="{CBAC83A7-D99F-F595-C15C-C97A60759883}"/>
              </a:ext>
            </a:extLst>
          </p:cNvPr>
          <p:cNvSpPr>
            <a:spLocks noGrp="1"/>
          </p:cNvSpPr>
          <p:nvPr>
            <p:ph idx="1"/>
          </p:nvPr>
        </p:nvSpPr>
        <p:spPr>
          <a:xfrm>
            <a:off x="838200" y="2333297"/>
            <a:ext cx="4619621" cy="3843666"/>
          </a:xfrm>
        </p:spPr>
        <p:txBody>
          <a:bodyPr vert="horz" lIns="91440" tIns="45720" rIns="91440" bIns="45720" rtlCol="0">
            <a:normAutofit/>
          </a:bodyPr>
          <a:lstStyle/>
          <a:p>
            <a:pPr>
              <a:buNone/>
            </a:pPr>
            <a:r>
              <a:rPr lang="en-US" sz="2000" b="1">
                <a:ea typeface="+mn-lt"/>
                <a:cs typeface="+mn-lt"/>
              </a:rPr>
              <a:t>Prerequisites:</a:t>
            </a:r>
            <a:endParaRPr lang="en-US" sz="2000">
              <a:ea typeface="+mn-lt"/>
              <a:cs typeface="+mn-lt"/>
            </a:endParaRPr>
          </a:p>
          <a:p>
            <a:pPr>
              <a:buFont typeface="Arial"/>
              <a:buChar char="•"/>
            </a:pPr>
            <a:r>
              <a:rPr lang="en-US" sz="2000">
                <a:ea typeface="+mn-lt"/>
                <a:cs typeface="+mn-lt"/>
              </a:rPr>
              <a:t>Completion of Lab Exercises 01 (Java Installation) and 02 (Maven Installation).</a:t>
            </a:r>
            <a:endParaRPr lang="en-US" sz="2000"/>
          </a:p>
          <a:p>
            <a:pPr>
              <a:buFont typeface="Arial"/>
              <a:buChar char="•"/>
            </a:pPr>
            <a:r>
              <a:rPr lang="en-US" sz="2000" dirty="0">
                <a:ea typeface="+mn-lt"/>
                <a:cs typeface="+mn-lt"/>
              </a:rPr>
              <a:t>A Windows-based computer (Windows 7 or later).</a:t>
            </a:r>
          </a:p>
          <a:p>
            <a:pPr>
              <a:buFont typeface="Arial"/>
              <a:buChar char="•"/>
            </a:pPr>
            <a:r>
              <a:rPr lang="en-US" sz="2000" dirty="0">
                <a:ea typeface="+mn-lt"/>
                <a:cs typeface="+mn-lt"/>
              </a:rPr>
              <a:t>An internet connection to download IntelliJ IDEA.</a:t>
            </a:r>
            <a:endParaRPr lang="en-US" sz="2000" dirty="0"/>
          </a:p>
          <a:p>
            <a:pPr>
              <a:buFont typeface="Arial"/>
              <a:buChar char="•"/>
            </a:pPr>
            <a:r>
              <a:rPr lang="en-US" sz="2000" dirty="0">
                <a:ea typeface="+mn-lt"/>
                <a:cs typeface="+mn-lt"/>
              </a:rPr>
              <a:t>Basic familiarity with operating a Windows computer and navigating the internet.</a:t>
            </a:r>
          </a:p>
          <a:p>
            <a:pPr>
              <a:buNone/>
            </a:pPr>
            <a:endParaRPr lang="en-US" sz="2000" b="1">
              <a:ea typeface="+mn-lt"/>
              <a:cs typeface="+mn-lt"/>
            </a:endParaRPr>
          </a:p>
        </p:txBody>
      </p:sp>
      <p:pic>
        <p:nvPicPr>
          <p:cNvPr id="4" name="Picture 3">
            <a:extLst>
              <a:ext uri="{FF2B5EF4-FFF2-40B4-BE49-F238E27FC236}">
                <a16:creationId xmlns:a16="http://schemas.microsoft.com/office/drawing/2014/main" id="{F9F39BFD-16FD-1C1E-AD0F-F55D39976A08}"/>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940011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7EFF06-282A-FBCC-5742-8326FDEF82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E30D7-BCE0-7330-7FB0-DD2DDF491878}"/>
              </a:ext>
            </a:extLst>
          </p:cNvPr>
          <p:cNvSpPr>
            <a:spLocks noGrp="1"/>
          </p:cNvSpPr>
          <p:nvPr>
            <p:ph type="title"/>
          </p:nvPr>
        </p:nvSpPr>
        <p:spPr>
          <a:xfrm>
            <a:off x="838201" y="365125"/>
            <a:ext cx="5251316" cy="1807305"/>
          </a:xfrm>
        </p:spPr>
        <p:txBody>
          <a:bodyPr>
            <a:normAutofit/>
          </a:bodyPr>
          <a:lstStyle/>
          <a:p>
            <a:r>
              <a:rPr lang="en-US">
                <a:cs typeface="Calibri Light"/>
              </a:rPr>
              <a:t>Intro: Lab 04 – IntelliJ IDEA Installation </a:t>
            </a:r>
            <a:endParaRPr lang="en-US"/>
          </a:p>
        </p:txBody>
      </p:sp>
      <p:sp>
        <p:nvSpPr>
          <p:cNvPr id="3" name="Content Placeholder 2">
            <a:extLst>
              <a:ext uri="{FF2B5EF4-FFF2-40B4-BE49-F238E27FC236}">
                <a16:creationId xmlns:a16="http://schemas.microsoft.com/office/drawing/2014/main" id="{CDA216D5-E340-4536-7F0F-DE01FBBAD0F3}"/>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b="1">
                <a:ea typeface="+mn-lt"/>
                <a:cs typeface="+mn-lt"/>
              </a:rPr>
              <a:t>What You Will Achieve:</a:t>
            </a:r>
            <a:endParaRPr lang="en-US" sz="2000">
              <a:ea typeface="+mn-lt"/>
              <a:cs typeface="+mn-lt"/>
            </a:endParaRPr>
          </a:p>
          <a:p>
            <a:pPr>
              <a:buFont typeface="Arial"/>
              <a:buChar char="•"/>
            </a:pPr>
            <a:r>
              <a:rPr lang="en-US" sz="2000">
                <a:ea typeface="+mn-lt"/>
                <a:cs typeface="+mn-lt"/>
              </a:rPr>
              <a:t>Download and install either the Community or Ultimate version of IntelliJ IDEA.</a:t>
            </a:r>
          </a:p>
          <a:p>
            <a:pPr>
              <a:buFont typeface="Arial"/>
              <a:buChar char="•"/>
            </a:pPr>
            <a:r>
              <a:rPr lang="en-US" sz="2000">
                <a:ea typeface="+mn-lt"/>
                <a:cs typeface="+mn-lt"/>
              </a:rPr>
              <a:t>Familiarize yourself with the IntelliJ IDEA interface and its various features.</a:t>
            </a:r>
            <a:endParaRPr lang="en-US" sz="2000"/>
          </a:p>
          <a:p>
            <a:pPr>
              <a:buFont typeface="Arial"/>
              <a:buChar char="•"/>
            </a:pPr>
            <a:r>
              <a:rPr lang="en-US" sz="2000">
                <a:ea typeface="+mn-lt"/>
                <a:cs typeface="+mn-lt"/>
              </a:rPr>
              <a:t>Set up a new Java project in IntelliJ IDEA to verify the installation.</a:t>
            </a:r>
          </a:p>
          <a:p>
            <a:pPr>
              <a:buNone/>
            </a:pPr>
            <a:endParaRPr lang="en-US" sz="2000" b="1">
              <a:ea typeface="+mn-lt"/>
              <a:cs typeface="+mn-lt"/>
            </a:endParaRPr>
          </a:p>
        </p:txBody>
      </p:sp>
      <p:pic>
        <p:nvPicPr>
          <p:cNvPr id="4" name="Picture 3">
            <a:extLst>
              <a:ext uri="{FF2B5EF4-FFF2-40B4-BE49-F238E27FC236}">
                <a16:creationId xmlns:a16="http://schemas.microsoft.com/office/drawing/2014/main" id="{625EE2A7-3CC5-6735-DD28-022FC4985FD8}"/>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61183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04A9E5-D8FF-4D89-AFDB-0D022649CD8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41190-22F3-026A-9777-1E7059F70057}"/>
              </a:ext>
            </a:extLst>
          </p:cNvPr>
          <p:cNvSpPr>
            <a:spLocks noGrp="1"/>
          </p:cNvSpPr>
          <p:nvPr>
            <p:ph type="title"/>
          </p:nvPr>
        </p:nvSpPr>
        <p:spPr>
          <a:xfrm>
            <a:off x="838201" y="365125"/>
            <a:ext cx="5251316" cy="1807305"/>
          </a:xfrm>
        </p:spPr>
        <p:txBody>
          <a:bodyPr>
            <a:normAutofit/>
          </a:bodyPr>
          <a:lstStyle/>
          <a:p>
            <a:r>
              <a:rPr lang="en-US">
                <a:cs typeface="Calibri Light"/>
              </a:rPr>
              <a:t>Intro: Lab 04 – IntelliJ IDEA Installation </a:t>
            </a:r>
            <a:endParaRPr lang="en-US"/>
          </a:p>
        </p:txBody>
      </p:sp>
      <p:sp>
        <p:nvSpPr>
          <p:cNvPr id="3" name="Content Placeholder 2">
            <a:extLst>
              <a:ext uri="{FF2B5EF4-FFF2-40B4-BE49-F238E27FC236}">
                <a16:creationId xmlns:a16="http://schemas.microsoft.com/office/drawing/2014/main" id="{F222FB17-ABAB-F7B9-4513-967234ED07A1}"/>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1700" b="1">
                <a:ea typeface="+mn-lt"/>
                <a:cs typeface="+mn-lt"/>
              </a:rPr>
              <a:t>Why IntelliJ IDEA?</a:t>
            </a:r>
            <a:r>
              <a:rPr lang="en-US" sz="1700">
                <a:ea typeface="+mn-lt"/>
                <a:cs typeface="+mn-lt"/>
              </a:rPr>
              <a:t> </a:t>
            </a:r>
          </a:p>
          <a:p>
            <a:pPr marL="0" indent="0">
              <a:buNone/>
            </a:pPr>
            <a:r>
              <a:rPr lang="en-US" sz="1700">
                <a:ea typeface="+mn-lt"/>
                <a:cs typeface="+mn-lt"/>
              </a:rPr>
              <a:t>IntelliJ IDEA is renowned for its robust set of features, including intelligent coding assistance, ergonomic design, and powerful tools for Java developers. It's particularly advantageous for Drools development due to its advanced code navigation and debugging capabilities.</a:t>
            </a:r>
          </a:p>
          <a:p>
            <a:pPr marL="0" indent="0">
              <a:buNone/>
            </a:pPr>
            <a:r>
              <a:rPr lang="en-US" sz="1700" b="1">
                <a:ea typeface="+mn-lt"/>
                <a:cs typeface="+mn-lt"/>
              </a:rPr>
              <a:t>Outcomes:</a:t>
            </a:r>
            <a:r>
              <a:rPr lang="en-US" sz="1700">
                <a:ea typeface="+mn-lt"/>
                <a:cs typeface="+mn-lt"/>
              </a:rPr>
              <a:t> </a:t>
            </a:r>
          </a:p>
          <a:p>
            <a:pPr marL="0" indent="0">
              <a:buNone/>
            </a:pPr>
            <a:r>
              <a:rPr lang="en-US" sz="1700">
                <a:ea typeface="+mn-lt"/>
                <a:cs typeface="+mn-lt"/>
              </a:rPr>
              <a:t>By the end of this lab, you will have a fully installed and configured IntelliJ IDEA environment on your Windows system. This setup will serve as your central platform for developing Java and Drools applications throughout this course and beyond.</a:t>
            </a:r>
          </a:p>
          <a:p>
            <a:pPr marL="0" indent="0">
              <a:buNone/>
            </a:pPr>
            <a:endParaRPr lang="en-US" sz="1700" b="1">
              <a:ea typeface="+mn-lt"/>
              <a:cs typeface="+mn-lt"/>
            </a:endParaRPr>
          </a:p>
        </p:txBody>
      </p:sp>
      <p:pic>
        <p:nvPicPr>
          <p:cNvPr id="4" name="Picture 3">
            <a:extLst>
              <a:ext uri="{FF2B5EF4-FFF2-40B4-BE49-F238E27FC236}">
                <a16:creationId xmlns:a16="http://schemas.microsoft.com/office/drawing/2014/main" id="{089DD274-1F53-34C7-AFC4-2A2FDA55098F}"/>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491583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BDF666-3542-169B-181F-A2469377B73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27AEE-6406-74A8-3E8C-041099ACF216}"/>
              </a:ext>
            </a:extLst>
          </p:cNvPr>
          <p:cNvSpPr>
            <a:spLocks noGrp="1"/>
          </p:cNvSpPr>
          <p:nvPr>
            <p:ph type="title"/>
          </p:nvPr>
        </p:nvSpPr>
        <p:spPr>
          <a:xfrm>
            <a:off x="838201" y="365125"/>
            <a:ext cx="5251316" cy="1807305"/>
          </a:xfrm>
        </p:spPr>
        <p:txBody>
          <a:bodyPr>
            <a:normAutofit/>
          </a:bodyPr>
          <a:lstStyle/>
          <a:p>
            <a:r>
              <a:rPr lang="en-US" dirty="0">
                <a:cs typeface="Calibri Light"/>
              </a:rPr>
              <a:t>Intro: Lab 04 – IntelliJ IDEA Installation </a:t>
            </a:r>
            <a:endParaRPr lang="en-US" dirty="0"/>
          </a:p>
        </p:txBody>
      </p:sp>
      <p:sp>
        <p:nvSpPr>
          <p:cNvPr id="3" name="Content Placeholder 2">
            <a:extLst>
              <a:ext uri="{FF2B5EF4-FFF2-40B4-BE49-F238E27FC236}">
                <a16:creationId xmlns:a16="http://schemas.microsoft.com/office/drawing/2014/main" id="{F188A341-1B82-11AC-0D4F-A22B1FA1E1AB}"/>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b="1" dirty="0">
                <a:ea typeface="+mn-lt"/>
                <a:cs typeface="+mn-lt"/>
              </a:rPr>
              <a:t>Hands on deck! </a:t>
            </a:r>
            <a:r>
              <a:rPr lang="en-US" sz="2000" dirty="0">
                <a:ea typeface="+mn-lt"/>
                <a:cs typeface="+mn-lt"/>
              </a:rPr>
              <a:t>Open and complete Lab Exercise 04 – IntelliJ IDEA Installation</a:t>
            </a:r>
            <a:endParaRPr lang="en-US" sz="2000" dirty="0"/>
          </a:p>
          <a:p>
            <a:pPr marL="0" indent="0">
              <a:buNone/>
            </a:pPr>
            <a:endParaRPr lang="en-US" sz="2000" b="1" dirty="0">
              <a:ea typeface="+mn-lt"/>
              <a:cs typeface="+mn-lt"/>
            </a:endParaRPr>
          </a:p>
        </p:txBody>
      </p:sp>
      <p:pic>
        <p:nvPicPr>
          <p:cNvPr id="5" name="Picture 4" descr="A group of people running on a track&#10;&#10;Description automatically generated">
            <a:extLst>
              <a:ext uri="{FF2B5EF4-FFF2-40B4-BE49-F238E27FC236}">
                <a16:creationId xmlns:a16="http://schemas.microsoft.com/office/drawing/2014/main" id="{D1D84A20-7D88-6C17-EAE6-B153D191EC66}"/>
              </a:ext>
            </a:extLst>
          </p:cNvPr>
          <p:cNvPicPr>
            <a:picLocks noChangeAspect="1"/>
          </p:cNvPicPr>
          <p:nvPr/>
        </p:nvPicPr>
        <p:blipFill rotWithShape="1">
          <a:blip r:embed="rId2"/>
          <a:srcRect l="11005" r="3117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55363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6BCEC-7CC7-B33E-542A-DD4075433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EC312-2103-8195-B06E-D513B4A5143C}"/>
              </a:ext>
            </a:extLst>
          </p:cNvPr>
          <p:cNvSpPr>
            <a:spLocks noGrp="1"/>
          </p:cNvSpPr>
          <p:nvPr>
            <p:ph type="title"/>
          </p:nvPr>
        </p:nvSpPr>
        <p:spPr/>
        <p:txBody>
          <a:bodyPr/>
          <a:lstStyle/>
          <a:p>
            <a:r>
              <a:rPr lang="en-US">
                <a:cs typeface="Calibri Light"/>
              </a:rPr>
              <a:t>Module Recap</a:t>
            </a:r>
            <a:endParaRPr lang="en-US"/>
          </a:p>
        </p:txBody>
      </p:sp>
      <p:sp>
        <p:nvSpPr>
          <p:cNvPr id="3" name="Content Placeholder 2">
            <a:extLst>
              <a:ext uri="{FF2B5EF4-FFF2-40B4-BE49-F238E27FC236}">
                <a16:creationId xmlns:a16="http://schemas.microsoft.com/office/drawing/2014/main" id="{518719D8-F014-4739-EA6E-D1EC24110FC8}"/>
              </a:ext>
            </a:extLst>
          </p:cNvPr>
          <p:cNvSpPr>
            <a:spLocks noGrp="1"/>
          </p:cNvSpPr>
          <p:nvPr>
            <p:ph idx="1"/>
          </p:nvPr>
        </p:nvSpPr>
        <p:spPr>
          <a:xfrm>
            <a:off x="838200" y="1825625"/>
            <a:ext cx="10515600" cy="4729081"/>
          </a:xfrm>
        </p:spPr>
        <p:txBody>
          <a:bodyPr vert="horz" lIns="91440" tIns="45720" rIns="91440" bIns="45720" rtlCol="0" anchor="t">
            <a:normAutofit/>
          </a:bodyPr>
          <a:lstStyle/>
          <a:p>
            <a:pPr>
              <a:buNone/>
            </a:pPr>
            <a:r>
              <a:rPr lang="en-US" sz="1800" dirty="0">
                <a:ea typeface="+mn-lt"/>
                <a:cs typeface="+mn-lt"/>
              </a:rPr>
              <a:t>Here's a recap of what we've covered in this module:</a:t>
            </a:r>
            <a:endParaRPr lang="en-US" sz="1800" dirty="0">
              <a:ea typeface="Calibri"/>
              <a:cs typeface="Calibri"/>
            </a:endParaRPr>
          </a:p>
          <a:p>
            <a:r>
              <a:rPr lang="en-US" sz="1800" b="1" dirty="0">
                <a:ea typeface="+mn-lt"/>
                <a:cs typeface="+mn-lt"/>
              </a:rPr>
              <a:t>Introduction to Drools Environment Setup: </a:t>
            </a:r>
            <a:r>
              <a:rPr lang="en-US" sz="1800" dirty="0">
                <a:ea typeface="+mn-lt"/>
                <a:cs typeface="+mn-lt"/>
              </a:rPr>
              <a:t>We began with an overview of what to expect in this module, emphasizing the importance of a properly configured development environment for Drools.</a:t>
            </a:r>
            <a:endParaRPr lang="en-US" sz="1800" dirty="0">
              <a:ea typeface="Calibri"/>
              <a:cs typeface="Calibri" panose="020F0502020204030204"/>
            </a:endParaRPr>
          </a:p>
          <a:p>
            <a:pPr marL="171450" indent="-171450"/>
            <a:r>
              <a:rPr lang="en-US" sz="1800" b="1" dirty="0">
                <a:ea typeface="+mn-lt"/>
                <a:cs typeface="+mn-lt"/>
              </a:rPr>
              <a:t>Prerequisites for Drools: </a:t>
            </a:r>
            <a:r>
              <a:rPr lang="en-US" sz="1800" dirty="0">
                <a:ea typeface="+mn-lt"/>
                <a:cs typeface="+mn-lt"/>
              </a:rPr>
              <a:t>You learned about the essential prerequisites for working with Drools. This included the Java Development Kit (JDK), an Integrated Development Environment (IDE), Apache Maven</a:t>
            </a:r>
            <a:endParaRPr lang="en-US" sz="1800" dirty="0">
              <a:ea typeface="Calibri"/>
              <a:cs typeface="Calibri" panose="020F0502020204030204"/>
            </a:endParaRPr>
          </a:p>
          <a:p>
            <a:pPr marL="171450" indent="-171450"/>
            <a:r>
              <a:rPr lang="en-US" sz="1800" b="1" dirty="0">
                <a:ea typeface="+mn-lt"/>
                <a:cs typeface="+mn-lt"/>
              </a:rPr>
              <a:t>How to set up your system for successful running of Drools: </a:t>
            </a:r>
            <a:r>
              <a:rPr lang="en-US" sz="1800" dirty="0">
                <a:ea typeface="+mn-lt"/>
                <a:cs typeface="+mn-lt"/>
              </a:rPr>
              <a:t>We covered how to  get your system ready to run Java, your JDK, and Maven</a:t>
            </a:r>
            <a:endParaRPr lang="en-US" sz="1800" dirty="0">
              <a:ea typeface="Calibri"/>
              <a:cs typeface="Calibri" panose="020F0502020204030204"/>
            </a:endParaRPr>
          </a:p>
          <a:p>
            <a:pPr marL="171450" indent="-171450"/>
            <a:r>
              <a:rPr lang="en-US" sz="1800" b="1" dirty="0">
                <a:ea typeface="+mn-lt"/>
                <a:cs typeface="+mn-lt"/>
              </a:rPr>
              <a:t>Hands-on Lab Exercises: </a:t>
            </a:r>
            <a:r>
              <a:rPr lang="en-US" sz="1800" dirty="0">
                <a:ea typeface="+mn-lt"/>
                <a:cs typeface="+mn-lt"/>
              </a:rPr>
              <a:t>The module included several lab exercises where you applied what you learned:</a:t>
            </a:r>
          </a:p>
          <a:p>
            <a:pPr marL="628650" lvl="1" indent="-285750">
              <a:buFont typeface="Courier New" panose="020B0604020202020204" pitchFamily="34" charset="0"/>
              <a:buChar char="o"/>
            </a:pPr>
            <a:r>
              <a:rPr lang="en-US" sz="1800" b="1" dirty="0">
                <a:ea typeface="+mn-lt"/>
                <a:cs typeface="+mn-lt"/>
              </a:rPr>
              <a:t>Lab Exercise 01:</a:t>
            </a:r>
            <a:r>
              <a:rPr lang="en-US" sz="1800" dirty="0">
                <a:ea typeface="+mn-lt"/>
                <a:cs typeface="+mn-lt"/>
              </a:rPr>
              <a:t> Focused on installing and verifying Java on your system.</a:t>
            </a:r>
          </a:p>
          <a:p>
            <a:pPr marL="628650" lvl="1" indent="-285750">
              <a:buFont typeface="Courier New" panose="020B0604020202020204" pitchFamily="34" charset="0"/>
              <a:buChar char="o"/>
            </a:pPr>
            <a:r>
              <a:rPr lang="en-US" sz="1800" b="1" dirty="0">
                <a:ea typeface="+mn-lt"/>
                <a:cs typeface="+mn-lt"/>
              </a:rPr>
              <a:t>Lab Exercise 02:</a:t>
            </a:r>
            <a:r>
              <a:rPr lang="en-US" sz="1800" dirty="0">
                <a:ea typeface="+mn-lt"/>
                <a:cs typeface="+mn-lt"/>
              </a:rPr>
              <a:t> Covered the installation and verification of Apache Maven.</a:t>
            </a:r>
          </a:p>
          <a:p>
            <a:pPr marL="628650" lvl="1" indent="-285750">
              <a:buFont typeface="Courier New" panose="020B0604020202020204" pitchFamily="34" charset="0"/>
              <a:buChar char="o"/>
            </a:pPr>
            <a:r>
              <a:rPr lang="en-US" sz="1800" b="1" dirty="0">
                <a:ea typeface="+mn-lt"/>
                <a:cs typeface="+mn-lt"/>
              </a:rPr>
              <a:t>Lab Exercise 03:</a:t>
            </a:r>
            <a:r>
              <a:rPr lang="en-US" sz="1800" dirty="0">
                <a:ea typeface="+mn-lt"/>
                <a:cs typeface="+mn-lt"/>
              </a:rPr>
              <a:t> Guided you through installing and setting up IntelliJ IDEA.</a:t>
            </a:r>
          </a:p>
        </p:txBody>
      </p:sp>
    </p:spTree>
    <p:extLst>
      <p:ext uri="{BB962C8B-B14F-4D97-AF65-F5344CB8AC3E}">
        <p14:creationId xmlns:p14="http://schemas.microsoft.com/office/powerpoint/2010/main" val="11129701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970E48-253F-A228-B4AD-3E2E3CF4EA4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378096-2A4A-2C7F-38EA-BE7D273B2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DA12C-14CD-D129-2EA3-6A7718FC5210}"/>
              </a:ext>
            </a:extLst>
          </p:cNvPr>
          <p:cNvSpPr>
            <a:spLocks noGrp="1"/>
          </p:cNvSpPr>
          <p:nvPr>
            <p:ph type="title"/>
          </p:nvPr>
        </p:nvSpPr>
        <p:spPr>
          <a:xfrm>
            <a:off x="1524000" y="3851974"/>
            <a:ext cx="9144000" cy="1152663"/>
          </a:xfrm>
        </p:spPr>
        <p:txBody>
          <a:bodyPr vert="horz" lIns="91440" tIns="45720" rIns="91440" bIns="45720" rtlCol="0" anchor="b">
            <a:normAutofit/>
          </a:bodyPr>
          <a:lstStyle/>
          <a:p>
            <a:pPr algn="ctr"/>
            <a:r>
              <a:rPr lang="en-US"/>
              <a:t>Quiz Time!</a:t>
            </a:r>
          </a:p>
        </p:txBody>
      </p:sp>
      <p:pic>
        <p:nvPicPr>
          <p:cNvPr id="4" name="Picture 3" descr="Sticky notes with question marks">
            <a:extLst>
              <a:ext uri="{FF2B5EF4-FFF2-40B4-BE49-F238E27FC236}">
                <a16:creationId xmlns:a16="http://schemas.microsoft.com/office/drawing/2014/main" id="{5486298B-F193-DC48-4F15-CDEEC0EF87EA}"/>
              </a:ext>
            </a:extLst>
          </p:cNvPr>
          <p:cNvPicPr>
            <a:picLocks noChangeAspect="1"/>
          </p:cNvPicPr>
          <p:nvPr/>
        </p:nvPicPr>
        <p:blipFill rotWithShape="1">
          <a:blip r:embed="rId2"/>
          <a:srcRect t="28074" r="-7" b="17380"/>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12545572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3E1EFE-12DE-E2B9-2212-483A62734BE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495235-72D7-1961-DCA2-467C7F0F5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E64327-5E5B-C225-358D-355213790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2ECBB-7905-F00A-3E8E-8ABD8A024E4C}"/>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Handshake">
            <a:extLst>
              <a:ext uri="{FF2B5EF4-FFF2-40B4-BE49-F238E27FC236}">
                <a16:creationId xmlns:a16="http://schemas.microsoft.com/office/drawing/2014/main" id="{D35D64D5-8901-BBBC-28FC-AF90F826BE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FB090CC6-4DF8-F051-32FB-5070191C25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B6A5B6E9-DDAB-F03F-E678-C7FDE7A1D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AF030B8B-FC82-F335-22D7-C0F071B7A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15F2100C-137D-77FC-1DBD-8737AC5AB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064497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688064E-E67A-3FE5-749B-3E170907D003}"/>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component with many wires and a computer tool&#10;&#10;Description automatically generated with medium confidence">
            <a:extLst>
              <a:ext uri="{FF2B5EF4-FFF2-40B4-BE49-F238E27FC236}">
                <a16:creationId xmlns:a16="http://schemas.microsoft.com/office/drawing/2014/main" id="{83164829-5ADB-66D1-8994-2F308DB38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4011" b="29739"/>
          <a:stretch/>
        </p:blipFill>
        <p:spPr>
          <a:xfrm>
            <a:off x="20" y="1"/>
            <a:ext cx="12191980" cy="6857999"/>
          </a:xfrm>
          <a:prstGeom prst="rect">
            <a:avLst/>
          </a:prstGeom>
        </p:spPr>
      </p:pic>
      <p:sp>
        <p:nvSpPr>
          <p:cNvPr id="2" name="Title 1">
            <a:extLst>
              <a:ext uri="{FF2B5EF4-FFF2-40B4-BE49-F238E27FC236}">
                <a16:creationId xmlns:a16="http://schemas.microsoft.com/office/drawing/2014/main" id="{AF9A8BA9-D0F7-9862-5298-455EC9BEA45F}"/>
              </a:ext>
            </a:extLst>
          </p:cNvPr>
          <p:cNvSpPr>
            <a:spLocks noGrp="1"/>
          </p:cNvSpPr>
          <p:nvPr>
            <p:ph type="ctrTitle"/>
          </p:nvPr>
        </p:nvSpPr>
        <p:spPr>
          <a:xfrm>
            <a:off x="1524000" y="1122362"/>
            <a:ext cx="9144000" cy="2900518"/>
          </a:xfrm>
        </p:spPr>
        <p:txBody>
          <a:bodyPr>
            <a:normAutofit/>
          </a:bodyPr>
          <a:lstStyle/>
          <a:p>
            <a:r>
              <a:rPr lang="en-US" sz="3300" b="1" cap="all">
                <a:solidFill>
                  <a:srgbClr val="FFFFFF"/>
                </a:solidFill>
                <a:latin typeface="TW Cen MT"/>
                <a:cs typeface="Calibri Light"/>
              </a:rPr>
              <a:t>DROOLS 8</a:t>
            </a:r>
            <a:br>
              <a:rPr lang="en-US" sz="3300" b="1" cap="all">
                <a:solidFill>
                  <a:srgbClr val="FFFFFF"/>
                </a:solidFill>
                <a:latin typeface="TW Cen MT"/>
                <a:cs typeface="Calibri Light"/>
              </a:rPr>
            </a:br>
            <a:br>
              <a:rPr lang="en-US" sz="3300" b="1" cap="all">
                <a:solidFill>
                  <a:srgbClr val="FFFFFF"/>
                </a:solidFill>
                <a:latin typeface="TW Cen MT"/>
                <a:cs typeface="Calibri Light"/>
              </a:rPr>
            </a:br>
            <a:r>
              <a:rPr lang="en-US" sz="3300" b="1" cap="all">
                <a:solidFill>
                  <a:srgbClr val="FFFFFF"/>
                </a:solidFill>
                <a:latin typeface="TW Cen MT"/>
                <a:cs typeface="Calibri Light"/>
              </a:rPr>
              <a:t>MODULE 03:</a:t>
            </a:r>
            <a:br>
              <a:rPr lang="en-US" sz="3300" b="1" cap="all">
                <a:solidFill>
                  <a:srgbClr val="FFFFFF"/>
                </a:solidFill>
                <a:latin typeface="TW Cen MT"/>
                <a:cs typeface="Calibri Light"/>
              </a:rPr>
            </a:br>
            <a:r>
              <a:rPr lang="en-US" sz="3300" b="1" cap="all">
                <a:solidFill>
                  <a:srgbClr val="FFFFFF"/>
                </a:solidFill>
                <a:latin typeface="TW Cen MT"/>
                <a:cs typeface="Calibri Light"/>
              </a:rPr>
              <a:t>Drools Setup</a:t>
            </a:r>
            <a:br>
              <a:rPr lang="en-US" sz="3300" b="1" cap="all">
                <a:solidFill>
                  <a:srgbClr val="FFFFFF"/>
                </a:solidFill>
                <a:latin typeface="TW Cen MT"/>
                <a:cs typeface="Calibri Light"/>
              </a:rPr>
            </a:br>
            <a:br>
              <a:rPr lang="en-US" sz="3300" b="1" cap="all">
                <a:solidFill>
                  <a:srgbClr val="FFFFFF"/>
                </a:solidFill>
                <a:latin typeface="TW Cen MT"/>
                <a:cs typeface="Calibri Light"/>
              </a:rPr>
            </a:br>
            <a:r>
              <a:rPr lang="en-US" sz="3300" b="1" cap="all">
                <a:solidFill>
                  <a:srgbClr val="FFFFFF"/>
                </a:solidFill>
                <a:latin typeface="TW Cen MT"/>
                <a:cs typeface="Calibri Light"/>
              </a:rPr>
              <a:t>Building a Drools Project</a:t>
            </a:r>
          </a:p>
        </p:txBody>
      </p:sp>
      <p:sp>
        <p:nvSpPr>
          <p:cNvPr id="3" name="Subtitle 2">
            <a:extLst>
              <a:ext uri="{FF2B5EF4-FFF2-40B4-BE49-F238E27FC236}">
                <a16:creationId xmlns:a16="http://schemas.microsoft.com/office/drawing/2014/main" id="{DF4FF4A5-8369-1D1F-350B-B91626ECA782}"/>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b="1" dirty="0">
                <a:solidFill>
                  <a:srgbClr val="FFFFFF"/>
                </a:solidFill>
                <a:cs typeface="Calibri"/>
              </a:rPr>
              <a:t>Presented by John Paul Franke</a:t>
            </a:r>
            <a:endParaRPr lang="en-US" dirty="0">
              <a:solidFill>
                <a:srgbClr val="FFFFFF"/>
              </a:solidFill>
              <a:cs typeface="Calibri"/>
            </a:endParaRPr>
          </a:p>
          <a:p>
            <a:endParaRPr lang="en-US" dirty="0">
              <a:solidFill>
                <a:srgbClr val="FFFFFF"/>
              </a:solidFill>
              <a:cs typeface="Calibri"/>
            </a:endParaRPr>
          </a:p>
        </p:txBody>
      </p:sp>
    </p:spTree>
    <p:extLst>
      <p:ext uri="{BB962C8B-B14F-4D97-AF65-F5344CB8AC3E}">
        <p14:creationId xmlns:p14="http://schemas.microsoft.com/office/powerpoint/2010/main" val="36419449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896433-F5B0-88E1-2115-E64AC45E319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background of department store">
            <a:extLst>
              <a:ext uri="{FF2B5EF4-FFF2-40B4-BE49-F238E27FC236}">
                <a16:creationId xmlns:a16="http://schemas.microsoft.com/office/drawing/2014/main" id="{ADDB25E3-038F-DFFD-8E32-2F469C0FC3B2}"/>
              </a:ext>
            </a:extLst>
          </p:cNvPr>
          <p:cNvPicPr>
            <a:picLocks noChangeAspect="1"/>
          </p:cNvPicPr>
          <p:nvPr/>
        </p:nvPicPr>
        <p:blipFill rotWithShape="1">
          <a:blip r:embed="rId2"/>
          <a:srcRect r="6021" b="-3"/>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4CCBF0-2C1C-3B43-F5A4-0711C2FF1BD4}"/>
              </a:ext>
            </a:extLst>
          </p:cNvPr>
          <p:cNvSpPr>
            <a:spLocks noGrp="1"/>
          </p:cNvSpPr>
          <p:nvPr>
            <p:ph type="title"/>
          </p:nvPr>
        </p:nvSpPr>
        <p:spPr>
          <a:xfrm>
            <a:off x="838200" y="365125"/>
            <a:ext cx="3822189" cy="1899912"/>
          </a:xfrm>
        </p:spPr>
        <p:txBody>
          <a:bodyPr>
            <a:normAutofit/>
          </a:bodyPr>
          <a:lstStyle/>
          <a:p>
            <a:r>
              <a:rPr lang="en-US" sz="4000">
                <a:cs typeface="Calibri Light"/>
              </a:rPr>
              <a:t>Understanding Rule Engines</a:t>
            </a:r>
          </a:p>
        </p:txBody>
      </p:sp>
      <p:sp>
        <p:nvSpPr>
          <p:cNvPr id="3" name="Content Placeholder 2">
            <a:extLst>
              <a:ext uri="{FF2B5EF4-FFF2-40B4-BE49-F238E27FC236}">
                <a16:creationId xmlns:a16="http://schemas.microsoft.com/office/drawing/2014/main" id="{3392CF31-D256-3769-A454-9F2F3BEB2316}"/>
              </a:ext>
            </a:extLst>
          </p:cNvPr>
          <p:cNvSpPr>
            <a:spLocks noGrp="1"/>
          </p:cNvSpPr>
          <p:nvPr>
            <p:ph idx="1"/>
          </p:nvPr>
        </p:nvSpPr>
        <p:spPr>
          <a:xfrm>
            <a:off x="838200" y="2434201"/>
            <a:ext cx="3822189" cy="3742762"/>
          </a:xfrm>
        </p:spPr>
        <p:txBody>
          <a:bodyPr vert="horz" lIns="91440" tIns="45720" rIns="91440" bIns="45720" rtlCol="0">
            <a:normAutofit/>
          </a:bodyPr>
          <a:lstStyle/>
          <a:p>
            <a:pPr marL="0" indent="0">
              <a:buNone/>
            </a:pPr>
            <a:r>
              <a:rPr lang="en-US" sz="2000" b="1">
                <a:ea typeface="+mn-lt"/>
                <a:cs typeface="+mn-lt"/>
              </a:rPr>
              <a:t>Business Rules:</a:t>
            </a:r>
            <a:r>
              <a:rPr lang="en-US" sz="2000">
                <a:ea typeface="+mn-lt"/>
                <a:cs typeface="+mn-lt"/>
              </a:rPr>
              <a:t> These are like the guidelines or conditions that determine how a business operates. For example, a rule in a retail store might be, "If a customer buys more than $100 worth of goods, they get a 10% discount." These rules can be about anything related to the business process.</a:t>
            </a:r>
            <a:endParaRPr lang="en-US" sz="2000"/>
          </a:p>
        </p:txBody>
      </p:sp>
    </p:spTree>
    <p:extLst>
      <p:ext uri="{BB962C8B-B14F-4D97-AF65-F5344CB8AC3E}">
        <p14:creationId xmlns:p14="http://schemas.microsoft.com/office/powerpoint/2010/main" val="36784199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0463BD-42CC-0BFE-A463-7536A030932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Free stock photo of boiling, cooked, cooking">
            <a:extLst>
              <a:ext uri="{FF2B5EF4-FFF2-40B4-BE49-F238E27FC236}">
                <a16:creationId xmlns:a16="http://schemas.microsoft.com/office/drawing/2014/main" id="{C0F30A26-8FA4-786C-585D-DA1718193A82}"/>
              </a:ext>
            </a:extLst>
          </p:cNvPr>
          <p:cNvPicPr>
            <a:picLocks noChangeAspect="1"/>
          </p:cNvPicPr>
          <p:nvPr/>
        </p:nvPicPr>
        <p:blipFill rotWithShape="1">
          <a:blip r:embed="rId2">
            <a:alphaModFix amt="60000"/>
          </a:blip>
          <a:srcRect t="11098" b="4633"/>
          <a:stretch/>
        </p:blipFill>
        <p:spPr>
          <a:xfrm>
            <a:off x="-1" y="10"/>
            <a:ext cx="12192001" cy="6857990"/>
          </a:xfrm>
          <a:prstGeom prst="rect">
            <a:avLst/>
          </a:prstGeom>
        </p:spPr>
      </p:pic>
      <p:sp>
        <p:nvSpPr>
          <p:cNvPr id="2" name="Title 1">
            <a:extLst>
              <a:ext uri="{FF2B5EF4-FFF2-40B4-BE49-F238E27FC236}">
                <a16:creationId xmlns:a16="http://schemas.microsoft.com/office/drawing/2014/main" id="{1D288A4D-26CF-1E8B-B15B-305F6A36007F}"/>
              </a:ext>
            </a:extLst>
          </p:cNvPr>
          <p:cNvSpPr>
            <a:spLocks noGrp="1"/>
          </p:cNvSpPr>
          <p:nvPr>
            <p:ph type="title"/>
          </p:nvPr>
        </p:nvSpPr>
        <p:spPr>
          <a:xfrm>
            <a:off x="1198181" y="728906"/>
            <a:ext cx="9792471" cy="2057037"/>
          </a:xfrm>
        </p:spPr>
        <p:txBody>
          <a:bodyPr>
            <a:normAutofit/>
          </a:bodyPr>
          <a:lstStyle/>
          <a:p>
            <a:r>
              <a:rPr lang="en-US">
                <a:solidFill>
                  <a:srgbClr val="FFFFFF"/>
                </a:solidFill>
                <a:cs typeface="Calibri Light"/>
              </a:rPr>
              <a:t>Course Overview</a:t>
            </a:r>
            <a:endParaRPr lang="en-US">
              <a:solidFill>
                <a:srgbClr val="FFFFFF"/>
              </a:solidFill>
            </a:endParaRPr>
          </a:p>
        </p:txBody>
      </p:sp>
      <p:sp>
        <p:nvSpPr>
          <p:cNvPr id="3" name="Content Placeholder 2">
            <a:extLst>
              <a:ext uri="{FF2B5EF4-FFF2-40B4-BE49-F238E27FC236}">
                <a16:creationId xmlns:a16="http://schemas.microsoft.com/office/drawing/2014/main" id="{9B2D3A1C-38DC-C598-99B4-842089F3216C}"/>
              </a:ext>
            </a:extLst>
          </p:cNvPr>
          <p:cNvSpPr>
            <a:spLocks noGrp="1"/>
          </p:cNvSpPr>
          <p:nvPr>
            <p:ph idx="1"/>
          </p:nvPr>
        </p:nvSpPr>
        <p:spPr>
          <a:xfrm>
            <a:off x="1198181" y="2957665"/>
            <a:ext cx="9792471" cy="3171423"/>
          </a:xfrm>
        </p:spPr>
        <p:txBody>
          <a:bodyPr vert="horz" lIns="91440" tIns="45720" rIns="91440" bIns="45720" rtlCol="0">
            <a:normAutofit/>
          </a:bodyPr>
          <a:lstStyle/>
          <a:p>
            <a:pPr marL="0" indent="0">
              <a:buNone/>
            </a:pPr>
            <a:r>
              <a:rPr lang="en-US" sz="2000" b="1" dirty="0">
                <a:solidFill>
                  <a:srgbClr val="FFFFFF"/>
                </a:solidFill>
                <a:ea typeface="+mn-lt"/>
                <a:cs typeface="+mn-lt"/>
              </a:rPr>
              <a:t>Welcome to Module 03 of our Drools Rule Engine course! </a:t>
            </a:r>
            <a:endParaRPr lang="en-US" sz="2000" dirty="0">
              <a:solidFill>
                <a:srgbClr val="FFFFFF"/>
              </a:solidFill>
              <a:ea typeface="+mn-lt"/>
              <a:cs typeface="+mn-lt"/>
            </a:endParaRPr>
          </a:p>
          <a:p>
            <a:pPr marL="0" indent="0">
              <a:buNone/>
            </a:pPr>
            <a:r>
              <a:rPr lang="en-US" sz="2000" dirty="0">
                <a:solidFill>
                  <a:srgbClr val="FFFFFF"/>
                </a:solidFill>
                <a:ea typeface="+mn-lt"/>
                <a:cs typeface="+mn-lt"/>
              </a:rPr>
              <a:t>Having successfully navigated the foundational concepts of rule engines and the essential setup of your Drools environment, you are now ready to venture into the practical aspects of building, deploying, utilizing, and running Drools applications.</a:t>
            </a:r>
            <a:endParaRPr lang="en-US" sz="2000" dirty="0">
              <a:solidFill>
                <a:srgbClr val="FFFFFF"/>
              </a:solidFill>
              <a:cs typeface="Calibri" panose="020F0502020204030204"/>
            </a:endParaRPr>
          </a:p>
          <a:p>
            <a:pPr marL="0" indent="0">
              <a:buNone/>
            </a:pPr>
            <a:r>
              <a:rPr lang="en-US" sz="2000" dirty="0">
                <a:solidFill>
                  <a:srgbClr val="FFFFFF"/>
                </a:solidFill>
                <a:ea typeface="+mn-lt"/>
                <a:cs typeface="+mn-lt"/>
              </a:rPr>
              <a:t>In this module, we will be delving into the heart of Drools, exploring how to construct, deploy, and utilize Drools within your applications. You've set up your 'kitchen'; now it's time to start 'cooking' with Drools!</a:t>
            </a:r>
            <a:endParaRPr lang="en-US" sz="2000" dirty="0">
              <a:solidFill>
                <a:srgbClr val="FFFFFF"/>
              </a:solidFill>
              <a:cs typeface="Calibri" panose="020F0502020204030204"/>
            </a:endParaRPr>
          </a:p>
        </p:txBody>
      </p:sp>
    </p:spTree>
    <p:extLst>
      <p:ext uri="{BB962C8B-B14F-4D97-AF65-F5344CB8AC3E}">
        <p14:creationId xmlns:p14="http://schemas.microsoft.com/office/powerpoint/2010/main" val="3334692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16B533-8ED8-3708-816E-D253C8B205C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and white target with arrows&#10;&#10;Description automatically generated">
            <a:extLst>
              <a:ext uri="{FF2B5EF4-FFF2-40B4-BE49-F238E27FC236}">
                <a16:creationId xmlns:a16="http://schemas.microsoft.com/office/drawing/2014/main" id="{C374D44E-F481-3876-0D10-9E8531BB510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29" r="535"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33F01-8810-6A5F-05A6-3B1AE95B17C2}"/>
              </a:ext>
            </a:extLst>
          </p:cNvPr>
          <p:cNvSpPr>
            <a:spLocks noGrp="1"/>
          </p:cNvSpPr>
          <p:nvPr>
            <p:ph type="title"/>
          </p:nvPr>
        </p:nvSpPr>
        <p:spPr>
          <a:xfrm>
            <a:off x="7531610" y="365125"/>
            <a:ext cx="3822189" cy="1899912"/>
          </a:xfrm>
        </p:spPr>
        <p:txBody>
          <a:bodyPr>
            <a:normAutofit/>
          </a:bodyPr>
          <a:lstStyle/>
          <a:p>
            <a:r>
              <a:rPr lang="en-US" sz="4000">
                <a:cs typeface="Calibri Light"/>
              </a:rPr>
              <a:t>Learning Objectives</a:t>
            </a:r>
            <a:endParaRPr lang="en-US" sz="4000"/>
          </a:p>
        </p:txBody>
      </p:sp>
      <p:sp>
        <p:nvSpPr>
          <p:cNvPr id="3" name="Content Placeholder 2">
            <a:extLst>
              <a:ext uri="{FF2B5EF4-FFF2-40B4-BE49-F238E27FC236}">
                <a16:creationId xmlns:a16="http://schemas.microsoft.com/office/drawing/2014/main" id="{8F1CFAF7-1023-D184-D282-D3C7E4F96C06}"/>
              </a:ext>
            </a:extLst>
          </p:cNvPr>
          <p:cNvSpPr>
            <a:spLocks noGrp="1"/>
          </p:cNvSpPr>
          <p:nvPr>
            <p:ph idx="1"/>
          </p:nvPr>
        </p:nvSpPr>
        <p:spPr>
          <a:xfrm>
            <a:off x="7531610" y="2434201"/>
            <a:ext cx="3822189" cy="3742762"/>
          </a:xfrm>
        </p:spPr>
        <p:txBody>
          <a:bodyPr vert="horz" lIns="91440" tIns="45720" rIns="91440" bIns="45720" rtlCol="0">
            <a:normAutofit/>
          </a:bodyPr>
          <a:lstStyle/>
          <a:p>
            <a:pPr>
              <a:buNone/>
            </a:pPr>
            <a:r>
              <a:rPr lang="en-US" sz="1300" b="1">
                <a:ea typeface="+mn-lt"/>
                <a:cs typeface="+mn-lt"/>
              </a:rPr>
              <a:t>What Will You Learn?</a:t>
            </a:r>
            <a:endParaRPr lang="en-US" sz="1300">
              <a:ea typeface="+mn-lt"/>
              <a:cs typeface="+mn-lt"/>
            </a:endParaRPr>
          </a:p>
          <a:p>
            <a:pPr>
              <a:buFont typeface="Arial"/>
              <a:buChar char="•"/>
            </a:pPr>
            <a:r>
              <a:rPr lang="en-US" sz="1300" b="1">
                <a:ea typeface="+mn-lt"/>
                <a:cs typeface="+mn-lt"/>
              </a:rPr>
              <a:t>Constructing a Drools Maven Project:</a:t>
            </a:r>
            <a:r>
              <a:rPr lang="en-US" sz="1300">
                <a:ea typeface="+mn-lt"/>
                <a:cs typeface="+mn-lt"/>
              </a:rPr>
              <a:t> You'll learn how to assemble the components of a Drools project using Maven.</a:t>
            </a:r>
          </a:p>
          <a:p>
            <a:pPr>
              <a:buFont typeface="Arial"/>
              <a:buChar char="•"/>
            </a:pPr>
            <a:r>
              <a:rPr lang="en-US" sz="1300" b="1">
                <a:ea typeface="+mn-lt"/>
                <a:cs typeface="+mn-lt"/>
              </a:rPr>
              <a:t>Understanding KIE Sessions:</a:t>
            </a:r>
            <a:r>
              <a:rPr lang="en-US" sz="1300">
                <a:ea typeface="+mn-lt"/>
                <a:cs typeface="+mn-lt"/>
              </a:rPr>
              <a:t> Discover the importance of KIE sessions in Drools, and understand stateful vs stateless sessions</a:t>
            </a:r>
          </a:p>
          <a:p>
            <a:pPr>
              <a:buFont typeface="Arial"/>
              <a:buChar char="•"/>
            </a:pPr>
            <a:r>
              <a:rPr lang="en-US" sz="1300" b="1">
                <a:ea typeface="+mn-lt"/>
                <a:cs typeface="+mn-lt"/>
              </a:rPr>
              <a:t>Rule Syntax and Creation:</a:t>
            </a:r>
            <a:r>
              <a:rPr lang="en-US" sz="1300">
                <a:ea typeface="+mn-lt"/>
                <a:cs typeface="+mn-lt"/>
              </a:rPr>
              <a:t> You'll delve deeper into writing rules in Drools, learning the syntax and structure.</a:t>
            </a:r>
            <a:endParaRPr lang="en-US" sz="1300">
              <a:cs typeface="Calibri"/>
            </a:endParaRPr>
          </a:p>
          <a:p>
            <a:pPr>
              <a:buFont typeface="Arial"/>
              <a:buChar char="•"/>
            </a:pPr>
            <a:r>
              <a:rPr lang="en-US" sz="1300" b="1">
                <a:ea typeface="+mn-lt"/>
                <a:cs typeface="+mn-lt"/>
              </a:rPr>
              <a:t>Developing and Testing Rules:</a:t>
            </a:r>
            <a:r>
              <a:rPr lang="en-US" sz="1300">
                <a:ea typeface="+mn-lt"/>
                <a:cs typeface="+mn-lt"/>
              </a:rPr>
              <a:t> You'll learn to develop and test rules to ensure they perform as expected in real-world scenarios.</a:t>
            </a:r>
            <a:endParaRPr lang="en-US" sz="1300"/>
          </a:p>
          <a:p>
            <a:pPr>
              <a:buFont typeface="Arial"/>
              <a:buChar char="•"/>
            </a:pPr>
            <a:r>
              <a:rPr lang="en-US" sz="1300" b="1">
                <a:ea typeface="+mn-lt"/>
                <a:cs typeface="+mn-lt"/>
              </a:rPr>
              <a:t>Deploying and Running Drools Applications:</a:t>
            </a:r>
            <a:r>
              <a:rPr lang="en-US" sz="1300">
                <a:ea typeface="+mn-lt"/>
                <a:cs typeface="+mn-lt"/>
              </a:rPr>
              <a:t> Finally, you'll learn how to deploy and run your Drools applications in different IDE's!</a:t>
            </a:r>
          </a:p>
        </p:txBody>
      </p:sp>
    </p:spTree>
    <p:extLst>
      <p:ext uri="{BB962C8B-B14F-4D97-AF65-F5344CB8AC3E}">
        <p14:creationId xmlns:p14="http://schemas.microsoft.com/office/powerpoint/2010/main" val="20248363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31CA3C-F785-3CB4-6CE8-2E52A6C9983B}"/>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8D7A8-D319-AF1A-385D-40825755E007}"/>
              </a:ext>
            </a:extLst>
          </p:cNvPr>
          <p:cNvSpPr>
            <a:spLocks noGrp="1"/>
          </p:cNvSpPr>
          <p:nvPr>
            <p:ph type="title"/>
          </p:nvPr>
        </p:nvSpPr>
        <p:spPr>
          <a:xfrm>
            <a:off x="6513788" y="365125"/>
            <a:ext cx="4840010" cy="1807305"/>
          </a:xfrm>
        </p:spPr>
        <p:txBody>
          <a:bodyPr>
            <a:normAutofit/>
          </a:bodyPr>
          <a:lstStyle/>
          <a:p>
            <a:r>
              <a:rPr lang="en-US" dirty="0">
                <a:cs typeface="Calibri Light"/>
              </a:rPr>
              <a:t>Understanding KIE Sessions</a:t>
            </a:r>
            <a:endParaRPr lang="en-US" dirty="0"/>
          </a:p>
        </p:txBody>
      </p:sp>
      <p:pic>
        <p:nvPicPr>
          <p:cNvPr id="15" name="Picture 14" descr="A head with gears in the shape of a brain&#10;&#10;Description automatically generated">
            <a:extLst>
              <a:ext uri="{FF2B5EF4-FFF2-40B4-BE49-F238E27FC236}">
                <a16:creationId xmlns:a16="http://schemas.microsoft.com/office/drawing/2014/main" id="{1334753C-C522-2E24-E234-1ECE0F0A2AC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693" r="2079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26ABB14-1F4F-A584-DEB4-0DB9EAA651AD}"/>
              </a:ext>
            </a:extLst>
          </p:cNvPr>
          <p:cNvSpPr>
            <a:spLocks noGrp="1"/>
          </p:cNvSpPr>
          <p:nvPr>
            <p:ph idx="1"/>
          </p:nvPr>
        </p:nvSpPr>
        <p:spPr>
          <a:xfrm>
            <a:off x="6513788" y="2333297"/>
            <a:ext cx="4840010" cy="3843666"/>
          </a:xfrm>
        </p:spPr>
        <p:txBody>
          <a:bodyPr vert="horz" lIns="91440" tIns="45720" rIns="91440" bIns="45720" rtlCol="0">
            <a:normAutofit/>
          </a:bodyPr>
          <a:lstStyle/>
          <a:p>
            <a:pPr>
              <a:buNone/>
            </a:pPr>
            <a:r>
              <a:rPr lang="en-US" sz="2000" b="1"/>
              <a:t>What is a KIE?</a:t>
            </a:r>
            <a:endParaRPr lang="en-US" sz="2000"/>
          </a:p>
          <a:p>
            <a:pPr marL="0" indent="0">
              <a:buNone/>
            </a:pPr>
            <a:r>
              <a:rPr lang="en-US" sz="2000">
                <a:ea typeface="+mn-lt"/>
                <a:cs typeface="+mn-lt"/>
              </a:rPr>
              <a:t>KIE, which stands for "Knowledge Is Everything", is a central concept in the Drools ecosystem. It represents the comprehensive suite of tools and services for knowledge management provided by the Drools platform, including a repository of all the knowledge definitions that you have in your Drools project. This includes rules, processes, functions, and types. In essence, KIE is the umbrella under which various Drools components and services are grouped.</a:t>
            </a:r>
          </a:p>
          <a:p>
            <a:pPr>
              <a:buNone/>
            </a:pPr>
            <a:endParaRPr lang="en-US" sz="2000" b="1">
              <a:ea typeface="+mn-lt"/>
              <a:cs typeface="+mn-lt"/>
            </a:endParaRPr>
          </a:p>
        </p:txBody>
      </p:sp>
    </p:spTree>
    <p:extLst>
      <p:ext uri="{BB962C8B-B14F-4D97-AF65-F5344CB8AC3E}">
        <p14:creationId xmlns:p14="http://schemas.microsoft.com/office/powerpoint/2010/main" val="1174528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315B94-2E0A-5E8E-176C-84E3775CC49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72DB4-5F71-C651-AD9C-E1599EBB8F42}"/>
              </a:ext>
            </a:extLst>
          </p:cNvPr>
          <p:cNvSpPr>
            <a:spLocks noGrp="1"/>
          </p:cNvSpPr>
          <p:nvPr>
            <p:ph type="title"/>
          </p:nvPr>
        </p:nvSpPr>
        <p:spPr>
          <a:xfrm>
            <a:off x="6513788" y="365125"/>
            <a:ext cx="4840010" cy="1807305"/>
          </a:xfrm>
        </p:spPr>
        <p:txBody>
          <a:bodyPr>
            <a:normAutofit/>
          </a:bodyPr>
          <a:lstStyle/>
          <a:p>
            <a:r>
              <a:rPr lang="en-US" dirty="0">
                <a:cs typeface="Calibri Light"/>
              </a:rPr>
              <a:t>Understanding KIE Sessions</a:t>
            </a:r>
            <a:endParaRPr lang="en-US" dirty="0"/>
          </a:p>
        </p:txBody>
      </p:sp>
      <p:pic>
        <p:nvPicPr>
          <p:cNvPr id="5" name="Picture 4" descr="A head with gears in the shape of a brain&#10;&#10;Description automatically generated">
            <a:extLst>
              <a:ext uri="{FF2B5EF4-FFF2-40B4-BE49-F238E27FC236}">
                <a16:creationId xmlns:a16="http://schemas.microsoft.com/office/drawing/2014/main" id="{8E0D9DAA-8C11-F7B5-46D6-B9ABB988183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693" r="2079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8BB7E12B-881F-2CB6-A4B2-022AE9615228}"/>
              </a:ext>
            </a:extLst>
          </p:cNvPr>
          <p:cNvSpPr>
            <a:spLocks noGrp="1"/>
          </p:cNvSpPr>
          <p:nvPr>
            <p:ph idx="1"/>
          </p:nvPr>
        </p:nvSpPr>
        <p:spPr>
          <a:xfrm>
            <a:off x="6513788" y="2333297"/>
            <a:ext cx="4840010" cy="3843666"/>
          </a:xfrm>
        </p:spPr>
        <p:txBody>
          <a:bodyPr vert="horz" lIns="91440" tIns="45720" rIns="91440" bIns="45720" rtlCol="0">
            <a:normAutofit/>
          </a:bodyPr>
          <a:lstStyle/>
          <a:p>
            <a:pPr>
              <a:buNone/>
            </a:pPr>
            <a:r>
              <a:rPr lang="en-US" sz="2000" b="1"/>
              <a:t>What is a KIE Session?</a:t>
            </a:r>
            <a:endParaRPr lang="en-US" sz="2000"/>
          </a:p>
          <a:p>
            <a:pPr marL="0" indent="0">
              <a:buNone/>
            </a:pPr>
            <a:r>
              <a:rPr lang="en-US" sz="2000">
                <a:ea typeface="+mn-lt"/>
                <a:cs typeface="+mn-lt"/>
              </a:rPr>
              <a:t>A KIE Session in Drools is a core concept that serves as a bridge between your data and the rules you've defined in Drools. In simple terms, a KIE Session in Drools is like a workspace where your rules and data come together to make decisions.</a:t>
            </a:r>
          </a:p>
        </p:txBody>
      </p:sp>
    </p:spTree>
    <p:extLst>
      <p:ext uri="{BB962C8B-B14F-4D97-AF65-F5344CB8AC3E}">
        <p14:creationId xmlns:p14="http://schemas.microsoft.com/office/powerpoint/2010/main" val="3879552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C1895D-8F91-F521-27F3-F17E75A0120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80DF1-992D-5087-59EF-8B7265451946}"/>
              </a:ext>
            </a:extLst>
          </p:cNvPr>
          <p:cNvSpPr>
            <a:spLocks noGrp="1"/>
          </p:cNvSpPr>
          <p:nvPr>
            <p:ph type="title"/>
          </p:nvPr>
        </p:nvSpPr>
        <p:spPr>
          <a:xfrm>
            <a:off x="6513788" y="365125"/>
            <a:ext cx="4840010" cy="1807305"/>
          </a:xfrm>
        </p:spPr>
        <p:txBody>
          <a:bodyPr>
            <a:normAutofit/>
          </a:bodyPr>
          <a:lstStyle/>
          <a:p>
            <a:r>
              <a:rPr lang="en-US" dirty="0">
                <a:cs typeface="Calibri Light"/>
              </a:rPr>
              <a:t>Understanding KIE Sessions</a:t>
            </a:r>
            <a:endParaRPr lang="en-US" dirty="0"/>
          </a:p>
        </p:txBody>
      </p:sp>
      <p:pic>
        <p:nvPicPr>
          <p:cNvPr id="9" name="Picture 8" descr="Crane Machine Free Stock Photo - Public Domain Pictures">
            <a:extLst>
              <a:ext uri="{FF2B5EF4-FFF2-40B4-BE49-F238E27FC236}">
                <a16:creationId xmlns:a16="http://schemas.microsoft.com/office/drawing/2014/main" id="{6C7787BF-EEBB-EA8F-6A66-71EBB0B3A9CD}"/>
              </a:ext>
            </a:extLst>
          </p:cNvPr>
          <p:cNvPicPr>
            <a:picLocks noChangeAspect="1"/>
          </p:cNvPicPr>
          <p:nvPr/>
        </p:nvPicPr>
        <p:blipFill rotWithShape="1">
          <a:blip r:embed="rId3"/>
          <a:srcRect l="22440" r="1802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D62428D-33B4-C2F0-6B5D-A77DB023ECA6}"/>
              </a:ext>
            </a:extLst>
          </p:cNvPr>
          <p:cNvSpPr>
            <a:spLocks noGrp="1"/>
          </p:cNvSpPr>
          <p:nvPr>
            <p:ph idx="1"/>
          </p:nvPr>
        </p:nvSpPr>
        <p:spPr>
          <a:xfrm>
            <a:off x="6513789" y="3220277"/>
            <a:ext cx="4840010" cy="2956685"/>
          </a:xfrm>
        </p:spPr>
        <p:txBody>
          <a:bodyPr vert="horz" lIns="91440" tIns="45720" rIns="91440" bIns="45720" rtlCol="0">
            <a:normAutofit/>
          </a:bodyPr>
          <a:lstStyle/>
          <a:p>
            <a:pPr marL="0" indent="0">
              <a:buNone/>
            </a:pPr>
            <a:r>
              <a:rPr lang="en-US" sz="3200" b="1" dirty="0">
                <a:ea typeface="+mn-lt"/>
                <a:cs typeface="+mn-lt"/>
              </a:rPr>
              <a:t>Step 1:</a:t>
            </a:r>
            <a:endParaRPr lang="en-US" sz="3200" dirty="0">
              <a:ea typeface="+mn-lt"/>
              <a:cs typeface="+mn-lt"/>
            </a:endParaRPr>
          </a:p>
          <a:p>
            <a:pPr marL="0" indent="0">
              <a:buNone/>
            </a:pPr>
            <a:r>
              <a:rPr lang="en-US" sz="2000" b="1" dirty="0">
                <a:ea typeface="+mn-lt"/>
                <a:cs typeface="+mn-lt"/>
              </a:rPr>
              <a:t>Create a KIE Session</a:t>
            </a:r>
            <a:r>
              <a:rPr lang="en-US" sz="2000" dirty="0">
                <a:ea typeface="+mn-lt"/>
                <a:cs typeface="+mn-lt"/>
              </a:rPr>
              <a:t>: The first step is to define a KIE Session parameters in a `kmoodule.xml` file. You then launch the session in KIE Container, which contains all the knowledge bases and sessions defined in your Drools project.</a:t>
            </a:r>
            <a:endParaRPr lang="en-US" sz="2000" dirty="0">
              <a:cs typeface="Calibri" panose="020F0502020204030204"/>
            </a:endParaRPr>
          </a:p>
        </p:txBody>
      </p:sp>
      <p:sp>
        <p:nvSpPr>
          <p:cNvPr id="5" name="TextBox 4">
            <a:extLst>
              <a:ext uri="{FF2B5EF4-FFF2-40B4-BE49-F238E27FC236}">
                <a16:creationId xmlns:a16="http://schemas.microsoft.com/office/drawing/2014/main" id="{759D5D85-3D59-3431-89D8-90BD041AAFA8}"/>
              </a:ext>
            </a:extLst>
          </p:cNvPr>
          <p:cNvSpPr txBox="1"/>
          <p:nvPr/>
        </p:nvSpPr>
        <p:spPr>
          <a:xfrm>
            <a:off x="6513787" y="2172430"/>
            <a:ext cx="4975848" cy="646331"/>
          </a:xfrm>
          <a:prstGeom prst="rect">
            <a:avLst/>
          </a:prstGeom>
          <a:noFill/>
        </p:spPr>
        <p:txBody>
          <a:bodyPr wrap="square">
            <a:spAutoFit/>
          </a:bodyPr>
          <a:lstStyle/>
          <a:p>
            <a:pPr>
              <a:buNone/>
            </a:pPr>
            <a:r>
              <a:rPr lang="en-US" sz="1800" dirty="0">
                <a:ea typeface="+mn-lt"/>
                <a:cs typeface="+mn-lt"/>
              </a:rPr>
              <a:t>Here's a step-by-step breakdown of how a typical KIE Session runs in Drools:</a:t>
            </a:r>
          </a:p>
        </p:txBody>
      </p:sp>
    </p:spTree>
    <p:extLst>
      <p:ext uri="{BB962C8B-B14F-4D97-AF65-F5344CB8AC3E}">
        <p14:creationId xmlns:p14="http://schemas.microsoft.com/office/powerpoint/2010/main" val="18255689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63016D-522B-9AB2-2B66-2AA4905C6F4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5766431-23B7-52CB-B687-4C6E813AF75A}"/>
              </a:ext>
            </a:extLst>
          </p:cNvPr>
          <p:cNvPicPr>
            <a:picLocks noChangeAspect="1"/>
          </p:cNvPicPr>
          <p:nvPr/>
        </p:nvPicPr>
        <p:blipFill rotWithShape="1">
          <a:blip r:embed="rId3">
            <a:extLst>
              <a:ext uri="{28A0092B-C50C-407E-A947-70E740481C1C}">
                <a14:useLocalDpi xmlns:a14="http://schemas.microsoft.com/office/drawing/2010/main" val="0"/>
              </a:ext>
            </a:extLst>
          </a:blip>
          <a:srcRect t="2885" r="3" b="6554"/>
          <a:stretch/>
        </p:blipFill>
        <p:spPr>
          <a:xfrm>
            <a:off x="-9886" y="10"/>
            <a:ext cx="7572605" cy="6857990"/>
          </a:xfrm>
          <a:prstGeom prst="rect">
            <a:avLst/>
          </a:prstGeom>
        </p:spPr>
      </p:pic>
      <p:cxnSp>
        <p:nvCxnSpPr>
          <p:cNvPr id="49" name="Straight Connector 4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3C4FAE-1738-8C84-1F1E-2D72EA09EF7C}"/>
              </a:ext>
            </a:extLst>
          </p:cNvPr>
          <p:cNvSpPr>
            <a:spLocks noGrp="1"/>
          </p:cNvSpPr>
          <p:nvPr>
            <p:ph idx="1"/>
          </p:nvPr>
        </p:nvSpPr>
        <p:spPr>
          <a:xfrm>
            <a:off x="8153400" y="1272212"/>
            <a:ext cx="3434180" cy="4870172"/>
          </a:xfrm>
        </p:spPr>
        <p:txBody>
          <a:bodyPr vert="horz" lIns="91440" tIns="45720" rIns="91440" bIns="45720" rtlCol="0">
            <a:normAutofit/>
          </a:bodyPr>
          <a:lstStyle/>
          <a:p>
            <a:pPr marL="0" indent="0">
              <a:buNone/>
            </a:pPr>
            <a:r>
              <a:rPr lang="en-US" sz="3600" b="1" dirty="0">
                <a:ea typeface="+mn-lt"/>
                <a:cs typeface="+mn-lt"/>
              </a:rPr>
              <a:t>Step 2:</a:t>
            </a:r>
            <a:endParaRPr lang="en-US" sz="3600" dirty="0">
              <a:ea typeface="+mn-lt"/>
              <a:cs typeface="+mn-lt"/>
            </a:endParaRPr>
          </a:p>
          <a:p>
            <a:pPr marL="0" indent="0">
              <a:buNone/>
            </a:pPr>
            <a:r>
              <a:rPr lang="en-US" sz="2000" b="1" dirty="0">
                <a:ea typeface="+mn-lt"/>
                <a:cs typeface="+mn-lt"/>
              </a:rPr>
              <a:t>Insert Data (Facts)</a:t>
            </a:r>
            <a:r>
              <a:rPr lang="en-US" sz="2000" dirty="0">
                <a:ea typeface="+mn-lt"/>
                <a:cs typeface="+mn-lt"/>
              </a:rPr>
              <a:t>: Once the session is created, you insert data into it. These pieces of data are known as "facts." Facts are the objects that the rules will act upon. You can insert as many facts as needed, and they can be of any complexity, from simple data types to complex Java objects.</a:t>
            </a:r>
          </a:p>
          <a:p>
            <a:pPr marL="0" indent="0">
              <a:buNone/>
            </a:pPr>
            <a:endParaRPr lang="en-US" sz="2000" dirty="0">
              <a:cs typeface="Calibri" panose="020F0502020204030204"/>
            </a:endParaRPr>
          </a:p>
        </p:txBody>
      </p:sp>
    </p:spTree>
    <p:extLst>
      <p:ext uri="{BB962C8B-B14F-4D97-AF65-F5344CB8AC3E}">
        <p14:creationId xmlns:p14="http://schemas.microsoft.com/office/powerpoint/2010/main" val="31512120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8FE453-A4DE-6333-F8EE-DC60A74256D2}"/>
            </a:ext>
          </a:extLst>
        </p:cNvPr>
        <p:cNvGrpSpPr/>
        <p:nvPr/>
      </p:nvGrpSpPr>
      <p:grpSpPr>
        <a:xfrm>
          <a:off x="0" y="0"/>
          <a:ext cx="0" cy="0"/>
          <a:chOff x="0" y="0"/>
          <a:chExt cx="0" cy="0"/>
        </a:xfrm>
      </p:grpSpPr>
      <p:pic>
        <p:nvPicPr>
          <p:cNvPr id="5" name="Picture 4" descr="A train on the tracks with flames coming out of it&#10;&#10;Description automatically generated">
            <a:extLst>
              <a:ext uri="{FF2B5EF4-FFF2-40B4-BE49-F238E27FC236}">
                <a16:creationId xmlns:a16="http://schemas.microsoft.com/office/drawing/2014/main" id="{6B34BC1E-A857-2953-7BB5-DA28605244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 b="17369"/>
          <a:stretch/>
        </p:blipFill>
        <p:spPr>
          <a:xfrm>
            <a:off x="-9886" y="10"/>
            <a:ext cx="7843303" cy="6857990"/>
          </a:xfrm>
          <a:prstGeom prst="rect">
            <a:avLst/>
          </a:prstGeom>
        </p:spPr>
      </p:pic>
      <p:cxnSp>
        <p:nvCxnSpPr>
          <p:cNvPr id="22" name="Straight Connector 2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034A61-F5D7-5D7A-16EF-0C50297CD500}"/>
              </a:ext>
            </a:extLst>
          </p:cNvPr>
          <p:cNvSpPr>
            <a:spLocks noGrp="1"/>
          </p:cNvSpPr>
          <p:nvPr>
            <p:ph idx="1"/>
          </p:nvPr>
        </p:nvSpPr>
        <p:spPr>
          <a:xfrm>
            <a:off x="8153400" y="1179443"/>
            <a:ext cx="3434180" cy="4962941"/>
          </a:xfrm>
        </p:spPr>
        <p:txBody>
          <a:bodyPr vert="horz" lIns="91440" tIns="45720" rIns="91440" bIns="45720" rtlCol="0">
            <a:normAutofit/>
          </a:bodyPr>
          <a:lstStyle/>
          <a:p>
            <a:pPr marL="0" indent="0">
              <a:buNone/>
            </a:pPr>
            <a:r>
              <a:rPr lang="en-US" sz="3200" b="1" dirty="0">
                <a:ea typeface="+mn-lt"/>
                <a:cs typeface="+mn-lt"/>
              </a:rPr>
              <a:t>Step 3:</a:t>
            </a:r>
            <a:endParaRPr lang="en-US" sz="3200" dirty="0">
              <a:ea typeface="+mn-lt"/>
              <a:cs typeface="+mn-lt"/>
            </a:endParaRPr>
          </a:p>
          <a:p>
            <a:pPr marL="0" indent="0">
              <a:buNone/>
            </a:pPr>
            <a:r>
              <a:rPr lang="en-US" sz="2000" b="1" dirty="0">
                <a:ea typeface="+mn-lt"/>
                <a:cs typeface="+mn-lt"/>
              </a:rPr>
              <a:t>Fire Rules</a:t>
            </a:r>
            <a:r>
              <a:rPr lang="en-US" sz="2000" dirty="0">
                <a:ea typeface="+mn-lt"/>
                <a:cs typeface="+mn-lt"/>
              </a:rPr>
              <a:t>: After inserting the facts, you instruct the session to fire the rules. This is when the Drools engine starts processing the facts against the rules defined in your rule files (DRL files). The engine checks each rule to see if its conditions (defined in the 'when' part of the rule) are met by the current facts in the session. If the conditions are satisfied, the actions (defined in the 'then' part of the rule) are executed.</a:t>
            </a:r>
          </a:p>
        </p:txBody>
      </p:sp>
    </p:spTree>
    <p:extLst>
      <p:ext uri="{BB962C8B-B14F-4D97-AF65-F5344CB8AC3E}">
        <p14:creationId xmlns:p14="http://schemas.microsoft.com/office/powerpoint/2010/main" val="4050829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30E2EE-E9C2-0486-3215-35E40B58B59B}"/>
            </a:ext>
          </a:extLst>
        </p:cNvPr>
        <p:cNvGrpSpPr/>
        <p:nvPr/>
      </p:nvGrpSpPr>
      <p:grpSpPr>
        <a:xfrm>
          <a:off x="0" y="0"/>
          <a:ext cx="0" cy="0"/>
          <a:chOff x="0" y="0"/>
          <a:chExt cx="0" cy="0"/>
        </a:xfrm>
      </p:grpSpPr>
      <p:pic>
        <p:nvPicPr>
          <p:cNvPr id="20" name="Picture 19" descr="A person in uniform holding an object&#10;&#10;Description automatically generated">
            <a:extLst>
              <a:ext uri="{FF2B5EF4-FFF2-40B4-BE49-F238E27FC236}">
                <a16:creationId xmlns:a16="http://schemas.microsoft.com/office/drawing/2014/main" id="{8A1265DE-EC3A-1F7D-2721-8B67511BC6F6}"/>
              </a:ext>
            </a:extLst>
          </p:cNvPr>
          <p:cNvPicPr>
            <a:picLocks noChangeAspect="1"/>
          </p:cNvPicPr>
          <p:nvPr/>
        </p:nvPicPr>
        <p:blipFill rotWithShape="1">
          <a:blip r:embed="rId2"/>
          <a:srcRect t="12546" r="-1" b="12658"/>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01E98F63-7480-9793-D043-935A80E65690}"/>
              </a:ext>
            </a:extLst>
          </p:cNvPr>
          <p:cNvSpPr>
            <a:spLocks noGrp="1"/>
          </p:cNvSpPr>
          <p:nvPr>
            <p:ph idx="1"/>
          </p:nvPr>
        </p:nvSpPr>
        <p:spPr>
          <a:xfrm>
            <a:off x="6951785" y="781878"/>
            <a:ext cx="3832515" cy="5585583"/>
          </a:xfrm>
        </p:spPr>
        <p:txBody>
          <a:bodyPr vert="horz" lIns="91440" tIns="45720" rIns="91440" bIns="45720" rtlCol="0" anchor="t">
            <a:normAutofit/>
          </a:bodyPr>
          <a:lstStyle/>
          <a:p>
            <a:pPr marL="0" indent="0">
              <a:buNone/>
            </a:pPr>
            <a:r>
              <a:rPr lang="en-US" sz="3600" b="1" dirty="0">
                <a:ea typeface="+mn-lt"/>
                <a:cs typeface="+mn-lt"/>
              </a:rPr>
              <a:t>Step 4:</a:t>
            </a:r>
            <a:endParaRPr lang="en-US" sz="3600" dirty="0">
              <a:ea typeface="+mn-lt"/>
              <a:cs typeface="+mn-lt"/>
            </a:endParaRPr>
          </a:p>
          <a:p>
            <a:pPr marL="0" indent="0">
              <a:buNone/>
            </a:pPr>
            <a:r>
              <a:rPr lang="en-US" sz="1900" b="1" dirty="0">
                <a:ea typeface="+mn-lt"/>
                <a:cs typeface="+mn-lt"/>
              </a:rPr>
              <a:t>Rules Execution</a:t>
            </a:r>
            <a:r>
              <a:rPr lang="en-US" sz="1900" dirty="0">
                <a:ea typeface="+mn-lt"/>
                <a:cs typeface="+mn-lt"/>
              </a:rPr>
              <a:t>: The rules are executed in an order based on their priority (defined using 'salience') and the order in which facts match the rules. In a stateful session, the engine keeps track of which rules have been fired and the state of the facts. This allows for rules to react to changes made by other rules.</a:t>
            </a:r>
          </a:p>
          <a:p>
            <a:pPr marL="0" indent="0">
              <a:buNone/>
            </a:pPr>
            <a:endParaRPr lang="en-US" sz="1900" dirty="0">
              <a:ea typeface="+mn-lt"/>
              <a:cs typeface="+mn-lt"/>
            </a:endParaRPr>
          </a:p>
        </p:txBody>
      </p:sp>
    </p:spTree>
    <p:extLst>
      <p:ext uri="{BB962C8B-B14F-4D97-AF65-F5344CB8AC3E}">
        <p14:creationId xmlns:p14="http://schemas.microsoft.com/office/powerpoint/2010/main" val="36861581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EB268E-3E47-22E3-9687-6ADF5EC86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4BFD2-D2CF-1C96-1432-4DF1F8BEDC96}"/>
              </a:ext>
            </a:extLst>
          </p:cNvPr>
          <p:cNvSpPr>
            <a:spLocks noGrp="1"/>
          </p:cNvSpPr>
          <p:nvPr>
            <p:ph type="title"/>
          </p:nvPr>
        </p:nvSpPr>
        <p:spPr>
          <a:xfrm>
            <a:off x="6417733" y="490537"/>
            <a:ext cx="5291663" cy="1628775"/>
          </a:xfrm>
        </p:spPr>
        <p:txBody>
          <a:bodyPr anchor="b">
            <a:normAutofit/>
          </a:bodyPr>
          <a:lstStyle/>
          <a:p>
            <a:r>
              <a:rPr lang="en-US" sz="4000">
                <a:cs typeface="Calibri Light"/>
              </a:rPr>
              <a:t>Understanding KIE Sessions</a:t>
            </a:r>
            <a:endParaRPr lang="en-US" sz="4000"/>
          </a:p>
        </p:txBody>
      </p:sp>
      <p:pic>
        <p:nvPicPr>
          <p:cNvPr id="8" name="Picture 7" descr="A New Digital Manifesto">
            <a:extLst>
              <a:ext uri="{FF2B5EF4-FFF2-40B4-BE49-F238E27FC236}">
                <a16:creationId xmlns:a16="http://schemas.microsoft.com/office/drawing/2014/main" id="{260D59D6-C806-74EB-4FA0-D0D152541B19}"/>
              </a:ext>
            </a:extLst>
          </p:cNvPr>
          <p:cNvPicPr>
            <a:picLocks noChangeAspect="1"/>
          </p:cNvPicPr>
          <p:nvPr/>
        </p:nvPicPr>
        <p:blipFill rotWithShape="1">
          <a:blip r:embed="rId2"/>
          <a:srcRect l="5441" r="565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5CEE10CB-E48C-2DF1-F38C-6318590EEF55}"/>
              </a:ext>
            </a:extLst>
          </p:cNvPr>
          <p:cNvSpPr>
            <a:spLocks noGrp="1"/>
          </p:cNvSpPr>
          <p:nvPr>
            <p:ph idx="1"/>
          </p:nvPr>
        </p:nvSpPr>
        <p:spPr>
          <a:xfrm>
            <a:off x="6417734" y="2614612"/>
            <a:ext cx="5291663" cy="3752849"/>
          </a:xfrm>
        </p:spPr>
        <p:txBody>
          <a:bodyPr vert="horz" lIns="91440" tIns="45720" rIns="91440" bIns="45720" rtlCol="0">
            <a:normAutofit/>
          </a:bodyPr>
          <a:lstStyle/>
          <a:p>
            <a:pPr marL="0" indent="0">
              <a:buNone/>
            </a:pPr>
            <a:r>
              <a:rPr lang="en-US" sz="1800" b="1">
                <a:ea typeface="+mn-lt"/>
                <a:cs typeface="+mn-lt"/>
              </a:rPr>
              <a:t>Step 5:</a:t>
            </a:r>
            <a:endParaRPr lang="en-US" sz="1800">
              <a:ea typeface="+mn-lt"/>
              <a:cs typeface="+mn-lt"/>
            </a:endParaRPr>
          </a:p>
          <a:p>
            <a:pPr marL="0" indent="0">
              <a:buNone/>
            </a:pPr>
            <a:r>
              <a:rPr lang="en-US" sz="1800" b="1">
                <a:ea typeface="+mn-lt"/>
                <a:cs typeface="+mn-lt"/>
              </a:rPr>
              <a:t>Modify or Update Facts</a:t>
            </a:r>
            <a:r>
              <a:rPr lang="en-US" sz="1800">
                <a:ea typeface="+mn-lt"/>
                <a:cs typeface="+mn-lt"/>
              </a:rPr>
              <a:t>: During the execution of the session, your rules might modify the facts or insert new facts. In a stateful session, these changes are remembered. If a fact is modified, the engine re-evaluates the rules to see if the changes lead to new rules being fired.</a:t>
            </a:r>
          </a:p>
          <a:p>
            <a:pPr marL="0" indent="0">
              <a:buNone/>
            </a:pPr>
            <a:endParaRPr lang="en-US" sz="1800">
              <a:ea typeface="+mn-lt"/>
              <a:cs typeface="+mn-lt"/>
            </a:endParaRPr>
          </a:p>
          <a:p>
            <a:pPr marL="0" indent="0">
              <a:buNone/>
            </a:pPr>
            <a:endParaRPr lang="en-US" sz="1800">
              <a:ea typeface="+mn-lt"/>
              <a:cs typeface="+mn-lt"/>
            </a:endParaRPr>
          </a:p>
        </p:txBody>
      </p:sp>
    </p:spTree>
    <p:extLst>
      <p:ext uri="{BB962C8B-B14F-4D97-AF65-F5344CB8AC3E}">
        <p14:creationId xmlns:p14="http://schemas.microsoft.com/office/powerpoint/2010/main" val="41039234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1FCE26-300F-09C2-7B01-C821EC47F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A0DEC-9DDF-8ACD-02D3-4A1BFD0EA3B7}"/>
              </a:ext>
            </a:extLst>
          </p:cNvPr>
          <p:cNvSpPr>
            <a:spLocks noGrp="1"/>
          </p:cNvSpPr>
          <p:nvPr>
            <p:ph type="title"/>
          </p:nvPr>
        </p:nvSpPr>
        <p:spPr>
          <a:xfrm>
            <a:off x="6417733" y="490537"/>
            <a:ext cx="5291663" cy="1628775"/>
          </a:xfrm>
        </p:spPr>
        <p:txBody>
          <a:bodyPr anchor="b">
            <a:normAutofit/>
          </a:bodyPr>
          <a:lstStyle/>
          <a:p>
            <a:r>
              <a:rPr lang="en-US" sz="4000">
                <a:cs typeface="Calibri Light"/>
              </a:rPr>
              <a:t>Understanding KIE Sessions</a:t>
            </a:r>
            <a:endParaRPr lang="en-US" sz="4000"/>
          </a:p>
        </p:txBody>
      </p:sp>
      <p:pic>
        <p:nvPicPr>
          <p:cNvPr id="8" name="Picture 7" descr="2 Circular Arrows Free Stock Photo - Public Domain Pictures">
            <a:extLst>
              <a:ext uri="{FF2B5EF4-FFF2-40B4-BE49-F238E27FC236}">
                <a16:creationId xmlns:a16="http://schemas.microsoft.com/office/drawing/2014/main" id="{3BF38A15-1640-FBB9-983A-B115719A6190}"/>
              </a:ext>
            </a:extLst>
          </p:cNvPr>
          <p:cNvPicPr>
            <a:picLocks noChangeAspect="1"/>
          </p:cNvPicPr>
          <p:nvPr/>
        </p:nvPicPr>
        <p:blipFill rotWithShape="1">
          <a:blip r:embed="rId2"/>
          <a:srcRect t="4397" r="-2"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06A31FFD-12FC-303F-9776-EB3D5E62CEEC}"/>
              </a:ext>
            </a:extLst>
          </p:cNvPr>
          <p:cNvSpPr>
            <a:spLocks noGrp="1"/>
          </p:cNvSpPr>
          <p:nvPr>
            <p:ph idx="1"/>
          </p:nvPr>
        </p:nvSpPr>
        <p:spPr>
          <a:xfrm>
            <a:off x="6417734" y="2614612"/>
            <a:ext cx="5291663" cy="3752849"/>
          </a:xfrm>
        </p:spPr>
        <p:txBody>
          <a:bodyPr vert="horz" lIns="91440" tIns="45720" rIns="91440" bIns="45720" rtlCol="0">
            <a:normAutofit/>
          </a:bodyPr>
          <a:lstStyle/>
          <a:p>
            <a:pPr marL="0" indent="0">
              <a:buNone/>
            </a:pPr>
            <a:r>
              <a:rPr lang="en-US" sz="1800" b="1">
                <a:ea typeface="+mn-lt"/>
                <a:cs typeface="+mn-lt"/>
              </a:rPr>
              <a:t>Step 6:</a:t>
            </a:r>
            <a:endParaRPr lang="en-US" sz="1800">
              <a:ea typeface="+mn-lt"/>
              <a:cs typeface="+mn-lt"/>
            </a:endParaRPr>
          </a:p>
          <a:p>
            <a:pPr marL="0" indent="0">
              <a:buNone/>
            </a:pPr>
            <a:r>
              <a:rPr lang="en-US" sz="1800" b="1">
                <a:ea typeface="+mn-lt"/>
                <a:cs typeface="+mn-lt"/>
              </a:rPr>
              <a:t>Repeat Rule Evaluation (if necessary)</a:t>
            </a:r>
            <a:r>
              <a:rPr lang="en-US" sz="1800">
                <a:ea typeface="+mn-lt"/>
                <a:cs typeface="+mn-lt"/>
              </a:rPr>
              <a:t>: The process of firing rules and modifying facts can happen multiple times in a loop. The engine continues to re-evaluate and fire rules as long as facts are being changed and rules are being triggered.</a:t>
            </a:r>
          </a:p>
        </p:txBody>
      </p:sp>
    </p:spTree>
    <p:extLst>
      <p:ext uri="{BB962C8B-B14F-4D97-AF65-F5344CB8AC3E}">
        <p14:creationId xmlns:p14="http://schemas.microsoft.com/office/powerpoint/2010/main" val="33996157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456</TotalTime>
  <Words>11597</Words>
  <Application>Microsoft Office PowerPoint</Application>
  <PresentationFormat>Widescreen</PresentationFormat>
  <Paragraphs>906</Paragraphs>
  <Slides>171</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171</vt:i4>
      </vt:variant>
    </vt:vector>
  </HeadingPairs>
  <TitlesOfParts>
    <vt:vector size="184" baseType="lpstr">
      <vt:lpstr>Arial</vt:lpstr>
      <vt:lpstr>Arial,Sans-Serif</vt:lpstr>
      <vt:lpstr>Calibri</vt:lpstr>
      <vt:lpstr>Calibri Light</vt:lpstr>
      <vt:lpstr>Calibri Light</vt:lpstr>
      <vt:lpstr>Consolas</vt:lpstr>
      <vt:lpstr>Courier New</vt:lpstr>
      <vt:lpstr>Helvetica</vt:lpstr>
      <vt:lpstr>Helvetica Neue</vt:lpstr>
      <vt:lpstr>Segoe UI</vt:lpstr>
      <vt:lpstr>Söhne</vt:lpstr>
      <vt:lpstr>TW Cen MT</vt:lpstr>
      <vt:lpstr>office theme</vt:lpstr>
      <vt:lpstr>DROOLS 8  MODULE 01: DROOLS OVERVIEW  INTRODUCTION TO RULES ENGINES</vt:lpstr>
      <vt:lpstr>Course Overview</vt:lpstr>
      <vt:lpstr>Learning Objectives</vt:lpstr>
      <vt:lpstr>Understanding Rule Engines</vt:lpstr>
      <vt:lpstr>Understanding Rule Engines</vt:lpstr>
      <vt:lpstr>Understanding Rule Engines</vt:lpstr>
      <vt:lpstr>Understanding Rule Engines</vt:lpstr>
      <vt:lpstr>Understanding Rule Engines</vt:lpstr>
      <vt:lpstr>Understanding Rule Engines</vt:lpstr>
      <vt:lpstr>Understanding Rule Engines</vt:lpstr>
      <vt:lpstr>Understanding Rule Engines</vt:lpstr>
      <vt:lpstr>History &amp; Evolution of R.E.'s</vt:lpstr>
      <vt:lpstr>History &amp; Evolution of R.E.'s</vt:lpstr>
      <vt:lpstr>History &amp; Evolution of R.E.'s</vt:lpstr>
      <vt:lpstr>History &amp; Evolution of R.E.'s</vt:lpstr>
      <vt:lpstr>History &amp; Evolution of R.E.'s</vt:lpstr>
      <vt:lpstr>Advantages and Limits</vt:lpstr>
      <vt:lpstr>Advantages and Limits</vt:lpstr>
      <vt:lpstr>Advantages and Limits</vt:lpstr>
      <vt:lpstr>Advantages and Limits</vt:lpstr>
      <vt:lpstr>Advantages and Limits</vt:lpstr>
      <vt:lpstr>Advantages and Limits</vt:lpstr>
      <vt:lpstr>Advantages and Limits</vt:lpstr>
      <vt:lpstr>Advantages and Limits</vt:lpstr>
      <vt:lpstr>Advantages and Limits</vt:lpstr>
      <vt:lpstr>Procedural vs Declarative Programming</vt:lpstr>
      <vt:lpstr>Procedural vs Declarative Programming</vt:lpstr>
      <vt:lpstr>Procedural vs Declarative Programming</vt:lpstr>
      <vt:lpstr>Procedural vs Declarative Programming</vt:lpstr>
      <vt:lpstr>Procedural vs Declarative Programming</vt:lpstr>
      <vt:lpstr>Procedural vs Declarative Programming</vt:lpstr>
      <vt:lpstr>R.E's as early AI</vt:lpstr>
      <vt:lpstr>R.E's as early AI</vt:lpstr>
      <vt:lpstr>R.E's as early AI</vt:lpstr>
      <vt:lpstr>R.E's as early AI</vt:lpstr>
      <vt:lpstr>R.E's as early AI</vt:lpstr>
      <vt:lpstr>Rule Engine Components</vt:lpstr>
      <vt:lpstr>Rule Engine Components</vt:lpstr>
      <vt:lpstr>Rule Engine Components</vt:lpstr>
      <vt:lpstr>Rule Engine Components</vt:lpstr>
      <vt:lpstr>Rule Engine Components</vt:lpstr>
      <vt:lpstr>Introduction to Drools</vt:lpstr>
      <vt:lpstr>Introduction to Drools</vt:lpstr>
      <vt:lpstr>Introduction to Drools</vt:lpstr>
      <vt:lpstr>Introduction to Drools</vt:lpstr>
      <vt:lpstr>The Rule Execution Lifecycle</vt:lpstr>
      <vt:lpstr>The Rule Execution Lifecycle</vt:lpstr>
      <vt:lpstr>The Rule Execution Lifecycle</vt:lpstr>
      <vt:lpstr>The Rule Execution Lifecycle</vt:lpstr>
      <vt:lpstr>The Rule Execution Lifecycle</vt:lpstr>
      <vt:lpstr>Common Sectors</vt:lpstr>
      <vt:lpstr>Basic Rule Anatomy</vt:lpstr>
      <vt:lpstr>Basic Rule Anatomy</vt:lpstr>
      <vt:lpstr>Explanation</vt:lpstr>
      <vt:lpstr>Components</vt:lpstr>
      <vt:lpstr>Practical Exercise Overview</vt:lpstr>
      <vt:lpstr>Practical Exercise Overview</vt:lpstr>
      <vt:lpstr>Practical Exercise Overview</vt:lpstr>
      <vt:lpstr>Practical Exercise Overview</vt:lpstr>
      <vt:lpstr>Practical Exercise Overview</vt:lpstr>
      <vt:lpstr>Quiz Time!</vt:lpstr>
      <vt:lpstr>Module Summary</vt:lpstr>
      <vt:lpstr>Thank You!</vt:lpstr>
      <vt:lpstr>DROOLS 8  MODULE 02: System Setup  Preparing the Environment</vt:lpstr>
      <vt:lpstr>Course Overview</vt:lpstr>
      <vt:lpstr>Learning Objectives</vt:lpstr>
      <vt:lpstr>Drools Prerequisites</vt:lpstr>
      <vt:lpstr>Drools Prerequisites</vt:lpstr>
      <vt:lpstr>Drools Prerequisites</vt:lpstr>
      <vt:lpstr>Drools Prerequisites</vt:lpstr>
      <vt:lpstr>Intro: Lab 02 – Java Installation </vt:lpstr>
      <vt:lpstr>Intro: Lab 02 – Java Installation </vt:lpstr>
      <vt:lpstr>Intro: Lab 02 – Java Installation </vt:lpstr>
      <vt:lpstr>Intro: Lab 02 – Java Installation </vt:lpstr>
      <vt:lpstr>Intro: Lab 02 – Java Installation </vt:lpstr>
      <vt:lpstr>Intro: Lab 03 – Maven Installation </vt:lpstr>
      <vt:lpstr>Intro: Lab 03 – Maven Installation </vt:lpstr>
      <vt:lpstr>Intro: Lab 03 – Maven Installation </vt:lpstr>
      <vt:lpstr>Intro: Lab 03 – Maven Installation </vt:lpstr>
      <vt:lpstr>Intro: Lab 03 – Maven Installation </vt:lpstr>
      <vt:lpstr>Intro: Lab 04 – IntelliJ IDEA Installation </vt:lpstr>
      <vt:lpstr>Intro: Lab 04 – IntelliJ IDEA Installation </vt:lpstr>
      <vt:lpstr>Intro: Lab 04 – IntelliJ IDEA Installation </vt:lpstr>
      <vt:lpstr>Intro: Lab 04 – IntelliJ IDEA Installation </vt:lpstr>
      <vt:lpstr>Intro: Lab 04 – IntelliJ IDEA Installation </vt:lpstr>
      <vt:lpstr>Module Recap</vt:lpstr>
      <vt:lpstr>Quiz Time!</vt:lpstr>
      <vt:lpstr>Thank You!</vt:lpstr>
      <vt:lpstr>DROOLS 8  MODULE 03: Drools Setup  Building a Drools Project</vt:lpstr>
      <vt:lpstr>Course Overview</vt:lpstr>
      <vt:lpstr>Learning Objectives</vt:lpstr>
      <vt:lpstr>Understanding KIE Sessions</vt:lpstr>
      <vt:lpstr>Understanding KIE Sessions</vt:lpstr>
      <vt:lpstr>Understanding KIE Sessions</vt:lpstr>
      <vt:lpstr>PowerPoint Presentation</vt:lpstr>
      <vt:lpstr>PowerPoint Presentation</vt:lpstr>
      <vt:lpstr>PowerPoint Presentation</vt:lpstr>
      <vt:lpstr>Understanding KIE Sessions</vt:lpstr>
      <vt:lpstr>Understanding KIE Sessions</vt:lpstr>
      <vt:lpstr>Understanding KIE Sessions</vt:lpstr>
      <vt:lpstr>Understanding KIE Sessions</vt:lpstr>
      <vt:lpstr>PowerPoint Presentation</vt:lpstr>
      <vt:lpstr>Intro: Lab 05 – Drools Project Setup</vt:lpstr>
      <vt:lpstr>Intro: Lab 05 – Drools Project Setup</vt:lpstr>
      <vt:lpstr>Intro: Lab 05 – Drools Project Setup</vt:lpstr>
      <vt:lpstr>Intro: Lab 05 – Drools Project Setup</vt:lpstr>
      <vt:lpstr>Intro: Lab 05 – Drools Project Setup</vt:lpstr>
      <vt:lpstr>Intro: Lab 05 – Drools Project Setup</vt:lpstr>
      <vt:lpstr>Intro: Lab 06 – Drools Setup with VSCode</vt:lpstr>
      <vt:lpstr>Intro: Lab 06 – Drools Setup with VSCode</vt:lpstr>
      <vt:lpstr>Intro: Lab 06 – Drools Setup with VSCode</vt:lpstr>
      <vt:lpstr>Intro: Lab 06 – Drools Setup with VSCode</vt:lpstr>
      <vt:lpstr>Intro: Lab 06 – Drools Setup with VSCode</vt:lpstr>
      <vt:lpstr>Intro: Lab 06 – Drools Setup with VSCode</vt:lpstr>
      <vt:lpstr>Quiz Time!</vt:lpstr>
      <vt:lpstr>Module Recap</vt:lpstr>
      <vt:lpstr>Thank You!</vt:lpstr>
      <vt:lpstr>DROOLS 8  MODULE 04: KIE SESSIONS and RULE LOGIC  Creating and Running Rules</vt:lpstr>
      <vt:lpstr>Learning Objectives</vt:lpstr>
      <vt:lpstr>Case Study – Health Insurance</vt:lpstr>
      <vt:lpstr>Case Study – Interactive Environment</vt:lpstr>
      <vt:lpstr>Case Study – First Facts</vt:lpstr>
      <vt:lpstr>DRL – Basic Operators</vt:lpstr>
      <vt:lpstr>Case Study – Lesson 01: Stateless Sessions</vt:lpstr>
      <vt:lpstr>PowerPoint Presentation</vt:lpstr>
      <vt:lpstr>Case Study – Lesson 01</vt:lpstr>
      <vt:lpstr>Inference</vt:lpstr>
      <vt:lpstr>Inference  - example</vt:lpstr>
      <vt:lpstr>Inference - Advantages</vt:lpstr>
      <vt:lpstr>Case Study – Lesson 01: Key Takeaways</vt:lpstr>
      <vt:lpstr>Case Study – Lesson 02: Stateful Sessions</vt:lpstr>
      <vt:lpstr>PowerPoint Presentation</vt:lpstr>
      <vt:lpstr>PowerPoint Presentation</vt:lpstr>
      <vt:lpstr>The 'modify' keyword</vt:lpstr>
      <vt:lpstr>New Base Object – Insurance Claims</vt:lpstr>
      <vt:lpstr>Lab Exercise</vt:lpstr>
      <vt:lpstr>Case Study – Lesson 02: Key Takeaways</vt:lpstr>
      <vt:lpstr>Case Study – Lesson 03: Cross-Products</vt:lpstr>
      <vt:lpstr>Cross-Products vs SQL Join</vt:lpstr>
      <vt:lpstr>Cross-Products in Drools</vt:lpstr>
      <vt:lpstr>New Base Object - Policies</vt:lpstr>
      <vt:lpstr>New Base Object – Client ID</vt:lpstr>
      <vt:lpstr>Lab Exercise</vt:lpstr>
      <vt:lpstr>Case Study – Lesson 03: Key Takeaways</vt:lpstr>
      <vt:lpstr>PowerPoint Presentation</vt:lpstr>
      <vt:lpstr>Learning Objectives</vt:lpstr>
      <vt:lpstr>Case Study – Lesson 04: Execution Control &amp; Derived Facts</vt:lpstr>
      <vt:lpstr>Derived Facts</vt:lpstr>
      <vt:lpstr>The `insert` keyword</vt:lpstr>
      <vt:lpstr>Execution Control  - Salience</vt:lpstr>
      <vt:lpstr>Lab Exercise</vt:lpstr>
      <vt:lpstr>Execution Control  - Agenda Groups</vt:lpstr>
      <vt:lpstr>Agenda Group Stack</vt:lpstr>
      <vt:lpstr>How it Works</vt:lpstr>
      <vt:lpstr>Lab Exercise</vt:lpstr>
      <vt:lpstr>Execution Control  - Activation Groups</vt:lpstr>
      <vt:lpstr>Lab Exercise</vt:lpstr>
      <vt:lpstr>Case Study – Lesson 04: Key Takeaways</vt:lpstr>
      <vt:lpstr>Case Study – Lesson 05: Truth Maintenance and Logical Facts</vt:lpstr>
      <vt:lpstr>Logical Fact Insertion</vt:lpstr>
      <vt:lpstr>Fact Objects vs Attribute modification</vt:lpstr>
      <vt:lpstr>New Fact Objects</vt:lpstr>
      <vt:lpstr>Case Study – Lesson 05: Key Takeaways</vt:lpstr>
      <vt:lpstr>DROOLS 8  MODULE 06: Object Groups  Dealing with Collections</vt:lpstr>
      <vt:lpstr>Learning Objectives</vt:lpstr>
      <vt:lpstr>Case Study – Lesson 06: Object Groups</vt:lpstr>
      <vt:lpstr>New Base Object – Family Application</vt:lpstr>
      <vt:lpstr>Case Study – Lesson 06: Object Groups</vt:lpstr>
      <vt:lpstr>Case Study – Lesson 06: Key Takeaways</vt:lpstr>
      <vt:lpstr>Lab Exercise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Paul Franke</cp:lastModifiedBy>
  <cp:revision>1867</cp:revision>
  <dcterms:created xsi:type="dcterms:W3CDTF">2024-01-18T09:02:21Z</dcterms:created>
  <dcterms:modified xsi:type="dcterms:W3CDTF">2024-02-02T06:45:12Z</dcterms:modified>
</cp:coreProperties>
</file>